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0" r:id="rId6"/>
    <p:sldId id="271" r:id="rId7"/>
    <p:sldId id="261" r:id="rId8"/>
    <p:sldId id="272" r:id="rId9"/>
    <p:sldId id="263" r:id="rId10"/>
    <p:sldId id="264" r:id="rId11"/>
    <p:sldId id="265" r:id="rId12"/>
    <p:sldId id="266" r:id="rId13"/>
    <p:sldId id="267" r:id="rId14"/>
    <p:sldId id="268" r:id="rId15"/>
    <p:sldId id="273" r:id="rId16"/>
    <p:sldId id="270" r:id="rId17"/>
    <p:sldId id="269" r:id="rId18"/>
    <p:sldId id="274"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85"/>
    <p:restoredTop sz="96126"/>
  </p:normalViewPr>
  <p:slideViewPr>
    <p:cSldViewPr snapToGrid="0" snapToObjects="1">
      <p:cViewPr varScale="1">
        <p:scale>
          <a:sx n="94" d="100"/>
          <a:sy n="94" d="100"/>
        </p:scale>
        <p:origin x="21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1/28/24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1/28/24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1/28/24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mapes@miami.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9A01-3AB1-FC4A-8E90-B95D02E4EA66}"/>
              </a:ext>
            </a:extLst>
          </p:cNvPr>
          <p:cNvSpPr>
            <a:spLocks noGrp="1"/>
          </p:cNvSpPr>
          <p:nvPr>
            <p:ph type="ctrTitle"/>
          </p:nvPr>
        </p:nvSpPr>
        <p:spPr>
          <a:xfrm>
            <a:off x="1154955" y="2099733"/>
            <a:ext cx="9738332" cy="2677648"/>
          </a:xfrm>
        </p:spPr>
        <p:txBody>
          <a:bodyPr/>
          <a:lstStyle/>
          <a:p>
            <a:r>
              <a:rPr lang="en-US" sz="4400" dirty="0"/>
              <a:t>Game playing of decision support for continuously weather-sensitive enterprises </a:t>
            </a:r>
            <a:br>
              <a:rPr lang="en-US" sz="4400" dirty="0"/>
            </a:br>
            <a:br>
              <a:rPr lang="en-US" sz="4400" dirty="0"/>
            </a:br>
            <a:r>
              <a:rPr lang="en-US" sz="3600" dirty="0"/>
              <a:t>(a spoonful of sugar for data analysis skills)</a:t>
            </a:r>
            <a:endParaRPr lang="en-US" sz="4400" dirty="0"/>
          </a:p>
        </p:txBody>
      </p:sp>
      <p:sp>
        <p:nvSpPr>
          <p:cNvPr id="3" name="Subtitle 2">
            <a:extLst>
              <a:ext uri="{FF2B5EF4-FFF2-40B4-BE49-F238E27FC236}">
                <a16:creationId xmlns:a16="http://schemas.microsoft.com/office/drawing/2014/main" id="{4638A3E3-FBCC-204A-910E-5DF8209B070A}"/>
              </a:ext>
            </a:extLst>
          </p:cNvPr>
          <p:cNvSpPr>
            <a:spLocks noGrp="1"/>
          </p:cNvSpPr>
          <p:nvPr>
            <p:ph type="subTitle" idx="1"/>
          </p:nvPr>
        </p:nvSpPr>
        <p:spPr>
          <a:xfrm>
            <a:off x="1154955" y="4777379"/>
            <a:ext cx="8825658" cy="1541533"/>
          </a:xfrm>
        </p:spPr>
        <p:txBody>
          <a:bodyPr>
            <a:normAutofit/>
          </a:bodyPr>
          <a:lstStyle/>
          <a:p>
            <a:r>
              <a:rPr lang="en-US" dirty="0"/>
              <a:t>Brian Mapes</a:t>
            </a:r>
          </a:p>
          <a:p>
            <a:r>
              <a:rPr lang="en-US" dirty="0" err="1"/>
              <a:t>Rosenstiel</a:t>
            </a:r>
            <a:r>
              <a:rPr lang="en-US" dirty="0"/>
              <a:t> school of marine atmospheric &amp; earth science</a:t>
            </a:r>
          </a:p>
          <a:p>
            <a:r>
              <a:rPr lang="en-US" dirty="0"/>
              <a:t>University of Miami</a:t>
            </a:r>
          </a:p>
        </p:txBody>
      </p:sp>
    </p:spTree>
    <p:extLst>
      <p:ext uri="{BB962C8B-B14F-4D97-AF65-F5344CB8AC3E}">
        <p14:creationId xmlns:p14="http://schemas.microsoft.com/office/powerpoint/2010/main" val="351312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EEE1450B-2B79-6BD1-6EC1-557FC8BDCF27}"/>
              </a:ext>
            </a:extLst>
          </p:cNvPr>
          <p:cNvPicPr>
            <a:picLocks noGrp="1" noChangeAspect="1"/>
          </p:cNvPicPr>
          <p:nvPr>
            <p:ph idx="1"/>
          </p:nvPr>
        </p:nvPicPr>
        <p:blipFill>
          <a:blip r:embed="rId2"/>
          <a:stretch>
            <a:fillRect/>
          </a:stretch>
        </p:blipFill>
        <p:spPr>
          <a:xfrm>
            <a:off x="614756" y="586854"/>
            <a:ext cx="10422290" cy="6271146"/>
          </a:xfrm>
          <a:prstGeom prst="rect">
            <a:avLst/>
          </a:prstGeom>
        </p:spPr>
      </p:pic>
    </p:spTree>
    <p:extLst>
      <p:ext uri="{BB962C8B-B14F-4D97-AF65-F5344CB8AC3E}">
        <p14:creationId xmlns:p14="http://schemas.microsoft.com/office/powerpoint/2010/main" val="41603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7" name="Picture 6">
            <a:extLst>
              <a:ext uri="{FF2B5EF4-FFF2-40B4-BE49-F238E27FC236}">
                <a16:creationId xmlns:a16="http://schemas.microsoft.com/office/drawing/2014/main" id="{69AA4C9E-07BB-2AEB-7476-D2089AA31302}"/>
              </a:ext>
            </a:extLst>
          </p:cNvPr>
          <p:cNvPicPr>
            <a:picLocks noChangeAspect="1"/>
          </p:cNvPicPr>
          <p:nvPr/>
        </p:nvPicPr>
        <p:blipFill>
          <a:blip r:embed="rId2"/>
          <a:stretch>
            <a:fillRect/>
          </a:stretch>
        </p:blipFill>
        <p:spPr>
          <a:xfrm>
            <a:off x="585717" y="629755"/>
            <a:ext cx="9811148" cy="5893876"/>
          </a:xfrm>
          <a:prstGeom prst="rect">
            <a:avLst/>
          </a:prstGeom>
        </p:spPr>
      </p:pic>
    </p:spTree>
    <p:extLst>
      <p:ext uri="{BB962C8B-B14F-4D97-AF65-F5344CB8AC3E}">
        <p14:creationId xmlns:p14="http://schemas.microsoft.com/office/powerpoint/2010/main" val="398130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sp>
        <p:nvSpPr>
          <p:cNvPr id="5" name="Content Placeholder 4">
            <a:extLst>
              <a:ext uri="{FF2B5EF4-FFF2-40B4-BE49-F238E27FC236}">
                <a16:creationId xmlns:a16="http://schemas.microsoft.com/office/drawing/2014/main" id="{20A9FA4F-ED1A-837A-F1E5-EC2AB5635C7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517BBA7-2E5F-9D51-99E3-D596C0D737D4}"/>
              </a:ext>
            </a:extLst>
          </p:cNvPr>
          <p:cNvPicPr>
            <a:picLocks noChangeAspect="1"/>
          </p:cNvPicPr>
          <p:nvPr/>
        </p:nvPicPr>
        <p:blipFill>
          <a:blip r:embed="rId2"/>
          <a:stretch>
            <a:fillRect/>
          </a:stretch>
        </p:blipFill>
        <p:spPr>
          <a:xfrm>
            <a:off x="447303" y="987316"/>
            <a:ext cx="11297393" cy="5445505"/>
          </a:xfrm>
          <a:prstGeom prst="rect">
            <a:avLst/>
          </a:prstGeom>
        </p:spPr>
      </p:pic>
    </p:spTree>
    <p:extLst>
      <p:ext uri="{BB962C8B-B14F-4D97-AF65-F5344CB8AC3E}">
        <p14:creationId xmlns:p14="http://schemas.microsoft.com/office/powerpoint/2010/main" val="368274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6E29342-12DB-DED3-97E9-C5A684D46F03}"/>
              </a:ext>
            </a:extLst>
          </p:cNvPr>
          <p:cNvPicPr>
            <a:picLocks noChangeAspect="1"/>
          </p:cNvPicPr>
          <p:nvPr/>
        </p:nvPicPr>
        <p:blipFill>
          <a:blip r:embed="rId2"/>
          <a:stretch>
            <a:fillRect/>
          </a:stretch>
        </p:blipFill>
        <p:spPr>
          <a:xfrm>
            <a:off x="2571247" y="-4578"/>
            <a:ext cx="8064996" cy="6862578"/>
          </a:xfrm>
          <a:prstGeom prst="rect">
            <a:avLst/>
          </a:prstGeom>
        </p:spPr>
      </p:pic>
      <p:sp>
        <p:nvSpPr>
          <p:cNvPr id="3" name="TextBox 2">
            <a:extLst>
              <a:ext uri="{FF2B5EF4-FFF2-40B4-BE49-F238E27FC236}">
                <a16:creationId xmlns:a16="http://schemas.microsoft.com/office/drawing/2014/main" id="{0AF44E90-1AA7-5D0D-9F9F-00E611C46B88}"/>
              </a:ext>
            </a:extLst>
          </p:cNvPr>
          <p:cNvSpPr txBox="1"/>
          <p:nvPr/>
        </p:nvSpPr>
        <p:spPr>
          <a:xfrm rot="19724638">
            <a:off x="-166778" y="2410577"/>
            <a:ext cx="4175147" cy="1323439"/>
          </a:xfrm>
          <a:prstGeom prst="rect">
            <a:avLst/>
          </a:prstGeom>
          <a:noFill/>
        </p:spPr>
        <p:txBody>
          <a:bodyPr wrap="square" rtlCol="0">
            <a:spAutoFit/>
          </a:bodyPr>
          <a:lstStyle/>
          <a:p>
            <a:pPr algn="ctr"/>
            <a:r>
              <a:rPr lang="en-US" sz="4000"/>
              <a:t>Use insurance to clip losses </a:t>
            </a:r>
          </a:p>
        </p:txBody>
      </p:sp>
      <p:sp>
        <p:nvSpPr>
          <p:cNvPr id="5" name="TextBox 4">
            <a:extLst>
              <a:ext uri="{FF2B5EF4-FFF2-40B4-BE49-F238E27FC236}">
                <a16:creationId xmlns:a16="http://schemas.microsoft.com/office/drawing/2014/main" id="{155E25CE-5434-B051-661A-C1979E150E18}"/>
              </a:ext>
            </a:extLst>
          </p:cNvPr>
          <p:cNvSpPr txBox="1"/>
          <p:nvPr/>
        </p:nvSpPr>
        <p:spPr>
          <a:xfrm rot="696005">
            <a:off x="53338" y="4997377"/>
            <a:ext cx="3560689" cy="1323439"/>
          </a:xfrm>
          <a:prstGeom prst="rect">
            <a:avLst/>
          </a:prstGeom>
          <a:noFill/>
        </p:spPr>
        <p:txBody>
          <a:bodyPr wrap="square" rtlCol="0">
            <a:spAutoFit/>
          </a:bodyPr>
          <a:lstStyle/>
          <a:p>
            <a:pPr algn="ctr"/>
            <a:r>
              <a:rPr lang="en-US" sz="4000"/>
              <a:t>But at a cost…</a:t>
            </a:r>
          </a:p>
        </p:txBody>
      </p:sp>
    </p:spTree>
    <p:extLst>
      <p:ext uri="{BB962C8B-B14F-4D97-AF65-F5344CB8AC3E}">
        <p14:creationId xmlns:p14="http://schemas.microsoft.com/office/powerpoint/2010/main" val="10628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53B9F32F-8206-2A2D-086B-3A8EFD39B885}"/>
              </a:ext>
            </a:extLst>
          </p:cNvPr>
          <p:cNvPicPr>
            <a:picLocks noGrp="1" noChangeAspect="1"/>
          </p:cNvPicPr>
          <p:nvPr>
            <p:ph idx="1"/>
          </p:nvPr>
        </p:nvPicPr>
        <p:blipFill rotWithShape="1">
          <a:blip r:embed="rId2"/>
          <a:srcRect l="3646"/>
          <a:stretch/>
        </p:blipFill>
        <p:spPr>
          <a:xfrm>
            <a:off x="136478" y="170597"/>
            <a:ext cx="11952460" cy="6516806"/>
          </a:xfrm>
          <a:prstGeom prst="rect">
            <a:avLst/>
          </a:prstGeom>
        </p:spPr>
      </p:pic>
    </p:spTree>
    <p:extLst>
      <p:ext uri="{BB962C8B-B14F-4D97-AF65-F5344CB8AC3E}">
        <p14:creationId xmlns:p14="http://schemas.microsoft.com/office/powerpoint/2010/main" val="78836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C9B3-4559-B0FF-7246-BEDBA3546E90}"/>
              </a:ext>
            </a:extLst>
          </p:cNvPr>
          <p:cNvSpPr>
            <a:spLocks noGrp="1"/>
          </p:cNvSpPr>
          <p:nvPr>
            <p:ph type="title"/>
          </p:nvPr>
        </p:nvSpPr>
        <p:spPr>
          <a:xfrm>
            <a:off x="1154954" y="973668"/>
            <a:ext cx="10186336" cy="706964"/>
          </a:xfrm>
        </p:spPr>
        <p:txBody>
          <a:bodyPr/>
          <a:lstStyle/>
          <a:p>
            <a:r>
              <a:rPr lang="en-US"/>
              <a:t>Fun with shuffled teams… takes a big class… hey, why not interschool rivalries</a:t>
            </a:r>
          </a:p>
        </p:txBody>
      </p:sp>
      <p:sp>
        <p:nvSpPr>
          <p:cNvPr id="3" name="Content Placeholder 2">
            <a:extLst>
              <a:ext uri="{FF2B5EF4-FFF2-40B4-BE49-F238E27FC236}">
                <a16:creationId xmlns:a16="http://schemas.microsoft.com/office/drawing/2014/main" id="{5F59AC29-9BF9-6D33-0019-9CAE26C6368B}"/>
              </a:ext>
            </a:extLst>
          </p:cNvPr>
          <p:cNvSpPr>
            <a:spLocks noGrp="1"/>
          </p:cNvSpPr>
          <p:nvPr>
            <p:ph idx="1"/>
          </p:nvPr>
        </p:nvSpPr>
        <p:spPr>
          <a:xfrm>
            <a:off x="1154954" y="2603500"/>
            <a:ext cx="9654073" cy="3416300"/>
          </a:xfrm>
        </p:spPr>
        <p:txBody>
          <a:bodyPr>
            <a:normAutofit lnSpcReduction="10000"/>
          </a:bodyPr>
          <a:lstStyle/>
          <a:p>
            <a:r>
              <a:rPr lang="en-US" sz="2800"/>
              <a:t>Like a forecast contest but with a payoff/score in $, based on an application, other than disasters</a:t>
            </a:r>
          </a:p>
          <a:p>
            <a:endParaRPr lang="en-US" sz="2800"/>
          </a:p>
          <a:p>
            <a:r>
              <a:rPr lang="en-US" sz="2800"/>
              <a:t>A plug-and-play ‘franchise’ course for busy faculty, with automated/standardized evals</a:t>
            </a:r>
          </a:p>
          <a:p>
            <a:pPr lvl="1"/>
            <a:r>
              <a:rPr lang="en-US" sz="2400"/>
              <a:t>Suitable for comparative pedagogy research?</a:t>
            </a:r>
          </a:p>
          <a:p>
            <a:pPr lvl="2"/>
            <a:r>
              <a:rPr lang="en-US" sz="2400"/>
              <a:t>curriculum gatekeepers love that…</a:t>
            </a:r>
          </a:p>
        </p:txBody>
      </p:sp>
    </p:spTree>
    <p:extLst>
      <p:ext uri="{BB962C8B-B14F-4D97-AF65-F5344CB8AC3E}">
        <p14:creationId xmlns:p14="http://schemas.microsoft.com/office/powerpoint/2010/main" val="20213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E84D-B10F-90E0-CC75-137724AEB0FB}"/>
              </a:ext>
            </a:extLst>
          </p:cNvPr>
          <p:cNvSpPr>
            <a:spLocks noGrp="1"/>
          </p:cNvSpPr>
          <p:nvPr>
            <p:ph type="title"/>
          </p:nvPr>
        </p:nvSpPr>
        <p:spPr/>
        <p:txBody>
          <a:bodyPr/>
          <a:lstStyle/>
          <a:p>
            <a:r>
              <a:rPr lang="en-US" sz="4000"/>
              <a:t>A true entrepreneur here </a:t>
            </a:r>
          </a:p>
        </p:txBody>
      </p:sp>
      <p:sp>
        <p:nvSpPr>
          <p:cNvPr id="3" name="Content Placeholder 2">
            <a:extLst>
              <a:ext uri="{FF2B5EF4-FFF2-40B4-BE49-F238E27FC236}">
                <a16:creationId xmlns:a16="http://schemas.microsoft.com/office/drawing/2014/main" id="{8E13A7C9-F8CF-0911-C493-1C120DD063A8}"/>
              </a:ext>
            </a:extLst>
          </p:cNvPr>
          <p:cNvSpPr>
            <a:spLocks noGrp="1"/>
          </p:cNvSpPr>
          <p:nvPr>
            <p:ph idx="1"/>
          </p:nvPr>
        </p:nvSpPr>
        <p:spPr/>
        <p:txBody>
          <a:bodyPr>
            <a:normAutofit/>
          </a:bodyPr>
          <a:lstStyle/>
          <a:p>
            <a:r>
              <a:rPr lang="en-US" sz="3200"/>
              <a:t>Started a company, MindTheGap.com</a:t>
            </a:r>
          </a:p>
          <a:p>
            <a:endParaRPr lang="en-US" sz="3200"/>
          </a:p>
          <a:p>
            <a:r>
              <a:rPr lang="en-US" sz="3200"/>
              <a:t>Hired sales &amp; copyright defense teams </a:t>
            </a:r>
          </a:p>
          <a:p>
            <a:endParaRPr lang="en-US" sz="3200"/>
          </a:p>
          <a:p>
            <a:r>
              <a:rPr lang="en-US" sz="3200"/>
              <a:t>Franchise licenses available, ask after </a:t>
            </a:r>
          </a:p>
        </p:txBody>
      </p:sp>
    </p:spTree>
    <p:extLst>
      <p:ext uri="{BB962C8B-B14F-4D97-AF65-F5344CB8AC3E}">
        <p14:creationId xmlns:p14="http://schemas.microsoft.com/office/powerpoint/2010/main" val="52857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2B7F-7848-76EB-0FE3-18503BF9E1B4}"/>
              </a:ext>
            </a:extLst>
          </p:cNvPr>
          <p:cNvSpPr>
            <a:spLocks noGrp="1"/>
          </p:cNvSpPr>
          <p:nvPr>
            <p:ph type="title"/>
          </p:nvPr>
        </p:nvSpPr>
        <p:spPr>
          <a:xfrm>
            <a:off x="1154953" y="882228"/>
            <a:ext cx="10077153" cy="706964"/>
          </a:xfrm>
        </p:spPr>
        <p:txBody>
          <a:bodyPr/>
          <a:lstStyle/>
          <a:p>
            <a:r>
              <a:rPr lang="en-US"/>
              <a:t>Just kidding!    Total impostor… it’s all free… </a:t>
            </a:r>
          </a:p>
        </p:txBody>
      </p:sp>
      <p:pic>
        <p:nvPicPr>
          <p:cNvPr id="4" name="Content Placeholder 3">
            <a:extLst>
              <a:ext uri="{FF2B5EF4-FFF2-40B4-BE49-F238E27FC236}">
                <a16:creationId xmlns:a16="http://schemas.microsoft.com/office/drawing/2014/main" id="{90ACF25E-2C41-5752-1D5D-08846D6160AE}"/>
              </a:ext>
            </a:extLst>
          </p:cNvPr>
          <p:cNvPicPr>
            <a:picLocks noGrp="1" noChangeAspect="1"/>
          </p:cNvPicPr>
          <p:nvPr>
            <p:ph idx="1"/>
          </p:nvPr>
        </p:nvPicPr>
        <p:blipFill>
          <a:blip r:embed="rId2"/>
          <a:stretch>
            <a:fillRect/>
          </a:stretch>
        </p:blipFill>
        <p:spPr>
          <a:xfrm>
            <a:off x="2430843" y="1771348"/>
            <a:ext cx="9055550" cy="5062552"/>
          </a:xfrm>
          <a:prstGeom prst="rect">
            <a:avLst/>
          </a:prstGeom>
        </p:spPr>
      </p:pic>
      <p:sp>
        <p:nvSpPr>
          <p:cNvPr id="5" name="TextBox 4">
            <a:extLst>
              <a:ext uri="{FF2B5EF4-FFF2-40B4-BE49-F238E27FC236}">
                <a16:creationId xmlns:a16="http://schemas.microsoft.com/office/drawing/2014/main" id="{5B12334F-5245-FCBE-1FA5-6CAC9FBED952}"/>
              </a:ext>
            </a:extLst>
          </p:cNvPr>
          <p:cNvSpPr txBox="1"/>
          <p:nvPr/>
        </p:nvSpPr>
        <p:spPr>
          <a:xfrm rot="16200000">
            <a:off x="-769716" y="3974308"/>
            <a:ext cx="4490332" cy="646331"/>
          </a:xfrm>
          <a:prstGeom prst="rect">
            <a:avLst/>
          </a:prstGeom>
          <a:noFill/>
        </p:spPr>
        <p:txBody>
          <a:bodyPr wrap="none" rtlCol="0">
            <a:spAutoFit/>
          </a:bodyPr>
          <a:lstStyle/>
          <a:p>
            <a:r>
              <a:rPr lang="en-US" sz="1800"/>
              <a:t>https://github.com/ATMOcanes/</a:t>
            </a:r>
            <a:br>
              <a:rPr lang="en-US" sz="1800"/>
            </a:br>
            <a:r>
              <a:rPr lang="en-US" sz="1800"/>
              <a:t>	MindTheGap_wxbiz_game_course</a:t>
            </a:r>
            <a:endParaRPr lang="en-US"/>
          </a:p>
        </p:txBody>
      </p:sp>
    </p:spTree>
    <p:extLst>
      <p:ext uri="{BB962C8B-B14F-4D97-AF65-F5344CB8AC3E}">
        <p14:creationId xmlns:p14="http://schemas.microsoft.com/office/powerpoint/2010/main" val="128207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0413-D674-BEE7-0DE2-37C0BD1F954E}"/>
              </a:ext>
            </a:extLst>
          </p:cNvPr>
          <p:cNvSpPr>
            <a:spLocks noGrp="1"/>
          </p:cNvSpPr>
          <p:nvPr>
            <p:ph type="title"/>
          </p:nvPr>
        </p:nvSpPr>
        <p:spPr/>
        <p:txBody>
          <a:bodyPr/>
          <a:lstStyle/>
          <a:p>
            <a:r>
              <a:rPr lang="en-US" sz="4400"/>
              <a:t>Summary</a:t>
            </a:r>
          </a:p>
        </p:txBody>
      </p:sp>
      <p:sp>
        <p:nvSpPr>
          <p:cNvPr id="3" name="Content Placeholder 2">
            <a:extLst>
              <a:ext uri="{FF2B5EF4-FFF2-40B4-BE49-F238E27FC236}">
                <a16:creationId xmlns:a16="http://schemas.microsoft.com/office/drawing/2014/main" id="{BD60D4EE-DB39-518D-3446-D0BABD069B51}"/>
              </a:ext>
            </a:extLst>
          </p:cNvPr>
          <p:cNvSpPr>
            <a:spLocks noGrp="1"/>
          </p:cNvSpPr>
          <p:nvPr>
            <p:ph idx="1"/>
          </p:nvPr>
        </p:nvSpPr>
        <p:spPr>
          <a:xfrm>
            <a:off x="928048" y="2197289"/>
            <a:ext cx="10413242" cy="4660711"/>
          </a:xfrm>
        </p:spPr>
        <p:txBody>
          <a:bodyPr>
            <a:normAutofit fontScale="92500" lnSpcReduction="10000"/>
          </a:bodyPr>
          <a:lstStyle/>
          <a:p>
            <a:r>
              <a:rPr lang="en-US" sz="3200"/>
              <a:t>A lazy impostor daydreamed a course with motivations &amp; evaluation basically automatic </a:t>
            </a:r>
          </a:p>
          <a:p>
            <a:pPr lvl="2"/>
            <a:r>
              <a:rPr lang="en-US" sz="2800"/>
              <a:t>after prep. of datasets &amp; rules &amp; codes (FUN)</a:t>
            </a:r>
            <a:endParaRPr lang="en-US" sz="3000"/>
          </a:p>
          <a:p>
            <a:r>
              <a:rPr lang="en-US" sz="3200"/>
              <a:t>got as far as a skeleton of code notebooks… </a:t>
            </a:r>
          </a:p>
          <a:p>
            <a:pPr lvl="2"/>
            <a:r>
              <a:rPr lang="en-US" sz="3000">
                <a:solidFill>
                  <a:srgbClr val="00B050"/>
                </a:solidFill>
              </a:rPr>
              <a:t>https://github.com/ATMOcanes/</a:t>
            </a:r>
            <a:br>
              <a:rPr lang="en-US" sz="3000">
                <a:solidFill>
                  <a:srgbClr val="00B050"/>
                </a:solidFill>
              </a:rPr>
            </a:br>
            <a:r>
              <a:rPr lang="en-US" sz="3000">
                <a:solidFill>
                  <a:srgbClr val="00B050"/>
                </a:solidFill>
              </a:rPr>
              <a:t>	           MindTheGap_wxbiz_game_course</a:t>
            </a:r>
          </a:p>
          <a:p>
            <a:r>
              <a:rPr lang="en-US" sz="3200"/>
              <a:t>I realistically won’t do this alone at my small U</a:t>
            </a:r>
          </a:p>
          <a:p>
            <a:pPr lvl="2"/>
            <a:r>
              <a:rPr lang="en-US" sz="2800"/>
              <a:t>happy to brainstorm/collaborate with more energetic colleagues at bigger schools if any appear: </a:t>
            </a:r>
            <a:r>
              <a:rPr lang="en-US" sz="2800">
                <a:hlinkClick r:id="rId2"/>
              </a:rPr>
              <a:t>mapes@miami.edu</a:t>
            </a:r>
            <a:r>
              <a:rPr lang="en-US" sz="2800"/>
              <a:t> </a:t>
            </a:r>
          </a:p>
          <a:p>
            <a:endParaRPr lang="en-US" sz="3200"/>
          </a:p>
          <a:p>
            <a:endParaRPr lang="en-US" sz="3200"/>
          </a:p>
        </p:txBody>
      </p:sp>
    </p:spTree>
    <p:extLst>
      <p:ext uri="{BB962C8B-B14F-4D97-AF65-F5344CB8AC3E}">
        <p14:creationId xmlns:p14="http://schemas.microsoft.com/office/powerpoint/2010/main" val="34697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8DD6-A477-7341-B037-2720A97D07BF}"/>
              </a:ext>
            </a:extLst>
          </p:cNvPr>
          <p:cNvSpPr>
            <a:spLocks noGrp="1"/>
          </p:cNvSpPr>
          <p:nvPr>
            <p:ph type="title"/>
          </p:nvPr>
        </p:nvSpPr>
        <p:spPr/>
        <p:txBody>
          <a:bodyPr/>
          <a:lstStyle/>
          <a:p>
            <a:r>
              <a:rPr lang="en-US"/>
              <a:t>A game-based course </a:t>
            </a:r>
            <a:r>
              <a:rPr lang="en-US" dirty="0"/>
              <a:t>idea</a:t>
            </a:r>
          </a:p>
        </p:txBody>
      </p:sp>
      <p:sp>
        <p:nvSpPr>
          <p:cNvPr id="3" name="Content Placeholder 2">
            <a:extLst>
              <a:ext uri="{FF2B5EF4-FFF2-40B4-BE49-F238E27FC236}">
                <a16:creationId xmlns:a16="http://schemas.microsoft.com/office/drawing/2014/main" id="{013DACF3-D4BD-8E42-9D9C-E9824B2F4624}"/>
              </a:ext>
            </a:extLst>
          </p:cNvPr>
          <p:cNvSpPr>
            <a:spLocks noGrp="1"/>
          </p:cNvSpPr>
          <p:nvPr>
            <p:ph idx="1"/>
          </p:nvPr>
        </p:nvSpPr>
        <p:spPr/>
        <p:txBody>
          <a:bodyPr>
            <a:normAutofit fontScale="62500" lnSpcReduction="20000"/>
          </a:bodyPr>
          <a:lstStyle/>
          <a:p>
            <a:r>
              <a:rPr lang="en-US" dirty="0"/>
              <a:t>Course description in syllabus: it is a daydream, never tried, but some (untested) structural details will be offered.</a:t>
            </a:r>
          </a:p>
          <a:p>
            <a:r>
              <a:rPr lang="en-US" dirty="0"/>
              <a:t>After an initial game play session with shuffled cards and timers, to illustrate the core structure of decision options and outcome scoring, student teams will play out a set of similarly-structured 3-4 week time blocks with game details based on different weather-sensitive business sector scenarios (agriculture, transport/logistics, energy, insurance, etc.). In these games, weather forecast data sets from GFS archives will be progressively unveiled on an actual week-by-week timeline, through crucial seasons but probably not including the drama of disasters. Data will be drawn from secret years so that players cannot easily peek ahead at the actual weather that verified. Codes will be provided for weather data analysis access, and plausible cost-loss model computations or truth tables expressing how strategic decisions, preparations, and weather variables to define daily and weekly profits and losses. Besides participating and playing each class session's decision cycle, class will include student presentations of the results of strategic research explorations. Specifically, each student will do one or more in-depth project in which they consult published literature, or express the game's sensitivity to tweaks of the weather data (e.g. downscaling from grids), or using other-years or ensemble data archives, or tweaks to the business model code notebooks, etc. Students will be randomly assigned to teams of 2-4, shuffled for each block or game scenario. Different geographical footprints for different firms or portfolios may make each team's situation slightly different, such that competition is not zero-sum or adversarial. An independent study week between each intensive block will provide students time to evaluate and report on outcomes, prepare for the next block, and work on a research project. A final presentation/report on lessons learned, along with anonymized teammate evaluations of individuals' contributions, will determine student ranking... with a little bit of reward (and prestige, perhaps small recognition prizes) for strategic success in the games' scores of course</a:t>
            </a:r>
          </a:p>
          <a:p>
            <a:endParaRPr lang="en-US" dirty="0"/>
          </a:p>
        </p:txBody>
      </p:sp>
    </p:spTree>
    <p:extLst>
      <p:ext uri="{BB962C8B-B14F-4D97-AF65-F5344CB8AC3E}">
        <p14:creationId xmlns:p14="http://schemas.microsoft.com/office/powerpoint/2010/main" val="17356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B525-CFBD-BE5F-3B2F-265685F78952}"/>
              </a:ext>
            </a:extLst>
          </p:cNvPr>
          <p:cNvSpPr>
            <a:spLocks noGrp="1"/>
          </p:cNvSpPr>
          <p:nvPr>
            <p:ph type="title"/>
          </p:nvPr>
        </p:nvSpPr>
        <p:spPr/>
        <p:txBody>
          <a:bodyPr/>
          <a:lstStyle/>
          <a:p>
            <a:r>
              <a:rPr lang="en-US"/>
              <a:t>My path to this Mind The Gap session</a:t>
            </a:r>
          </a:p>
        </p:txBody>
      </p:sp>
      <p:sp>
        <p:nvSpPr>
          <p:cNvPr id="3" name="Content Placeholder 2">
            <a:extLst>
              <a:ext uri="{FF2B5EF4-FFF2-40B4-BE49-F238E27FC236}">
                <a16:creationId xmlns:a16="http://schemas.microsoft.com/office/drawing/2014/main" id="{4938669C-60F0-A27D-A578-BB5D565C381E}"/>
              </a:ext>
            </a:extLst>
          </p:cNvPr>
          <p:cNvSpPr>
            <a:spLocks noGrp="1"/>
          </p:cNvSpPr>
          <p:nvPr>
            <p:ph idx="1"/>
          </p:nvPr>
        </p:nvSpPr>
        <p:spPr>
          <a:xfrm>
            <a:off x="859536" y="2414016"/>
            <a:ext cx="10552176" cy="4023360"/>
          </a:xfrm>
        </p:spPr>
        <p:txBody>
          <a:bodyPr>
            <a:normAutofit/>
          </a:bodyPr>
          <a:lstStyle/>
          <a:p>
            <a:r>
              <a:rPr lang="en-US" sz="2400"/>
              <a:t>Lover of data &amp; analysis, esp. new clean free Ju-Py world  </a:t>
            </a:r>
          </a:p>
          <a:p>
            <a:endParaRPr lang="en-US" sz="2400"/>
          </a:p>
          <a:p>
            <a:r>
              <a:rPr lang="en-US" sz="2400"/>
              <a:t>Formerly taught PhD/research oriented Applied Data Analysis</a:t>
            </a:r>
          </a:p>
          <a:p>
            <a:pPr lvl="1"/>
            <a:r>
              <a:rPr lang="en-US" sz="2000"/>
              <a:t>Epistemological puzzles: EOFs, spectra, regression, ‘significance’ (credence)</a:t>
            </a:r>
          </a:p>
          <a:p>
            <a:pPr lvl="1"/>
            <a:endParaRPr lang="en-US" sz="2000"/>
          </a:p>
          <a:p>
            <a:r>
              <a:rPr lang="en-US" sz="2400"/>
              <a:t>One-year MPS program changed graduate course landscape </a:t>
            </a:r>
          </a:p>
          <a:p>
            <a:pPr lvl="1"/>
            <a:r>
              <a:rPr lang="en-US" sz="2000"/>
              <a:t>MPS students taking many class credit$ -- and not to ponder ‘puzzles’ !</a:t>
            </a:r>
          </a:p>
          <a:p>
            <a:pPr lvl="1"/>
            <a:r>
              <a:rPr lang="en-US" sz="2000"/>
              <a:t>Some modern data analysis training very much wanted, though</a:t>
            </a:r>
          </a:p>
        </p:txBody>
      </p:sp>
    </p:spTree>
    <p:extLst>
      <p:ext uri="{BB962C8B-B14F-4D97-AF65-F5344CB8AC3E}">
        <p14:creationId xmlns:p14="http://schemas.microsoft.com/office/powerpoint/2010/main" val="60370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20DD-F67C-33FB-4405-2B625356B444}"/>
              </a:ext>
            </a:extLst>
          </p:cNvPr>
          <p:cNvSpPr>
            <a:spLocks noGrp="1"/>
          </p:cNvSpPr>
          <p:nvPr>
            <p:ph type="title"/>
          </p:nvPr>
        </p:nvSpPr>
        <p:spPr/>
        <p:txBody>
          <a:bodyPr/>
          <a:lstStyle/>
          <a:p>
            <a:r>
              <a:rPr lang="en-US"/>
              <a:t>Daydreaming a new course… </a:t>
            </a:r>
          </a:p>
        </p:txBody>
      </p:sp>
      <p:sp>
        <p:nvSpPr>
          <p:cNvPr id="3" name="Content Placeholder 2">
            <a:extLst>
              <a:ext uri="{FF2B5EF4-FFF2-40B4-BE49-F238E27FC236}">
                <a16:creationId xmlns:a16="http://schemas.microsoft.com/office/drawing/2014/main" id="{A24A3424-731D-E5B5-77AC-D189626AE624}"/>
              </a:ext>
            </a:extLst>
          </p:cNvPr>
          <p:cNvSpPr>
            <a:spLocks noGrp="1"/>
          </p:cNvSpPr>
          <p:nvPr>
            <p:ph idx="1"/>
          </p:nvPr>
        </p:nvSpPr>
        <p:spPr>
          <a:xfrm>
            <a:off x="969264" y="2359152"/>
            <a:ext cx="10296144" cy="4169664"/>
          </a:xfrm>
        </p:spPr>
        <p:txBody>
          <a:bodyPr>
            <a:normAutofit/>
          </a:bodyPr>
          <a:lstStyle/>
          <a:p>
            <a:r>
              <a:rPr lang="en-US" sz="2400"/>
              <a:t>High-level, clean Jupyter notebooks of analysis code</a:t>
            </a:r>
          </a:p>
          <a:p>
            <a:pPr lvl="1"/>
            <a:r>
              <a:rPr lang="en-US" sz="2000"/>
              <a:t>students parse &amp; lightly edit, never start from scratch</a:t>
            </a:r>
          </a:p>
          <a:p>
            <a:pPr lvl="1"/>
            <a:r>
              <a:rPr lang="en-US" sz="2000"/>
              <a:t>blue-sky project possibilities… shading into research…</a:t>
            </a:r>
          </a:p>
          <a:p>
            <a:pPr lvl="1"/>
            <a:endParaRPr lang="en-US" sz="2000"/>
          </a:p>
          <a:p>
            <a:r>
              <a:rPr lang="en-US" sz="2400"/>
              <a:t>Motivation+evaluation are the pain of teaching: try game-play!</a:t>
            </a:r>
          </a:p>
          <a:p>
            <a:pPr lvl="1"/>
            <a:r>
              <a:rPr lang="en-US" sz="2000" b="1"/>
              <a:t>teams</a:t>
            </a:r>
            <a:r>
              <a:rPr lang="en-US" sz="2000"/>
              <a:t>: social fun as motivation, “</a:t>
            </a:r>
            <a:r>
              <a:rPr lang="en-US" sz="2000" b="1"/>
              <a:t>cooper-tition</a:t>
            </a:r>
            <a:r>
              <a:rPr lang="en-US" sz="2000"/>
              <a:t>” spirit to bettering </a:t>
            </a:r>
          </a:p>
          <a:p>
            <a:pPr lvl="1"/>
            <a:endParaRPr lang="en-US" sz="2000"/>
          </a:p>
          <a:p>
            <a:r>
              <a:rPr lang="en-US" sz="2400"/>
              <a:t>Social relevance/ $ : I’m not </a:t>
            </a:r>
            <a:r>
              <a:rPr lang="en-US" sz="2400" i="1"/>
              <a:t>against</a:t>
            </a:r>
            <a:r>
              <a:rPr lang="en-US" sz="2400"/>
              <a:t> it, here in my ivory tower…</a:t>
            </a:r>
          </a:p>
          <a:p>
            <a:endParaRPr lang="en-US" sz="2400"/>
          </a:p>
        </p:txBody>
      </p:sp>
    </p:spTree>
    <p:extLst>
      <p:ext uri="{BB962C8B-B14F-4D97-AF65-F5344CB8AC3E}">
        <p14:creationId xmlns:p14="http://schemas.microsoft.com/office/powerpoint/2010/main" val="25824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2022">
              <a:srgbClr val="F6A0CD"/>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750627" y="2238233"/>
            <a:ext cx="11054686" cy="4490113"/>
          </a:xfrm>
        </p:spPr>
        <p:txBody>
          <a:bodyPr>
            <a:normAutofit fontScale="92500"/>
          </a:bodyPr>
          <a:lstStyle/>
          <a:p>
            <a:r>
              <a:rPr lang="en-US" sz="2800"/>
              <a:t>3-4 “modules” of 3-4 weeks, different business sectors + seasons</a:t>
            </a:r>
          </a:p>
          <a:p>
            <a:pPr lvl="1"/>
            <a:r>
              <a:rPr lang="en-US" sz="2400"/>
              <a:t>agriculture, transport/logistics, energy, etc.</a:t>
            </a:r>
          </a:p>
          <a:p>
            <a:endParaRPr lang="en-US" sz="2800"/>
          </a:p>
          <a:p>
            <a:r>
              <a:rPr lang="en-US" sz="2800"/>
              <a:t>Realistic weather data, unspooled by instructor </a:t>
            </a:r>
          </a:p>
          <a:p>
            <a:pPr lvl="1"/>
            <a:r>
              <a:rPr lang="en-US" sz="2400"/>
              <a:t>at real or slightly accelerated rate: </a:t>
            </a:r>
            <a:r>
              <a:rPr lang="en-US" sz="2400" i="1"/>
              <a:t>synoptic timescale fits decisions</a:t>
            </a:r>
          </a:p>
          <a:p>
            <a:pPr lvl="1"/>
            <a:r>
              <a:rPr lang="en-US" sz="2400"/>
              <a:t>fake details: forecast archive sets with spoofed yyyy metadata </a:t>
            </a:r>
          </a:p>
          <a:p>
            <a:pPr lvl="2"/>
            <a:r>
              <a:rPr lang="en-US" sz="2000"/>
              <a:t>students must learn to analyze &amp; forecast from the data, not websites</a:t>
            </a:r>
            <a:endParaRPr lang="en-US" sz="2400"/>
          </a:p>
          <a:p>
            <a:endParaRPr lang="en-US" sz="2800"/>
          </a:p>
          <a:p>
            <a:r>
              <a:rPr lang="en-US" sz="2800"/>
              <a:t>Classroom meetings, say 3 days a week for an hour </a:t>
            </a:r>
            <a:endParaRPr lang="en-US" sz="2400"/>
          </a:p>
          <a:p>
            <a:endParaRPr lang="en-US" sz="2800"/>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353972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384385"/>
            <a:ext cx="10084064" cy="4027989"/>
          </a:xfrm>
        </p:spPr>
        <p:txBody>
          <a:bodyPr>
            <a:normAutofit/>
          </a:bodyPr>
          <a:lstStyle/>
          <a:p>
            <a:endParaRPr lang="en-US" sz="3200"/>
          </a:p>
          <a:p>
            <a:r>
              <a:rPr lang="en-US" sz="3200"/>
              <a:t>say, 3 days a week for an hour </a:t>
            </a:r>
          </a:p>
          <a:p>
            <a:endParaRPr lang="en-US" sz="3200"/>
          </a:p>
          <a:p>
            <a:pPr marL="800100" lvl="1" indent="-342900">
              <a:buFont typeface="+mj-lt"/>
              <a:buAutoNum type="arabicPeriod"/>
            </a:pPr>
            <a:r>
              <a:rPr lang="en-US" sz="2400" b="1"/>
              <a:t>teams</a:t>
            </a:r>
            <a:r>
              <a:rPr lang="en-US" sz="2400"/>
              <a:t> </a:t>
            </a:r>
            <a:r>
              <a:rPr lang="en-US" sz="2400" b="1">
                <a:solidFill>
                  <a:srgbClr val="00B050"/>
                </a:solidFill>
              </a:rPr>
              <a:t>tally</a:t>
            </a:r>
            <a:r>
              <a:rPr lang="en-US" sz="2400" b="1"/>
              <a:t> </a:t>
            </a:r>
            <a:r>
              <a:rPr lang="en-US" sz="2400" b="1">
                <a:solidFill>
                  <a:srgbClr val="00B050"/>
                </a:solidFill>
              </a:rPr>
              <a:t>profit/loss</a:t>
            </a:r>
            <a:r>
              <a:rPr lang="en-US" sz="2400"/>
              <a:t> from wx verification data</a:t>
            </a:r>
          </a:p>
          <a:p>
            <a:pPr marL="800100" lvl="1" indent="-342900">
              <a:buFont typeface="+mj-lt"/>
              <a:buAutoNum type="arabicPeriod"/>
            </a:pPr>
            <a:r>
              <a:rPr lang="en-US" sz="2400" b="1">
                <a:solidFill>
                  <a:srgbClr val="7030A0"/>
                </a:solidFill>
              </a:rPr>
              <a:t>adjust preparations/portfolio</a:t>
            </a:r>
            <a:r>
              <a:rPr lang="en-US" sz="2400">
                <a:solidFill>
                  <a:srgbClr val="7030A0"/>
                </a:solidFill>
              </a:rPr>
              <a:t> based on forecasts &amp; research</a:t>
            </a:r>
            <a:endParaRPr lang="en-US" sz="2400"/>
          </a:p>
          <a:p>
            <a:pPr marL="800100" lvl="1" indent="-342900">
              <a:buFont typeface="+mj-lt"/>
              <a:buAutoNum type="arabicPeriod"/>
            </a:pPr>
            <a:r>
              <a:rPr lang="en-US" sz="2400"/>
              <a:t>(explanations, discussions, debriefs, guest lectures…)</a:t>
            </a:r>
            <a:endParaRPr lang="en-US" sz="2000"/>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10592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7BD1-06D1-654D-6DAD-1C42C668CBD3}"/>
              </a:ext>
            </a:extLst>
          </p:cNvPr>
          <p:cNvSpPr>
            <a:spLocks noGrp="1"/>
          </p:cNvSpPr>
          <p:nvPr>
            <p:ph type="title"/>
          </p:nvPr>
        </p:nvSpPr>
        <p:spPr/>
        <p:txBody>
          <a:bodyPr/>
          <a:lstStyle/>
          <a:p>
            <a:r>
              <a:rPr lang="en-US"/>
              <a:t>Course-level structure notions</a:t>
            </a:r>
          </a:p>
        </p:txBody>
      </p:sp>
      <p:sp>
        <p:nvSpPr>
          <p:cNvPr id="3" name="Content Placeholder 2">
            <a:extLst>
              <a:ext uri="{FF2B5EF4-FFF2-40B4-BE49-F238E27FC236}">
                <a16:creationId xmlns:a16="http://schemas.microsoft.com/office/drawing/2014/main" id="{4B4F361A-9E13-6C2F-1555-34B075494341}"/>
              </a:ext>
            </a:extLst>
          </p:cNvPr>
          <p:cNvSpPr>
            <a:spLocks noGrp="1"/>
          </p:cNvSpPr>
          <p:nvPr>
            <p:ph idx="1"/>
          </p:nvPr>
        </p:nvSpPr>
        <p:spPr>
          <a:xfrm>
            <a:off x="1154954" y="2384385"/>
            <a:ext cx="10084064" cy="4027989"/>
          </a:xfrm>
        </p:spPr>
        <p:txBody>
          <a:bodyPr>
            <a:normAutofit lnSpcReduction="10000"/>
          </a:bodyPr>
          <a:lstStyle/>
          <a:p>
            <a:r>
              <a:rPr lang="en-US" sz="2800"/>
              <a:t>Student performance evaluation: </a:t>
            </a:r>
          </a:p>
          <a:p>
            <a:pPr lvl="1"/>
            <a:r>
              <a:rPr lang="en-US" sz="2400"/>
              <a:t>(shuffled) teams’ </a:t>
            </a:r>
            <a:r>
              <a:rPr lang="en-US" sz="2400">
                <a:solidFill>
                  <a:srgbClr val="00B050"/>
                </a:solidFill>
              </a:rPr>
              <a:t>profit-</a:t>
            </a:r>
            <a:r>
              <a:rPr lang="en-US" sz="2400">
                <a:solidFill>
                  <a:srgbClr val="FF0000"/>
                </a:solidFill>
              </a:rPr>
              <a:t>loss</a:t>
            </a:r>
            <a:r>
              <a:rPr lang="en-US" sz="2400"/>
              <a:t> (taste of competition, teamwork)</a:t>
            </a:r>
          </a:p>
          <a:p>
            <a:pPr lvl="1"/>
            <a:r>
              <a:rPr lang="en-US" sz="2400"/>
              <a:t>anonymized, mediated team </a:t>
            </a:r>
            <a:r>
              <a:rPr lang="en-US" sz="2400">
                <a:solidFill>
                  <a:srgbClr val="0070C0"/>
                </a:solidFill>
              </a:rPr>
              <a:t>evals of members</a:t>
            </a:r>
            <a:r>
              <a:rPr lang="en-US" sz="2400"/>
              <a:t> (‘soft skills’…) </a:t>
            </a:r>
          </a:p>
          <a:p>
            <a:pPr lvl="1"/>
            <a:r>
              <a:rPr lang="en-US" sz="2400">
                <a:solidFill>
                  <a:srgbClr val="FF0000"/>
                </a:solidFill>
              </a:rPr>
              <a:t>R&amp;D</a:t>
            </a:r>
            <a:r>
              <a:rPr lang="en-US" sz="2400"/>
              <a:t>: explore strategies w/ archival data &amp; </a:t>
            </a:r>
            <a:r>
              <a:rPr lang="en-US" sz="2400">
                <a:solidFill>
                  <a:srgbClr val="00B050"/>
                </a:solidFill>
              </a:rPr>
              <a:t>profilt model</a:t>
            </a:r>
            <a:endParaRPr lang="en-US" sz="2400"/>
          </a:p>
          <a:p>
            <a:pPr lvl="2"/>
            <a:r>
              <a:rPr lang="en-US" sz="2000"/>
              <a:t>adjust geographic portfolio of sites: optimizing, hedging</a:t>
            </a:r>
          </a:p>
          <a:p>
            <a:pPr lvl="2"/>
            <a:r>
              <a:rPr lang="en-US" sz="2000"/>
              <a:t>add climate-scenario offsets, how will it change outcomes?</a:t>
            </a:r>
          </a:p>
          <a:p>
            <a:pPr lvl="2"/>
            <a:r>
              <a:rPr lang="en-US" sz="2000"/>
              <a:t>price modeling for insurance </a:t>
            </a:r>
          </a:p>
          <a:p>
            <a:pPr lvl="2"/>
            <a:r>
              <a:rPr lang="en-US" sz="2000"/>
              <a:t>value of forecast data-fussing vs. simple climatology/persistence</a:t>
            </a:r>
          </a:p>
          <a:p>
            <a:pPr lvl="2"/>
            <a:r>
              <a:rPr lang="en-US" sz="2000"/>
              <a:t>downscaling impacts research, … etc. etc. </a:t>
            </a:r>
          </a:p>
          <a:p>
            <a:endParaRPr lang="en-US" sz="2800"/>
          </a:p>
          <a:p>
            <a:endParaRPr lang="en-US" sz="2800"/>
          </a:p>
          <a:p>
            <a:endParaRPr lang="en-US" sz="2800"/>
          </a:p>
          <a:p>
            <a:endParaRPr lang="en-US" sz="2800"/>
          </a:p>
          <a:p>
            <a:endParaRPr lang="en-US" sz="2800"/>
          </a:p>
          <a:p>
            <a:endParaRPr lang="en-US" sz="2800"/>
          </a:p>
        </p:txBody>
      </p:sp>
    </p:spTree>
    <p:extLst>
      <p:ext uri="{BB962C8B-B14F-4D97-AF65-F5344CB8AC3E}">
        <p14:creationId xmlns:p14="http://schemas.microsoft.com/office/powerpoint/2010/main" val="715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6" name="Picture 5">
            <a:extLst>
              <a:ext uri="{FF2B5EF4-FFF2-40B4-BE49-F238E27FC236}">
                <a16:creationId xmlns:a16="http://schemas.microsoft.com/office/drawing/2014/main" id="{E2492602-F401-9DA4-D45C-E53BC1F1BEA0}"/>
              </a:ext>
            </a:extLst>
          </p:cNvPr>
          <p:cNvPicPr>
            <a:picLocks noChangeAspect="1"/>
          </p:cNvPicPr>
          <p:nvPr/>
        </p:nvPicPr>
        <p:blipFill rotWithShape="1">
          <a:blip r:embed="rId2"/>
          <a:srcRect t="12679"/>
          <a:stretch/>
        </p:blipFill>
        <p:spPr>
          <a:xfrm>
            <a:off x="1864360" y="2333766"/>
            <a:ext cx="7772400" cy="4497913"/>
          </a:xfrm>
          <a:prstGeom prst="rect">
            <a:avLst/>
          </a:prstGeom>
        </p:spPr>
      </p:pic>
    </p:spTree>
    <p:extLst>
      <p:ext uri="{BB962C8B-B14F-4D97-AF65-F5344CB8AC3E}">
        <p14:creationId xmlns:p14="http://schemas.microsoft.com/office/powerpoint/2010/main" val="146388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sp>
        <p:nvSpPr>
          <p:cNvPr id="4" name="Content Placeholder 3">
            <a:extLst>
              <a:ext uri="{FF2B5EF4-FFF2-40B4-BE49-F238E27FC236}">
                <a16:creationId xmlns:a16="http://schemas.microsoft.com/office/drawing/2014/main" id="{16C8ED23-43D6-8EBB-7CA4-98384927DEF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C77945C7-06B2-4B64-553C-1AE47EBBCCEB}"/>
              </a:ext>
            </a:extLst>
          </p:cNvPr>
          <p:cNvPicPr>
            <a:picLocks noChangeAspect="1"/>
          </p:cNvPicPr>
          <p:nvPr/>
        </p:nvPicPr>
        <p:blipFill>
          <a:blip r:embed="rId2"/>
          <a:stretch>
            <a:fillRect/>
          </a:stretch>
        </p:blipFill>
        <p:spPr>
          <a:xfrm>
            <a:off x="601448" y="1132764"/>
            <a:ext cx="10978981" cy="5725235"/>
          </a:xfrm>
          <a:prstGeom prst="rect">
            <a:avLst/>
          </a:prstGeom>
        </p:spPr>
      </p:pic>
    </p:spTree>
    <p:extLst>
      <p:ext uri="{BB962C8B-B14F-4D97-AF65-F5344CB8AC3E}">
        <p14:creationId xmlns:p14="http://schemas.microsoft.com/office/powerpoint/2010/main" val="359939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4E49-3125-4E7A-FF32-AE8E75CC1F29}"/>
              </a:ext>
            </a:extLst>
          </p:cNvPr>
          <p:cNvSpPr>
            <a:spLocks noGrp="1"/>
          </p:cNvSpPr>
          <p:nvPr>
            <p:ph type="title"/>
          </p:nvPr>
        </p:nvSpPr>
        <p:spPr/>
        <p:txBody>
          <a:bodyPr/>
          <a:lstStyle/>
          <a:p>
            <a:r>
              <a:rPr lang="en-US"/>
              <a:t>Details: it’s all about the code base…</a:t>
            </a:r>
          </a:p>
        </p:txBody>
      </p:sp>
      <p:pic>
        <p:nvPicPr>
          <p:cNvPr id="4" name="Content Placeholder 3">
            <a:extLst>
              <a:ext uri="{FF2B5EF4-FFF2-40B4-BE49-F238E27FC236}">
                <a16:creationId xmlns:a16="http://schemas.microsoft.com/office/drawing/2014/main" id="{49F3DD43-AB1A-5A4C-75E1-C7E406F823FB}"/>
              </a:ext>
            </a:extLst>
          </p:cNvPr>
          <p:cNvPicPr>
            <a:picLocks noGrp="1" noChangeAspect="1"/>
          </p:cNvPicPr>
          <p:nvPr>
            <p:ph idx="1"/>
          </p:nvPr>
        </p:nvPicPr>
        <p:blipFill>
          <a:blip r:embed="rId2"/>
          <a:stretch>
            <a:fillRect/>
          </a:stretch>
        </p:blipFill>
        <p:spPr>
          <a:xfrm>
            <a:off x="279695" y="973668"/>
            <a:ext cx="11632609" cy="5884332"/>
          </a:xfrm>
          <a:prstGeom prst="rect">
            <a:avLst/>
          </a:prstGeom>
        </p:spPr>
      </p:pic>
    </p:spTree>
    <p:extLst>
      <p:ext uri="{BB962C8B-B14F-4D97-AF65-F5344CB8AC3E}">
        <p14:creationId xmlns:p14="http://schemas.microsoft.com/office/powerpoint/2010/main" val="1772554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6792</TotalTime>
  <Words>1040</Words>
  <Application>Microsoft Macintosh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Game playing of decision support for continuously weather-sensitive enterprises   (a spoonful of sugar for data analysis skills)</vt:lpstr>
      <vt:lpstr>My path to this Mind The Gap session</vt:lpstr>
      <vt:lpstr>Daydreaming a new course… </vt:lpstr>
      <vt:lpstr>Course-level structure notions</vt:lpstr>
      <vt:lpstr>Course-level structure notions</vt:lpstr>
      <vt:lpstr>Course-level structure notions</vt:lpstr>
      <vt:lpstr>Details: it’s all about the code base…</vt:lpstr>
      <vt:lpstr>Details: it’s all about the code base…</vt:lpstr>
      <vt:lpstr>Details: it’s all about the code base…</vt:lpstr>
      <vt:lpstr>Details: it’s all about the code base…</vt:lpstr>
      <vt:lpstr>Details: it’s all about the code base…</vt:lpstr>
      <vt:lpstr>Details: it’s all about the code base…</vt:lpstr>
      <vt:lpstr>PowerPoint Presentation</vt:lpstr>
      <vt:lpstr>Details: it’s all about the code base…</vt:lpstr>
      <vt:lpstr>Fun with shuffled teams… takes a big class… hey, why not interschool rivalries</vt:lpstr>
      <vt:lpstr>A true entrepreneur here </vt:lpstr>
      <vt:lpstr>Just kidding!    Total impostor… it’s all free… </vt:lpstr>
      <vt:lpstr>Summary</vt:lpstr>
      <vt:lpstr>A game-based course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playing of decision support for continuously weather-sensitive enterprises   (a sugar coating for data analysis skills)</dc:title>
  <dc:creator>Microsoft Office User</dc:creator>
  <cp:lastModifiedBy>Mapes, Brian Earle</cp:lastModifiedBy>
  <cp:revision>23</cp:revision>
  <dcterms:created xsi:type="dcterms:W3CDTF">2024-01-12T21:11:57Z</dcterms:created>
  <dcterms:modified xsi:type="dcterms:W3CDTF">2024-01-30T13:38:09Z</dcterms:modified>
</cp:coreProperties>
</file>