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 Id="rId4" Type="http://schemas.openxmlformats.org/officeDocument/2006/relationships/image" Target="../media/image1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2326789"/>
            <a:ext cx="3415838" cy="1001556"/>
          </a:xfrm>
          <a:prstGeom prst="rect">
            <a:avLst/>
          </a:prstGeom>
        </p:spPr>
        <p:txBody>
          <a:bodyPr vert="horz" wrap="square" lIns="0" tIns="16510" rIns="0" bIns="0" rtlCol="0">
            <a:spAutoFit/>
          </a:bodyPr>
          <a:lstStyle/>
          <a:p>
            <a:pPr marL="12700">
              <a:lnSpc>
                <a:spcPct val="100000"/>
              </a:lnSpc>
              <a:spcBef>
                <a:spcPts val="130"/>
              </a:spcBef>
            </a:pPr>
            <a:r>
              <a:rPr lang="en-IN" sz="3200" dirty="0" err="1">
                <a:latin typeface="Trebuchet MS"/>
                <a:cs typeface="Trebuchet MS"/>
              </a:rPr>
              <a:t>Ahamed</a:t>
            </a:r>
            <a:r>
              <a:rPr lang="en-IN" sz="3200" dirty="0">
                <a:latin typeface="Trebuchet MS"/>
                <a:cs typeface="Trebuchet MS"/>
              </a:rPr>
              <a:t> </a:t>
            </a:r>
            <a:r>
              <a:rPr lang="en-IN" sz="3200" dirty="0" err="1">
                <a:latin typeface="Trebuchet MS"/>
                <a:cs typeface="Trebuchet MS"/>
              </a:rPr>
              <a:t>Thanveer</a:t>
            </a:r>
            <a:r>
              <a:rPr lang="en-IN" sz="3200" dirty="0">
                <a:latin typeface="Trebuchet MS"/>
                <a:cs typeface="Trebuchet MS"/>
              </a:rPr>
              <a:t> </a:t>
            </a:r>
            <a:r>
              <a:rPr lang="en-IN" sz="3200" dirty="0" err="1">
                <a:latin typeface="Trebuchet MS"/>
                <a:cs typeface="Trebuchet MS"/>
              </a:rPr>
              <a:t>Nishad</a:t>
            </a:r>
            <a:endParaRPr sz="3200" dirty="0">
              <a:latin typeface="Trebuchet MS"/>
              <a:cs typeface="Trebuchet MS"/>
            </a:endParaRPr>
          </a:p>
        </p:txBody>
      </p:sp>
      <p:sp>
        <p:nvSpPr>
          <p:cNvPr id="8" name="object 8"/>
          <p:cNvSpPr txBox="1"/>
          <p:nvPr/>
        </p:nvSpPr>
        <p:spPr>
          <a:xfrm>
            <a:off x="6484620" y="332834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a:extLst>
              <a:ext uri="{FF2B5EF4-FFF2-40B4-BE49-F238E27FC236}">
                <a16:creationId xmlns:a16="http://schemas.microsoft.com/office/drawing/2014/main" id="{C8F55758-7E81-6BBE-2BE7-4CB3C3042806}"/>
              </a:ext>
            </a:extLst>
          </p:cNvPr>
          <p:cNvSpPr txBox="1"/>
          <p:nvPr/>
        </p:nvSpPr>
        <p:spPr>
          <a:xfrm>
            <a:off x="1100214" y="2520712"/>
            <a:ext cx="7982663" cy="2308324"/>
          </a:xfrm>
          <a:prstGeom prst="rect">
            <a:avLst/>
          </a:prstGeom>
          <a:noFill/>
        </p:spPr>
        <p:txBody>
          <a:bodyPr wrap="square" rtlCol="0">
            <a:spAutoFit/>
          </a:bodyPr>
          <a:lstStyle/>
          <a:p>
            <a:pPr algn="l"/>
            <a:r>
              <a:rPr lang="en-IN" dirty="0"/>
              <a:t>In conclusion, our quantum steganography protocol stands as a cutting-edge solution for secure communication. By harnessing the power of quantum mechanics, we’ve crafted a method that shields your data from prying eyes with an invisible cloak of encryption. With this sophisticated tool at your disposal, you can transmit sensitive information covertly, safeguarding it from unauthorized access. As we continue to refine and innovate, we’re paving the way for a future where data security is stronger and more resilient than ever before.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84797" y="386666"/>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541263D6-60AE-C459-D48A-CB75AF620B6C}"/>
              </a:ext>
            </a:extLst>
          </p:cNvPr>
          <p:cNvSpPr txBox="1"/>
          <p:nvPr/>
        </p:nvSpPr>
        <p:spPr>
          <a:xfrm>
            <a:off x="584797" y="2682642"/>
            <a:ext cx="6696635" cy="746358"/>
          </a:xfrm>
          <a:prstGeom prst="rect">
            <a:avLst/>
          </a:prstGeom>
          <a:noFill/>
        </p:spPr>
        <p:txBody>
          <a:bodyPr wrap="square" rtlCol="0">
            <a:spAutoFit/>
          </a:bodyPr>
          <a:lstStyle/>
          <a:p>
            <a:pPr algn="l"/>
            <a:r>
              <a:rPr lang="en-IN" sz="4250" b="1" dirty="0">
                <a:solidFill>
                  <a:schemeClr val="tx1"/>
                </a:solidFill>
                <a:latin typeface="Trebuchet MS"/>
                <a:ea typeface="+mj-ea"/>
              </a:rPr>
              <a:t>Quantum steganography</a:t>
            </a:r>
            <a:endParaRPr lang="en-US" sz="4250" b="1" dirty="0">
              <a:solidFill>
                <a:schemeClr val="tx1"/>
              </a:solidFill>
              <a:latin typeface="Trebuchet MS"/>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390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0F7999E-38D2-B113-EA68-1F14FE2AFCEA}"/>
              </a:ext>
            </a:extLst>
          </p:cNvPr>
          <p:cNvSpPr txBox="1"/>
          <p:nvPr/>
        </p:nvSpPr>
        <p:spPr>
          <a:xfrm>
            <a:off x="1869440" y="1284907"/>
            <a:ext cx="7675016" cy="4031873"/>
          </a:xfrm>
          <a:prstGeom prst="rect">
            <a:avLst/>
          </a:prstGeom>
          <a:noFill/>
        </p:spPr>
        <p:txBody>
          <a:bodyPr wrap="square" rtlCol="0" anchor="t">
            <a:spAutoFit/>
          </a:bodyPr>
          <a:lstStyle/>
          <a:p>
            <a:pPr algn="l"/>
            <a:r>
              <a:rPr lang="en-IN" dirty="0"/>
              <a:t>
</a:t>
            </a:r>
            <a:r>
              <a:rPr lang="en-IN" b="1" dirty="0"/>
              <a:t>1.I</a:t>
            </a:r>
            <a:r>
              <a:rPr lang="en-IN" sz="2000" b="1" dirty="0"/>
              <a:t>ntroduction to Steganography</a:t>
            </a:r>
            <a:r>
              <a:rPr lang="en-IN" sz="2000" dirty="0"/>
              <a:t>: Concealing messages within innocuous carriers for covert communication.
</a:t>
            </a:r>
            <a:r>
              <a:rPr lang="en-IN" sz="2000" b="1" dirty="0"/>
              <a:t>2.Basics of Quantum Computing:</a:t>
            </a:r>
            <a:r>
              <a:rPr lang="en-IN" sz="2000" dirty="0"/>
              <a:t> Understanding quantum mechanics and computation principles.
</a:t>
            </a:r>
            <a:r>
              <a:rPr lang="en-IN" sz="2000" b="1" dirty="0"/>
              <a:t>3. Quantum Steganography Fundamentals</a:t>
            </a:r>
            <a:r>
              <a:rPr lang="en-IN" sz="2000" dirty="0"/>
              <a:t>: Leveraging quantum principles for secure information concealment.
</a:t>
            </a:r>
            <a:r>
              <a:rPr lang="en-IN" sz="2000" b="1" dirty="0"/>
              <a:t>4.Techniques and Algorithms: </a:t>
            </a:r>
            <a:r>
              <a:rPr lang="en-IN" sz="2000" dirty="0"/>
              <a:t>Exploring methods like quantum watermarking for data security.
</a:t>
            </a:r>
            <a:r>
              <a:rPr lang="en-IN" sz="2000" b="1" dirty="0"/>
              <a:t>5.Summary and Conclusion: </a:t>
            </a:r>
            <a:r>
              <a:rPr lang="en-IN" sz="2000" dirty="0"/>
              <a:t>Recap of key insights and implications of quantum steganography for future information security.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F2CECE7F-E452-CA97-FDFB-EA0964DD254E}"/>
              </a:ext>
            </a:extLst>
          </p:cNvPr>
          <p:cNvSpPr txBox="1"/>
          <p:nvPr/>
        </p:nvSpPr>
        <p:spPr>
          <a:xfrm>
            <a:off x="676275" y="2520027"/>
            <a:ext cx="6338200" cy="646331"/>
          </a:xfrm>
          <a:prstGeom prst="rect">
            <a:avLst/>
          </a:prstGeom>
          <a:noFill/>
        </p:spPr>
        <p:txBody>
          <a:bodyPr wrap="square" rtlCol="0">
            <a:spAutoFit/>
          </a:bodyPr>
          <a:lstStyle/>
          <a:p>
            <a:pPr algn="l"/>
            <a:r>
              <a:rPr lang="en-IN" dirty="0"/>
              <a:t>To create a quantum steganography system that hides secret information within quantum states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A4B1741-CE27-C60F-CBB2-5BEDB0F4A07A}"/>
              </a:ext>
            </a:extLst>
          </p:cNvPr>
          <p:cNvSpPr txBox="1"/>
          <p:nvPr/>
        </p:nvSpPr>
        <p:spPr>
          <a:xfrm>
            <a:off x="1010567" y="2019300"/>
            <a:ext cx="5999833" cy="3416320"/>
          </a:xfrm>
          <a:prstGeom prst="rect">
            <a:avLst/>
          </a:prstGeom>
          <a:noFill/>
        </p:spPr>
        <p:txBody>
          <a:bodyPr wrap="square" rtlCol="0">
            <a:spAutoFit/>
          </a:bodyPr>
          <a:lstStyle/>
          <a:p>
            <a:pPr algn="l"/>
            <a:r>
              <a:rPr lang="en-IN" dirty="0"/>
              <a:t>The aim of this project is to develop a quantum steganography protocol using plaintext as seemingly innocent cover data. This cover data is encoded into a quantum circuit using the </a:t>
            </a:r>
            <a:r>
              <a:rPr lang="en-IN" dirty="0" err="1"/>
              <a:t>Breinstein</a:t>
            </a:r>
            <a:r>
              <a:rPr lang="en-IN" dirty="0"/>
              <a:t> </a:t>
            </a:r>
            <a:r>
              <a:rPr lang="en-IN" dirty="0" err="1"/>
              <a:t>Vazirani</a:t>
            </a:r>
            <a:r>
              <a:rPr lang="en-IN" dirty="0"/>
              <a:t> Algorithm. The </a:t>
            </a:r>
            <a:r>
              <a:rPr lang="en-IN" dirty="0" err="1"/>
              <a:t>stego</a:t>
            </a:r>
            <a:r>
              <a:rPr lang="en-IN" dirty="0"/>
              <a:t> data is then created by embedding a secret message into the cover data. For encoding and decoding, a symmetric encryption method is employed, utilizing XOR operation (which can be substituted with more complex hash functions if needed). To secure the communication channel, the BB84 protocol is implemented, preventing attackers from decoding the hidden message without the key.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959554A-F75C-F5AD-7122-CB622E641BEC}"/>
              </a:ext>
            </a:extLst>
          </p:cNvPr>
          <p:cNvSpPr txBox="1"/>
          <p:nvPr/>
        </p:nvSpPr>
        <p:spPr>
          <a:xfrm>
            <a:off x="723900" y="2132579"/>
            <a:ext cx="7708435" cy="3970318"/>
          </a:xfrm>
          <a:prstGeom prst="rect">
            <a:avLst/>
          </a:prstGeom>
          <a:noFill/>
        </p:spPr>
        <p:txBody>
          <a:bodyPr wrap="square" rtlCol="0">
            <a:spAutoFit/>
          </a:bodyPr>
          <a:lstStyle/>
          <a:p>
            <a:pPr algn="l"/>
            <a:r>
              <a:rPr lang="en-IN" dirty="0"/>
              <a:t>The end users of this quantum steganography system could be individuals or organizations seeking secure communication channels for transmitting sensitive information without detection by unauthorized parties</a:t>
            </a:r>
          </a:p>
          <a:p>
            <a:pPr algn="l"/>
            <a:endParaRPr lang="en-IN" dirty="0"/>
          </a:p>
          <a:p>
            <a:pPr algn="l"/>
            <a:r>
              <a:rPr lang="en-IN" dirty="0"/>
              <a:t>1. Government agencies involved in classified communications and intelligence gathering.
2. Military organizations requiring secure transmission of sensitive tactical information.
3. Financial institutions needing to safeguard financial transactions and customer data.
4. Research facilities conducting sensitive experiments and sharing confidential findings.
5. Law enforcement agencies engaged in undercover operations and surveillance activities.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7A5279CB-5AA8-7C02-69C9-85307FF11E0D}"/>
              </a:ext>
            </a:extLst>
          </p:cNvPr>
          <p:cNvSpPr txBox="1"/>
          <p:nvPr/>
        </p:nvSpPr>
        <p:spPr>
          <a:xfrm>
            <a:off x="2819400" y="1857375"/>
            <a:ext cx="7835968" cy="4801314"/>
          </a:xfrm>
          <a:prstGeom prst="rect">
            <a:avLst/>
          </a:prstGeom>
          <a:noFill/>
        </p:spPr>
        <p:txBody>
          <a:bodyPr wrap="square" rtlCol="0">
            <a:spAutoFit/>
          </a:bodyPr>
          <a:lstStyle/>
          <a:p>
            <a:pPr algn="l"/>
            <a:r>
              <a:rPr lang="en-IN" dirty="0"/>
              <a:t>Our quantum steganography protocol securely hides confidential information within quantum states using plaintext as cover data. It employs the </a:t>
            </a:r>
            <a:r>
              <a:rPr lang="en-IN" dirty="0" err="1"/>
              <a:t>Breinstein</a:t>
            </a:r>
            <a:r>
              <a:rPr lang="en-IN" dirty="0"/>
              <a:t> </a:t>
            </a:r>
            <a:r>
              <a:rPr lang="en-IN" dirty="0" err="1"/>
              <a:t>Vazirani</a:t>
            </a:r>
            <a:r>
              <a:rPr lang="en-IN" dirty="0"/>
              <a:t> Algorithm for encoding and XOR encryption for added security, while the BB84 protocol safeguards communication channels.
Value Proposition:
1. Unmatched Security: Quantum mechanics ensure unparalleled data protection against decryption attempts.
2. Data Integrity: Secret messages are embedded without altering the cover data’s appearance or content.
3. Covert Communication: Enables discreet transmission of sensitive information.
4. Customizable Security: Adaptable encryption methods meet diverse security needs.
5. Wide Applicability: Suitable for government, military, finance, research, and law enforcement sectors requiring secure communications.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363408F4-9419-E427-9390-DCE48C03F9F9}"/>
              </a:ext>
            </a:extLst>
          </p:cNvPr>
          <p:cNvSpPr txBox="1"/>
          <p:nvPr/>
        </p:nvSpPr>
        <p:spPr>
          <a:xfrm>
            <a:off x="2719972" y="2506043"/>
            <a:ext cx="6503487" cy="3139321"/>
          </a:xfrm>
          <a:prstGeom prst="rect">
            <a:avLst/>
          </a:prstGeom>
          <a:noFill/>
        </p:spPr>
        <p:txBody>
          <a:bodyPr wrap="square" rtlCol="0">
            <a:spAutoFit/>
          </a:bodyPr>
          <a:lstStyle/>
          <a:p>
            <a:pPr algn="l"/>
            <a:r>
              <a:rPr lang="en-IN" b="1" dirty="0"/>
              <a:t>Unprecedented Security</a:t>
            </a:r>
            <a:r>
              <a:rPr lang="en-IN" dirty="0"/>
              <a:t>: Quantum mechanics provide unmatched data protection against decryption attempts</a:t>
            </a:r>
          </a:p>
          <a:p>
            <a:pPr algn="l"/>
            <a:r>
              <a:rPr lang="en-IN" b="1" dirty="0"/>
              <a:t>Seamless Integration: </a:t>
            </a:r>
            <a:r>
              <a:rPr lang="en-IN" dirty="0"/>
              <a:t>Embed secret messages into cover data without altering its appearance.</a:t>
            </a:r>
          </a:p>
          <a:p>
            <a:pPr algn="l"/>
            <a:r>
              <a:rPr lang="en-IN" b="1" dirty="0"/>
              <a:t>Covert</a:t>
            </a:r>
            <a:r>
              <a:rPr lang="en-IN" dirty="0"/>
              <a:t> </a:t>
            </a:r>
            <a:r>
              <a:rPr lang="en-IN" b="1" dirty="0"/>
              <a:t>Communication</a:t>
            </a:r>
            <a:r>
              <a:rPr lang="en-IN" dirty="0"/>
              <a:t> Mastery: Ensure discreet transmission of sensitive information</a:t>
            </a:r>
          </a:p>
          <a:p>
            <a:pPr algn="l"/>
            <a:r>
              <a:rPr lang="en-IN" b="1" dirty="0"/>
              <a:t>Customizable</a:t>
            </a:r>
            <a:r>
              <a:rPr lang="en-IN" dirty="0"/>
              <a:t> </a:t>
            </a:r>
            <a:r>
              <a:rPr lang="en-IN" b="1" dirty="0"/>
              <a:t>Fortification</a:t>
            </a:r>
            <a:r>
              <a:rPr lang="en-IN" dirty="0"/>
              <a:t>: Adapt encryption methods to meet specific security needs</a:t>
            </a:r>
          </a:p>
          <a:p>
            <a:pPr algn="l"/>
            <a:r>
              <a:rPr lang="en-IN" b="1" dirty="0"/>
              <a:t>Universal</a:t>
            </a:r>
            <a:r>
              <a:rPr lang="en-IN" dirty="0"/>
              <a:t> </a:t>
            </a:r>
            <a:r>
              <a:rPr lang="en-IN" b="1" dirty="0"/>
              <a:t>Utility</a:t>
            </a:r>
            <a:r>
              <a:rPr lang="en-IN" dirty="0"/>
              <a:t>: Suitable for diverse industries requiring secure communication, setting a new standard for data confidentiality.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4BD0DD6C-802B-8AA4-3B17-E1CDC8CA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1226462"/>
            <a:ext cx="6951060" cy="2460089"/>
          </a:xfrm>
          <a:prstGeom prst="rect">
            <a:avLst/>
          </a:prstGeom>
        </p:spPr>
      </p:pic>
      <p:pic>
        <p:nvPicPr>
          <p:cNvPr id="14" name="Picture 13">
            <a:extLst>
              <a:ext uri="{FF2B5EF4-FFF2-40B4-BE49-F238E27FC236}">
                <a16:creationId xmlns:a16="http://schemas.microsoft.com/office/drawing/2014/main" id="{3396C0C7-05A7-07D9-601C-66E4DAB7D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4731" y="3719856"/>
            <a:ext cx="5222860" cy="2766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thanveer nishad</cp:lastModifiedBy>
  <cp:revision>3</cp:revision>
  <dcterms:created xsi:type="dcterms:W3CDTF">2024-03-29T07:22:27Z</dcterms:created>
  <dcterms:modified xsi:type="dcterms:W3CDTF">2024-04-01T09:52:50Z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Producer">
    <vt:lpwstr>3-Heights(TM) PDF Security Shell 4.8.25.2 (http://www.pdf-tools.com)</vt:lpwstr>
  </property>
</Properties>
</file>