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64" r:id="rId6"/>
    <p:sldId id="286" r:id="rId7"/>
    <p:sldId id="287" r:id="rId8"/>
    <p:sldId id="288" r:id="rId9"/>
    <p:sldId id="289"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13C51F-24A5-C2C6-3FD5-FC51735DC055}" name="Richie Young" initials="RY" userId="S::young56@qut.edu.au::65fd1864-144f-43e2-a6ad-24b364377986" providerId="AD"/>
  <p188:author id="{B3770CEB-F53E-7B81-D9EC-ED07E639AB7F}" name="Glenda Caldwell" initials="" userId="S::amayocal@qut.edu.au::4efe8c82-991f-4de8-9da0-90dbb81e0a58" providerId="AD"/>
  <p188:author id="{75EA28ED-5A19-1D65-0DE1-7B1BE9F632BD}" name="Andrew Kemp" initials="AK" userId="S::kempa3@qut.edu.au::e8202839-8fc1-4bf8-bffa-3cb3bc233d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BE7"/>
    <a:srgbClr val="374D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DA7FC-F0B8-0342-AE4F-5940E37ED8C5}" v="4" dt="2025-08-05T03:29:21.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0" autoAdjust="0"/>
    <p:restoredTop sz="94684" autoAdjust="0"/>
  </p:normalViewPr>
  <p:slideViewPr>
    <p:cSldViewPr snapToGrid="0">
      <p:cViewPr varScale="1">
        <p:scale>
          <a:sx n="190" d="100"/>
          <a:sy n="190" d="100"/>
        </p:scale>
        <p:origin x="232" y="48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ria Alessandra Macalupu Chira" userId="S::macalupu@qut.edu.au::9d7fbf22-07d7-41cb-a54c-58a202a8980a" providerId="AD" clId="Web-{E5F62A58-19E2-A3A1-B809-355F528C868B}"/>
    <pc:docChg chg="modSld">
      <pc:chgData name="Valeria Alessandra Macalupu Chira" userId="S::macalupu@qut.edu.au::9d7fbf22-07d7-41cb-a54c-58a202a8980a" providerId="AD" clId="Web-{E5F62A58-19E2-A3A1-B809-355F528C868B}" dt="2025-01-09T00:27:51.229" v="137" actId="20577"/>
      <pc:docMkLst>
        <pc:docMk/>
      </pc:docMkLst>
      <pc:sldChg chg="modSp">
        <pc:chgData name="Valeria Alessandra Macalupu Chira" userId="S::macalupu@qut.edu.au::9d7fbf22-07d7-41cb-a54c-58a202a8980a" providerId="AD" clId="Web-{E5F62A58-19E2-A3A1-B809-355F528C868B}" dt="2025-01-09T00:09:05.887" v="1" actId="20577"/>
        <pc:sldMkLst>
          <pc:docMk/>
          <pc:sldMk cId="949859931" sldId="264"/>
        </pc:sldMkLst>
      </pc:sldChg>
      <pc:sldChg chg="modSp">
        <pc:chgData name="Valeria Alessandra Macalupu Chira" userId="S::macalupu@qut.edu.au::9d7fbf22-07d7-41cb-a54c-58a202a8980a" providerId="AD" clId="Web-{E5F62A58-19E2-A3A1-B809-355F528C868B}" dt="2025-01-09T00:11:16.830" v="56" actId="20577"/>
        <pc:sldMkLst>
          <pc:docMk/>
          <pc:sldMk cId="313170056" sldId="286"/>
        </pc:sldMkLst>
      </pc:sldChg>
      <pc:sldChg chg="modSp">
        <pc:chgData name="Valeria Alessandra Macalupu Chira" userId="S::macalupu@qut.edu.au::9d7fbf22-07d7-41cb-a54c-58a202a8980a" providerId="AD" clId="Web-{E5F62A58-19E2-A3A1-B809-355F528C868B}" dt="2025-01-09T00:27:51.229" v="137" actId="20577"/>
        <pc:sldMkLst>
          <pc:docMk/>
          <pc:sldMk cId="1489896000" sldId="287"/>
        </pc:sldMkLst>
      </pc:sldChg>
      <pc:sldChg chg="modSp">
        <pc:chgData name="Valeria Alessandra Macalupu Chira" userId="S::macalupu@qut.edu.au::9d7fbf22-07d7-41cb-a54c-58a202a8980a" providerId="AD" clId="Web-{E5F62A58-19E2-A3A1-B809-355F528C868B}" dt="2025-01-09T00:14:55.557" v="99" actId="20577"/>
        <pc:sldMkLst>
          <pc:docMk/>
          <pc:sldMk cId="2624086894" sldId="288"/>
        </pc:sldMkLst>
      </pc:sldChg>
    </pc:docChg>
  </pc:docChgLst>
  <pc:docChgLst>
    <pc:chgData name="Glenda Caldwell" userId="4efe8c82-991f-4de8-9da0-90dbb81e0a58" providerId="ADAL" clId="{4B5DA7FC-F0B8-0342-AE4F-5940E37ED8C5}"/>
    <pc:docChg chg="custSel addSld modSld">
      <pc:chgData name="Glenda Caldwell" userId="4efe8c82-991f-4de8-9da0-90dbb81e0a58" providerId="ADAL" clId="{4B5DA7FC-F0B8-0342-AE4F-5940E37ED8C5}" dt="2025-08-05T03:29:55.151" v="248" actId="114"/>
      <pc:docMkLst>
        <pc:docMk/>
      </pc:docMkLst>
      <pc:sldChg chg="delSp modSp add mod">
        <pc:chgData name="Glenda Caldwell" userId="4efe8c82-991f-4de8-9da0-90dbb81e0a58" providerId="ADAL" clId="{4B5DA7FC-F0B8-0342-AE4F-5940E37ED8C5}" dt="2025-08-05T03:29:55.151" v="248" actId="114"/>
        <pc:sldMkLst>
          <pc:docMk/>
          <pc:sldMk cId="1037222536" sldId="289"/>
        </pc:sldMkLst>
        <pc:spChg chg="mod">
          <ac:chgData name="Glenda Caldwell" userId="4efe8c82-991f-4de8-9da0-90dbb81e0a58" providerId="ADAL" clId="{4B5DA7FC-F0B8-0342-AE4F-5940E37ED8C5}" dt="2025-08-05T03:24:22.015" v="22" actId="20577"/>
          <ac:spMkLst>
            <pc:docMk/>
            <pc:sldMk cId="1037222536" sldId="289"/>
            <ac:spMk id="4" creationId="{7EF7250A-3610-FAE5-0CED-A4DB2CA88025}"/>
          </ac:spMkLst>
        </pc:spChg>
        <pc:spChg chg="mod">
          <ac:chgData name="Glenda Caldwell" userId="4efe8c82-991f-4de8-9da0-90dbb81e0a58" providerId="ADAL" clId="{4B5DA7FC-F0B8-0342-AE4F-5940E37ED8C5}" dt="2025-08-05T03:29:55.151" v="248" actId="114"/>
          <ac:spMkLst>
            <pc:docMk/>
            <pc:sldMk cId="1037222536" sldId="289"/>
            <ac:spMk id="9" creationId="{D438D4D2-E7FD-70C6-FB29-1E2A033E3DCA}"/>
          </ac:spMkLst>
        </pc:spChg>
        <pc:grpChg chg="del">
          <ac:chgData name="Glenda Caldwell" userId="4efe8c82-991f-4de8-9da0-90dbb81e0a58" providerId="ADAL" clId="{4B5DA7FC-F0B8-0342-AE4F-5940E37ED8C5}" dt="2025-08-05T03:24:34.742" v="23" actId="478"/>
          <ac:grpSpMkLst>
            <pc:docMk/>
            <pc:sldMk cId="1037222536" sldId="289"/>
            <ac:grpSpMk id="6" creationId="{38FC394A-BD7F-3853-B090-65F9E083944D}"/>
          </ac:grpSpMkLst>
        </pc:grpChg>
      </pc:sldChg>
      <pc:sldChg chg="delSp modSp add mod">
        <pc:chgData name="Glenda Caldwell" userId="4efe8c82-991f-4de8-9da0-90dbb81e0a58" providerId="ADAL" clId="{4B5DA7FC-F0B8-0342-AE4F-5940E37ED8C5}" dt="2025-08-05T03:29:42.724" v="247" actId="14100"/>
        <pc:sldMkLst>
          <pc:docMk/>
          <pc:sldMk cId="3477964527" sldId="290"/>
        </pc:sldMkLst>
        <pc:spChg chg="mod">
          <ac:chgData name="Glenda Caldwell" userId="4efe8c82-991f-4de8-9da0-90dbb81e0a58" providerId="ADAL" clId="{4B5DA7FC-F0B8-0342-AE4F-5940E37ED8C5}" dt="2025-08-05T03:25:49.840" v="216" actId="20577"/>
          <ac:spMkLst>
            <pc:docMk/>
            <pc:sldMk cId="3477964527" sldId="290"/>
            <ac:spMk id="4" creationId="{2AF3746D-995D-451B-CC77-2F331E89E107}"/>
          </ac:spMkLst>
        </pc:spChg>
        <pc:spChg chg="mod">
          <ac:chgData name="Glenda Caldwell" userId="4efe8c82-991f-4de8-9da0-90dbb81e0a58" providerId="ADAL" clId="{4B5DA7FC-F0B8-0342-AE4F-5940E37ED8C5}" dt="2025-08-05T03:29:42.724" v="247" actId="14100"/>
          <ac:spMkLst>
            <pc:docMk/>
            <pc:sldMk cId="3477964527" sldId="290"/>
            <ac:spMk id="9" creationId="{FF549E65-4BBE-DC92-E3DE-3077ADA37B63}"/>
          </ac:spMkLst>
        </pc:spChg>
        <pc:grpChg chg="del">
          <ac:chgData name="Glenda Caldwell" userId="4efe8c82-991f-4de8-9da0-90dbb81e0a58" providerId="ADAL" clId="{4B5DA7FC-F0B8-0342-AE4F-5940E37ED8C5}" dt="2025-08-05T03:25:57.153" v="217" actId="478"/>
          <ac:grpSpMkLst>
            <pc:docMk/>
            <pc:sldMk cId="3477964527" sldId="290"/>
            <ac:grpSpMk id="6" creationId="{6094402C-80CA-B8BA-A29A-F20AEBD10AD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868FE-A6F7-481C-A8EF-951BF9B4A4B4}" type="datetimeFigureOut">
              <a:rPr lang="en-AU" smtClean="0"/>
              <a:t>5/8/2025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24EF-6F97-482E-AB31-AEB97FC27F09}" type="slidenum">
              <a:rPr lang="en-AU" smtClean="0"/>
              <a:t>‹#›</a:t>
            </a:fld>
            <a:endParaRPr lang="en-AU"/>
          </a:p>
        </p:txBody>
      </p:sp>
    </p:spTree>
    <p:extLst>
      <p:ext uri="{BB962C8B-B14F-4D97-AF65-F5344CB8AC3E}">
        <p14:creationId xmlns:p14="http://schemas.microsoft.com/office/powerpoint/2010/main" val="318704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Instruction boxes can be removed</a:t>
            </a:r>
          </a:p>
        </p:txBody>
      </p:sp>
      <p:sp>
        <p:nvSpPr>
          <p:cNvPr id="4" name="Slide Number Placeholder 3"/>
          <p:cNvSpPr>
            <a:spLocks noGrp="1"/>
          </p:cNvSpPr>
          <p:nvPr>
            <p:ph type="sldNum" sz="quarter" idx="5"/>
          </p:nvPr>
        </p:nvSpPr>
        <p:spPr/>
        <p:txBody>
          <a:bodyPr/>
          <a:lstStyle/>
          <a:p>
            <a:fld id="{459624EF-6F97-482E-AB31-AEB97FC27F09}" type="slidenum">
              <a:rPr lang="en-AU" smtClean="0"/>
              <a:t>1</a:t>
            </a:fld>
            <a:endParaRPr lang="en-AU"/>
          </a:p>
        </p:txBody>
      </p:sp>
    </p:spTree>
    <p:extLst>
      <p:ext uri="{BB962C8B-B14F-4D97-AF65-F5344CB8AC3E}">
        <p14:creationId xmlns:p14="http://schemas.microsoft.com/office/powerpoint/2010/main" val="303584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 to present your work.</a:t>
            </a:r>
          </a:p>
        </p:txBody>
      </p:sp>
      <p:sp>
        <p:nvSpPr>
          <p:cNvPr id="4" name="Slide Number Placeholder 3"/>
          <p:cNvSpPr>
            <a:spLocks noGrp="1"/>
          </p:cNvSpPr>
          <p:nvPr>
            <p:ph type="sldNum" sz="quarter" idx="5"/>
          </p:nvPr>
        </p:nvSpPr>
        <p:spPr/>
        <p:txBody>
          <a:bodyPr/>
          <a:lstStyle/>
          <a:p>
            <a:fld id="{459624EF-6F97-482E-AB31-AEB97FC27F09}" type="slidenum">
              <a:rPr lang="en-AU" smtClean="0"/>
              <a:t>2</a:t>
            </a:fld>
            <a:endParaRPr lang="en-AU"/>
          </a:p>
        </p:txBody>
      </p:sp>
    </p:spTree>
    <p:extLst>
      <p:ext uri="{BB962C8B-B14F-4D97-AF65-F5344CB8AC3E}">
        <p14:creationId xmlns:p14="http://schemas.microsoft.com/office/powerpoint/2010/main" val="2472141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2E535-DB5F-AADF-E6EF-3E6BE0623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89087-4CEF-8BFC-D2AD-BDBA425319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4A5A7B-B752-6734-89E9-BED8467661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areas to present your work.</a:t>
            </a:r>
          </a:p>
        </p:txBody>
      </p:sp>
      <p:sp>
        <p:nvSpPr>
          <p:cNvPr id="4" name="Slide Number Placeholder 3">
            <a:extLst>
              <a:ext uri="{FF2B5EF4-FFF2-40B4-BE49-F238E27FC236}">
                <a16:creationId xmlns:a16="http://schemas.microsoft.com/office/drawing/2014/main" id="{4BF9EEEE-ED35-7724-D2FA-BF2044EE65F4}"/>
              </a:ext>
            </a:extLst>
          </p:cNvPr>
          <p:cNvSpPr>
            <a:spLocks noGrp="1"/>
          </p:cNvSpPr>
          <p:nvPr>
            <p:ph type="sldNum" sz="quarter" idx="5"/>
          </p:nvPr>
        </p:nvSpPr>
        <p:spPr/>
        <p:txBody>
          <a:bodyPr/>
          <a:lstStyle/>
          <a:p>
            <a:fld id="{459624EF-6F97-482E-AB31-AEB97FC27F09}" type="slidenum">
              <a:rPr lang="en-AU" smtClean="0"/>
              <a:t>3</a:t>
            </a:fld>
            <a:endParaRPr lang="en-AU"/>
          </a:p>
        </p:txBody>
      </p:sp>
    </p:spTree>
    <p:extLst>
      <p:ext uri="{BB962C8B-B14F-4D97-AF65-F5344CB8AC3E}">
        <p14:creationId xmlns:p14="http://schemas.microsoft.com/office/powerpoint/2010/main" val="319353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B463A-C200-0E8A-A3EC-9CFBC0DDE8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3D547-8C07-ACD0-9CDE-930909AB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EB3A63-89F7-1B9C-8710-5D9EB992B7B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 to present your work.</a:t>
            </a:r>
          </a:p>
        </p:txBody>
      </p:sp>
      <p:sp>
        <p:nvSpPr>
          <p:cNvPr id="4" name="Slide Number Placeholder 3">
            <a:extLst>
              <a:ext uri="{FF2B5EF4-FFF2-40B4-BE49-F238E27FC236}">
                <a16:creationId xmlns:a16="http://schemas.microsoft.com/office/drawing/2014/main" id="{054624BE-9B9B-C827-87E6-D8A4CFD54CEE}"/>
              </a:ext>
            </a:extLst>
          </p:cNvPr>
          <p:cNvSpPr>
            <a:spLocks noGrp="1"/>
          </p:cNvSpPr>
          <p:nvPr>
            <p:ph type="sldNum" sz="quarter" idx="5"/>
          </p:nvPr>
        </p:nvSpPr>
        <p:spPr/>
        <p:txBody>
          <a:bodyPr/>
          <a:lstStyle/>
          <a:p>
            <a:fld id="{459624EF-6F97-482E-AB31-AEB97FC27F09}" type="slidenum">
              <a:rPr lang="en-AU" smtClean="0"/>
              <a:t>4</a:t>
            </a:fld>
            <a:endParaRPr lang="en-AU"/>
          </a:p>
        </p:txBody>
      </p:sp>
    </p:spTree>
    <p:extLst>
      <p:ext uri="{BB962C8B-B14F-4D97-AF65-F5344CB8AC3E}">
        <p14:creationId xmlns:p14="http://schemas.microsoft.com/office/powerpoint/2010/main" val="372258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04AF-DA75-1A5E-D61D-FEF9172F8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69640-8FCD-608D-51AF-1EE2368AE7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1B18DA-B522-6079-5EC8-D43AE4CFA44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 to present your work.</a:t>
            </a:r>
          </a:p>
        </p:txBody>
      </p:sp>
      <p:sp>
        <p:nvSpPr>
          <p:cNvPr id="4" name="Slide Number Placeholder 3">
            <a:extLst>
              <a:ext uri="{FF2B5EF4-FFF2-40B4-BE49-F238E27FC236}">
                <a16:creationId xmlns:a16="http://schemas.microsoft.com/office/drawing/2014/main" id="{A636A1E8-8EDD-7F2F-933A-C45AED85D08A}"/>
              </a:ext>
            </a:extLst>
          </p:cNvPr>
          <p:cNvSpPr>
            <a:spLocks noGrp="1"/>
          </p:cNvSpPr>
          <p:nvPr>
            <p:ph type="sldNum" sz="quarter" idx="5"/>
          </p:nvPr>
        </p:nvSpPr>
        <p:spPr/>
        <p:txBody>
          <a:bodyPr/>
          <a:lstStyle/>
          <a:p>
            <a:fld id="{459624EF-6F97-482E-AB31-AEB97FC27F09}" type="slidenum">
              <a:rPr lang="en-AU" smtClean="0"/>
              <a:t>5</a:t>
            </a:fld>
            <a:endParaRPr lang="en-AU"/>
          </a:p>
        </p:txBody>
      </p:sp>
    </p:spTree>
    <p:extLst>
      <p:ext uri="{BB962C8B-B14F-4D97-AF65-F5344CB8AC3E}">
        <p14:creationId xmlns:p14="http://schemas.microsoft.com/office/powerpoint/2010/main" val="13141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37028-B9D4-976B-411A-A47ACFB988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F7FD9-F41E-D471-8703-B8D0FEB3C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0F10C-C78A-A91F-F6AB-94984A77DE6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 to present your work.</a:t>
            </a:r>
          </a:p>
        </p:txBody>
      </p:sp>
      <p:sp>
        <p:nvSpPr>
          <p:cNvPr id="4" name="Slide Number Placeholder 3">
            <a:extLst>
              <a:ext uri="{FF2B5EF4-FFF2-40B4-BE49-F238E27FC236}">
                <a16:creationId xmlns:a16="http://schemas.microsoft.com/office/drawing/2014/main" id="{33AC1B1F-8744-53D6-D462-94E98BB1B9FB}"/>
              </a:ext>
            </a:extLst>
          </p:cNvPr>
          <p:cNvSpPr>
            <a:spLocks noGrp="1"/>
          </p:cNvSpPr>
          <p:nvPr>
            <p:ph type="sldNum" sz="quarter" idx="5"/>
          </p:nvPr>
        </p:nvSpPr>
        <p:spPr/>
        <p:txBody>
          <a:bodyPr/>
          <a:lstStyle/>
          <a:p>
            <a:fld id="{459624EF-6F97-482E-AB31-AEB97FC27F09}" type="slidenum">
              <a:rPr lang="en-AU" smtClean="0"/>
              <a:t>6</a:t>
            </a:fld>
            <a:endParaRPr lang="en-AU"/>
          </a:p>
        </p:txBody>
      </p:sp>
    </p:spTree>
    <p:extLst>
      <p:ext uri="{BB962C8B-B14F-4D97-AF65-F5344CB8AC3E}">
        <p14:creationId xmlns:p14="http://schemas.microsoft.com/office/powerpoint/2010/main" val="209052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7D4B2-EB94-90B1-F61F-F03007912C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C01462-F68D-95C9-3E4E-21DA7F5A4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8DBB9-BB36-75FF-033B-EEB342436D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Instruction boxes can be removed. Use the grey area to present your work.</a:t>
            </a:r>
          </a:p>
        </p:txBody>
      </p:sp>
      <p:sp>
        <p:nvSpPr>
          <p:cNvPr id="4" name="Slide Number Placeholder 3">
            <a:extLst>
              <a:ext uri="{FF2B5EF4-FFF2-40B4-BE49-F238E27FC236}">
                <a16:creationId xmlns:a16="http://schemas.microsoft.com/office/drawing/2014/main" id="{D890FD39-C1A6-DA67-50D6-8B300BD6C0E8}"/>
              </a:ext>
            </a:extLst>
          </p:cNvPr>
          <p:cNvSpPr>
            <a:spLocks noGrp="1"/>
          </p:cNvSpPr>
          <p:nvPr>
            <p:ph type="sldNum" sz="quarter" idx="5"/>
          </p:nvPr>
        </p:nvSpPr>
        <p:spPr/>
        <p:txBody>
          <a:bodyPr/>
          <a:lstStyle/>
          <a:p>
            <a:fld id="{459624EF-6F97-482E-AB31-AEB97FC27F09}" type="slidenum">
              <a:rPr lang="en-AU" smtClean="0"/>
              <a:t>7</a:t>
            </a:fld>
            <a:endParaRPr lang="en-AU"/>
          </a:p>
        </p:txBody>
      </p:sp>
    </p:spTree>
    <p:extLst>
      <p:ext uri="{BB962C8B-B14F-4D97-AF65-F5344CB8AC3E}">
        <p14:creationId xmlns:p14="http://schemas.microsoft.com/office/powerpoint/2010/main" val="769645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42FB-2E72-7315-B8A0-0F9371E729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EE7B33-0624-5E8A-29F2-D0F3BE833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3896CB0-2ECF-D62C-3126-4D43C81167C7}"/>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48D7B807-BCA5-AD55-AB73-1901B9F18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A7757-9EBC-0B8B-4E7C-20E7DBFD7518}"/>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38158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81A8-1833-B474-153E-E98BA048442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519246-1D8A-7714-9999-2FFC253090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A496E3-5A67-BCDA-9A5A-3623A0229009}"/>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E687E76A-452F-EE00-E6B4-FAFD29EF5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94A0C-DD2F-97DA-8FEE-CFA66D1D227A}"/>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373872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E4D94-1B6B-F5D2-C917-9B76B4C1BBA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4C035F-93B7-B3B4-15E3-3D0CE6C9A0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51B714-6892-0A45-9E38-EB8E96CF98DE}"/>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DB9CEFF6-967F-4B32-503C-F039D2F8B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CD120-43FE-7BA3-8C99-12A70A7A868C}"/>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42838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7C0D-AC16-490C-E929-CDEDEAE3DD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9BD7F3-5504-F9FD-BD13-A2B7FA4786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779960-4966-7630-7DF2-437AB028EA56}"/>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7E7D68A2-7B29-A531-43CD-4ABDCA473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ECFEF-5075-77FC-FBB7-436EEFDF4B18}"/>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59000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F32F-83DA-E21D-466E-CCF1B30EC9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664E97B-348E-8AE3-B789-40765DEA0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CCC6A5-D030-8FAE-D31F-EAA6BBAE51A3}"/>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03DBD4CF-8C53-DD89-618B-15ED61F89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D130C-E367-2681-B386-629A52240DD9}"/>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19015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C769-2B0C-EB8F-61A3-BEBC033A36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6F9195-63B5-AD75-956E-8BB3D2534E4F}"/>
              </a:ext>
            </a:extLst>
          </p:cNvPr>
          <p:cNvSpPr>
            <a:spLocks noGrp="1"/>
          </p:cNvSpPr>
          <p:nvPr>
            <p:ph sz="half" idx="1"/>
          </p:nvPr>
        </p:nvSpPr>
        <p:spPr>
          <a:xfrm>
            <a:off x="996460" y="3710353"/>
            <a:ext cx="2379785" cy="206216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0A4849F7-D437-EC30-6ACE-6E618872C5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F679E4-AF71-DBA0-C886-DB6BF35EACE2}"/>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6" name="Footer Placeholder 5">
            <a:extLst>
              <a:ext uri="{FF2B5EF4-FFF2-40B4-BE49-F238E27FC236}">
                <a16:creationId xmlns:a16="http://schemas.microsoft.com/office/drawing/2014/main" id="{9A6BA9E3-BFBC-DE8C-878F-77EEF97F6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18992-9251-C6C5-D76E-DF752B24543B}"/>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56173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1C28-059D-1C85-86BB-F8495AEB66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C01063-6B56-B968-BF85-CF6FD83D4F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289B-CCA8-BDA5-5F29-DD243A8AA9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AD269DF-EC48-0EC5-1F43-3BADBA3C22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97D593-DE0A-9298-7964-1EB401718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137FF4-3F0D-EC14-1F20-FF0D94F0A791}"/>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8" name="Footer Placeholder 7">
            <a:extLst>
              <a:ext uri="{FF2B5EF4-FFF2-40B4-BE49-F238E27FC236}">
                <a16:creationId xmlns:a16="http://schemas.microsoft.com/office/drawing/2014/main" id="{2C282514-7B05-C868-0545-A20AD5CB4A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82554-FB62-3E34-A7F3-7F58177A8DE6}"/>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216087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1CF7-4B42-F429-4B50-5307E74B97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1457AB-0E57-C2E0-BF67-15EA1E81D00D}"/>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4" name="Footer Placeholder 3">
            <a:extLst>
              <a:ext uri="{FF2B5EF4-FFF2-40B4-BE49-F238E27FC236}">
                <a16:creationId xmlns:a16="http://schemas.microsoft.com/office/drawing/2014/main" id="{DC8638A1-0BEE-56B6-94F4-295115CB3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C408F2-177F-49A1-FD2B-43958877120B}"/>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205132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9E01E-861C-9787-8C35-8B6E437D2FB1}"/>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3" name="Footer Placeholder 2">
            <a:extLst>
              <a:ext uri="{FF2B5EF4-FFF2-40B4-BE49-F238E27FC236}">
                <a16:creationId xmlns:a16="http://schemas.microsoft.com/office/drawing/2014/main" id="{58069601-E11E-26CC-BC2B-1BDDAD1AF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ADE7D-9454-8E76-3E63-EFB17F78009B}"/>
              </a:ext>
            </a:extLst>
          </p:cNvPr>
          <p:cNvSpPr>
            <a:spLocks noGrp="1"/>
          </p:cNvSpPr>
          <p:nvPr>
            <p:ph type="sldNum" sz="quarter" idx="12"/>
          </p:nvPr>
        </p:nvSpPr>
        <p:spPr/>
        <p:txBody>
          <a:bodyPr/>
          <a:lstStyle/>
          <a:p>
            <a:fld id="{79409A1C-93B8-7C40-ABDD-AA37F12CACF4}" type="slidenum">
              <a:rPr lang="en-US" smtClean="0"/>
              <a:t>‹#›</a:t>
            </a:fld>
            <a:endParaRPr lang="en-US"/>
          </a:p>
        </p:txBody>
      </p:sp>
      <p:pic>
        <p:nvPicPr>
          <p:cNvPr id="5" name="Picture 4">
            <a:extLst>
              <a:ext uri="{FF2B5EF4-FFF2-40B4-BE49-F238E27FC236}">
                <a16:creationId xmlns:a16="http://schemas.microsoft.com/office/drawing/2014/main" id="{941586B2-0325-6E14-DB3C-8D2E01DA5356}"/>
              </a:ext>
            </a:extLst>
          </p:cNvPr>
          <p:cNvPicPr>
            <a:picLocks noChangeAspect="1"/>
          </p:cNvPicPr>
          <p:nvPr userDrawn="1"/>
        </p:nvPicPr>
        <p:blipFill>
          <a:blip r:embed="rId2"/>
          <a:stretch>
            <a:fillRect/>
          </a:stretch>
        </p:blipFill>
        <p:spPr>
          <a:xfrm>
            <a:off x="285670" y="5776846"/>
            <a:ext cx="1828959" cy="762066"/>
          </a:xfrm>
          <a:prstGeom prst="rect">
            <a:avLst/>
          </a:prstGeom>
        </p:spPr>
      </p:pic>
    </p:spTree>
    <p:extLst>
      <p:ext uri="{BB962C8B-B14F-4D97-AF65-F5344CB8AC3E}">
        <p14:creationId xmlns:p14="http://schemas.microsoft.com/office/powerpoint/2010/main" val="4421603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B43C-0E63-BE44-4F0A-0C1DA89FCC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B8D7C54-B9FD-8300-7F95-C829737F7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6E3F9FF-A965-4010-12B9-21D7E881C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5EEB6D-5E41-C721-E5BE-D4CE7316331D}"/>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6" name="Footer Placeholder 5">
            <a:extLst>
              <a:ext uri="{FF2B5EF4-FFF2-40B4-BE49-F238E27FC236}">
                <a16:creationId xmlns:a16="http://schemas.microsoft.com/office/drawing/2014/main" id="{DBB6D601-9D8E-8CBF-0146-8740981CF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9FEEC-E546-AF43-F9AB-021E67ABB808}"/>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35883581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F7F5-54BB-F181-4C2D-6154B7842E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476C07-4A35-C1A5-E928-3AD5AC5C2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0D898-37DC-C82C-9114-A56204975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7B9214-344F-37C4-70EF-8CCC99B7D906}"/>
              </a:ext>
            </a:extLst>
          </p:cNvPr>
          <p:cNvSpPr>
            <a:spLocks noGrp="1"/>
          </p:cNvSpPr>
          <p:nvPr>
            <p:ph type="dt" sz="half" idx="10"/>
          </p:nvPr>
        </p:nvSpPr>
        <p:spPr/>
        <p:txBody>
          <a:bodyPr/>
          <a:lstStyle/>
          <a:p>
            <a:fld id="{1709129B-854E-184B-89AB-CD8EA6623DE1}" type="datetimeFigureOut">
              <a:rPr lang="en-US" smtClean="0"/>
              <a:t>8/5/25</a:t>
            </a:fld>
            <a:endParaRPr lang="en-US"/>
          </a:p>
        </p:txBody>
      </p:sp>
      <p:sp>
        <p:nvSpPr>
          <p:cNvPr id="6" name="Footer Placeholder 5">
            <a:extLst>
              <a:ext uri="{FF2B5EF4-FFF2-40B4-BE49-F238E27FC236}">
                <a16:creationId xmlns:a16="http://schemas.microsoft.com/office/drawing/2014/main" id="{11B2EA65-6637-1D30-48C7-9DE384909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0A8BE-DD1D-E3E4-E64F-9AB2E685FCC2}"/>
              </a:ext>
            </a:extLst>
          </p:cNvPr>
          <p:cNvSpPr>
            <a:spLocks noGrp="1"/>
          </p:cNvSpPr>
          <p:nvPr>
            <p:ph type="sldNum" sz="quarter" idx="12"/>
          </p:nvPr>
        </p:nvSpPr>
        <p:spPr/>
        <p:txBody>
          <a:bodyPr/>
          <a:lstStyle/>
          <a:p>
            <a:fld id="{79409A1C-93B8-7C40-ABDD-AA37F12CACF4}" type="slidenum">
              <a:rPr lang="en-US" smtClean="0"/>
              <a:t>‹#›</a:t>
            </a:fld>
            <a:endParaRPr lang="en-US"/>
          </a:p>
        </p:txBody>
      </p:sp>
    </p:spTree>
    <p:extLst>
      <p:ext uri="{BB962C8B-B14F-4D97-AF65-F5344CB8AC3E}">
        <p14:creationId xmlns:p14="http://schemas.microsoft.com/office/powerpoint/2010/main" val="32615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5D5CF-29C1-D77A-F4E0-CFA047B3D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FB394D1-9143-D2BD-2733-792B82917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DBFBD7-BC81-FAF9-A318-B0F6A1030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9129B-854E-184B-89AB-CD8EA6623DE1}" type="datetimeFigureOut">
              <a:rPr lang="en-US" smtClean="0"/>
              <a:t>8/5/25</a:t>
            </a:fld>
            <a:endParaRPr lang="en-US"/>
          </a:p>
        </p:txBody>
      </p:sp>
      <p:sp>
        <p:nvSpPr>
          <p:cNvPr id="5" name="Footer Placeholder 4">
            <a:extLst>
              <a:ext uri="{FF2B5EF4-FFF2-40B4-BE49-F238E27FC236}">
                <a16:creationId xmlns:a16="http://schemas.microsoft.com/office/drawing/2014/main" id="{77C195CC-1187-C0ED-970B-CCE6BCE3B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5E1D6C-B069-A906-AAAC-597D3791B4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09A1C-93B8-7C40-ABDD-AA37F12CACF4}" type="slidenum">
              <a:rPr lang="en-US" smtClean="0"/>
              <a:t>‹#›</a:t>
            </a:fld>
            <a:endParaRPr lang="en-US"/>
          </a:p>
        </p:txBody>
      </p:sp>
      <p:pic>
        <p:nvPicPr>
          <p:cNvPr id="7" name="Graphic 1">
            <a:extLst>
              <a:ext uri="{FF2B5EF4-FFF2-40B4-BE49-F238E27FC236}">
                <a16:creationId xmlns:a16="http://schemas.microsoft.com/office/drawing/2014/main" id="{057FD909-6956-582A-5FCB-11D094B7C125}"/>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6225" y="5775642"/>
            <a:ext cx="1828800" cy="763270"/>
          </a:xfrm>
          <a:prstGeom prst="rect">
            <a:avLst/>
          </a:prstGeom>
        </p:spPr>
      </p:pic>
    </p:spTree>
    <p:extLst>
      <p:ext uri="{BB962C8B-B14F-4D97-AF65-F5344CB8AC3E}">
        <p14:creationId xmlns:p14="http://schemas.microsoft.com/office/powerpoint/2010/main" val="342280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citewrite.qut.edu.au/cite/qutcite.html#apa-internet-a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F0F388-A023-D023-C46E-9F2D8A5776CC}"/>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2" name="Título 1">
            <a:extLst>
              <a:ext uri="{FF2B5EF4-FFF2-40B4-BE49-F238E27FC236}">
                <a16:creationId xmlns:a16="http://schemas.microsoft.com/office/drawing/2014/main" id="{1A2967AF-C96C-9A9B-80EA-92767B5C95DA}"/>
              </a:ext>
            </a:extLst>
          </p:cNvPr>
          <p:cNvSpPr txBox="1">
            <a:spLocks noGrp="1"/>
          </p:cNvSpPr>
          <p:nvPr>
            <p:ph type="title" idx="4294967295"/>
          </p:nvPr>
        </p:nvSpPr>
        <p:spPr>
          <a:xfrm>
            <a:off x="671245" y="595080"/>
            <a:ext cx="10849510" cy="53758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AU" sz="2800" b="1" i="0" u="none" strike="noStrike" kern="1400" cap="none" spc="-50" normalizeH="0" baseline="0" noProof="0" dirty="0">
                <a:ln>
                  <a:noFill/>
                </a:ln>
                <a:solidFill>
                  <a:srgbClr val="00407A"/>
                </a:solidFill>
                <a:effectLst/>
                <a:uLnTx/>
                <a:uFillTx/>
                <a:latin typeface="Aptos" panose="020B0004020202020204" pitchFamily="34" charset="0"/>
                <a:ea typeface="Lato" panose="020F0502020204030203" pitchFamily="34" charset="0"/>
                <a:cs typeface="Lato" panose="020F0502020204030203" pitchFamily="34" charset="0"/>
              </a:rPr>
              <a:t>QUT010 People with Robots Assignment</a:t>
            </a:r>
            <a:endParaRPr kumimoji="0" lang="en-AU" sz="2800" b="1" i="0" u="none" strike="noStrike" kern="1200" cap="none" spc="0" normalizeH="0" baseline="0" noProof="0" dirty="0">
              <a:ln>
                <a:noFill/>
              </a:ln>
              <a:solidFill>
                <a:srgbClr val="808285"/>
              </a:solidFill>
              <a:effectLst/>
              <a:uLnTx/>
              <a:uFillTx/>
              <a:latin typeface="Aptos" panose="020B0004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E676E24-EC97-654A-7B70-2F415594F42E}"/>
              </a:ext>
            </a:extLst>
          </p:cNvPr>
          <p:cNvSpPr txBox="1"/>
          <p:nvPr/>
        </p:nvSpPr>
        <p:spPr>
          <a:xfrm>
            <a:off x="3333946" y="3257073"/>
            <a:ext cx="5524107" cy="584775"/>
          </a:xfrm>
          <a:prstGeom prst="rect">
            <a:avLst/>
          </a:prstGeom>
          <a:noFill/>
        </p:spPr>
        <p:txBody>
          <a:bodyPr wrap="square">
            <a:spAutoFit/>
          </a:bodyPr>
          <a:lstStyle/>
          <a:p>
            <a:pPr algn="ctr"/>
            <a:r>
              <a:rPr lang="en-AU" sz="3200" b="1" dirty="0">
                <a:solidFill>
                  <a:schemeClr val="tx2"/>
                </a:solidFill>
                <a:latin typeface="Aptos Display" panose="020B0004020202020204" pitchFamily="34" charset="0"/>
                <a:ea typeface="Lato" panose="020F0502020204030203" pitchFamily="34" charset="0"/>
                <a:cs typeface="Lato" panose="020F0502020204030203" pitchFamily="34" charset="0"/>
              </a:rPr>
              <a:t>Add your short title here</a:t>
            </a:r>
          </a:p>
        </p:txBody>
      </p:sp>
      <p:sp>
        <p:nvSpPr>
          <p:cNvPr id="4" name="TextBox 3">
            <a:extLst>
              <a:ext uri="{FF2B5EF4-FFF2-40B4-BE49-F238E27FC236}">
                <a16:creationId xmlns:a16="http://schemas.microsoft.com/office/drawing/2014/main" id="{B0277BD4-B727-E0AC-AA30-02CC0E86FFB2}"/>
              </a:ext>
            </a:extLst>
          </p:cNvPr>
          <p:cNvSpPr txBox="1"/>
          <p:nvPr/>
        </p:nvSpPr>
        <p:spPr>
          <a:xfrm>
            <a:off x="3333946" y="3824001"/>
            <a:ext cx="5524107" cy="369332"/>
          </a:xfrm>
          <a:prstGeom prst="rect">
            <a:avLst/>
          </a:prstGeom>
          <a:noFill/>
        </p:spPr>
        <p:txBody>
          <a:bodyPr wrap="square">
            <a:spAutoFit/>
          </a:bodyPr>
          <a:lstStyle/>
          <a:p>
            <a:pPr algn="ctr"/>
            <a:r>
              <a:rPr lang="en-AU" b="1" dirty="0">
                <a:solidFill>
                  <a:schemeClr val="tx2"/>
                </a:solidFill>
                <a:latin typeface="Aptos Display" panose="020B0004020202020204" pitchFamily="34" charset="0"/>
                <a:ea typeface="Lato" panose="020F0502020204030203" pitchFamily="34" charset="0"/>
                <a:cs typeface="Lato" panose="020F0502020204030203" pitchFamily="34" charset="0"/>
              </a:rPr>
              <a:t>Your name and student number</a:t>
            </a:r>
          </a:p>
        </p:txBody>
      </p:sp>
      <p:sp>
        <p:nvSpPr>
          <p:cNvPr id="5" name="TextBox 4">
            <a:extLst>
              <a:ext uri="{FF2B5EF4-FFF2-40B4-BE49-F238E27FC236}">
                <a16:creationId xmlns:a16="http://schemas.microsoft.com/office/drawing/2014/main" id="{77848211-B84B-1966-B6D2-BDFFF86D695B}"/>
              </a:ext>
            </a:extLst>
          </p:cNvPr>
          <p:cNvSpPr txBox="1"/>
          <p:nvPr/>
        </p:nvSpPr>
        <p:spPr>
          <a:xfrm>
            <a:off x="1676399" y="5058441"/>
            <a:ext cx="8839202" cy="369332"/>
          </a:xfrm>
          <a:prstGeom prst="rect">
            <a:avLst/>
          </a:prstGeom>
          <a:noFill/>
        </p:spPr>
        <p:txBody>
          <a:bodyPr wrap="square">
            <a:spAutoFit/>
          </a:bodyPr>
          <a:lstStyle/>
          <a:p>
            <a:pPr algn="ctr"/>
            <a:r>
              <a:rPr lang="en-AU" b="1" i="1" dirty="0">
                <a:solidFill>
                  <a:schemeClr val="tx2"/>
                </a:solidFill>
                <a:latin typeface="Aptos Display" panose="020B0004020202020204" pitchFamily="34" charset="0"/>
                <a:ea typeface="Lato" panose="020F0502020204030203" pitchFamily="34" charset="0"/>
                <a:cs typeface="Lato" panose="020F0502020204030203" pitchFamily="34" charset="0"/>
              </a:rPr>
              <a:t>Optional: use the grey area to add an image of your People with Robots scenario.</a:t>
            </a:r>
          </a:p>
        </p:txBody>
      </p:sp>
    </p:spTree>
    <p:extLst>
      <p:ext uri="{BB962C8B-B14F-4D97-AF65-F5344CB8AC3E}">
        <p14:creationId xmlns:p14="http://schemas.microsoft.com/office/powerpoint/2010/main" val="164891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54AE1D-3285-4ECA-2CE1-972ECD9F5D94}"/>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8D0E0577-94FE-F9ED-CD13-4CF3B071E28D}"/>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3600" b="1" i="0" u="none" strike="noStrike" kern="1200" cap="none" spc="0" normalizeH="0" baseline="0" noProof="0" dirty="0">
                <a:ln>
                  <a:noFill/>
                </a:ln>
                <a:solidFill>
                  <a:srgbClr val="44546A"/>
                </a:solidFill>
                <a:effectLst/>
                <a:uLnTx/>
                <a:uFillTx/>
                <a:latin typeface="Segoe UI"/>
                <a:ea typeface="+mj-ea"/>
                <a:cs typeface="Segoe UI"/>
              </a:rPr>
              <a:t>Purpose and Sustainability</a:t>
            </a:r>
          </a:p>
        </p:txBody>
      </p:sp>
      <p:grpSp>
        <p:nvGrpSpPr>
          <p:cNvPr id="10" name="Group 9">
            <a:extLst>
              <a:ext uri="{FF2B5EF4-FFF2-40B4-BE49-F238E27FC236}">
                <a16:creationId xmlns:a16="http://schemas.microsoft.com/office/drawing/2014/main" id="{4811FD27-D429-AAB3-B15E-AAF3080284CC}"/>
              </a:ext>
            </a:extLst>
          </p:cNvPr>
          <p:cNvGrpSpPr/>
          <p:nvPr/>
        </p:nvGrpSpPr>
        <p:grpSpPr>
          <a:xfrm>
            <a:off x="3723606" y="1785673"/>
            <a:ext cx="4742605" cy="2613482"/>
            <a:chOff x="3723606" y="1785673"/>
            <a:chExt cx="4742605" cy="2613482"/>
          </a:xfrm>
        </p:grpSpPr>
        <p:grpSp>
          <p:nvGrpSpPr>
            <p:cNvPr id="6" name="Group 5">
              <a:extLst>
                <a:ext uri="{FF2B5EF4-FFF2-40B4-BE49-F238E27FC236}">
                  <a16:creationId xmlns:a16="http://schemas.microsoft.com/office/drawing/2014/main" id="{5C99452E-1B7C-258D-4EDD-29925AD984F9}"/>
                </a:ext>
              </a:extLst>
            </p:cNvPr>
            <p:cNvGrpSpPr/>
            <p:nvPr/>
          </p:nvGrpSpPr>
          <p:grpSpPr>
            <a:xfrm>
              <a:off x="3725789" y="1785673"/>
              <a:ext cx="4740422" cy="2090262"/>
              <a:chOff x="11143" y="3649632"/>
              <a:chExt cx="3371090" cy="2090262"/>
            </a:xfrm>
          </p:grpSpPr>
          <p:sp>
            <p:nvSpPr>
              <p:cNvPr id="2" name="Rectangle 1">
                <a:extLst>
                  <a:ext uri="{FF2B5EF4-FFF2-40B4-BE49-F238E27FC236}">
                    <a16:creationId xmlns:a16="http://schemas.microsoft.com/office/drawing/2014/main" id="{EEBD0FE6-1BB1-1DD2-1053-328BCAA15315}"/>
                  </a:ext>
                </a:extLst>
              </p:cNvPr>
              <p:cNvSpPr/>
              <p:nvPr/>
            </p:nvSpPr>
            <p:spPr>
              <a:xfrm>
                <a:off x="11143" y="3982699"/>
                <a:ext cx="3371090" cy="17571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400" i="1" dirty="0">
                    <a:solidFill>
                      <a:srgbClr val="FFFFFF"/>
                    </a:solidFill>
                  </a:rPr>
                  <a:t>Identify a specific human challenge aligned with at least one UN SDG. Justify the alignment.</a:t>
                </a:r>
              </a:p>
              <a:p>
                <a:pPr marL="285750" indent="-285750">
                  <a:buFont typeface="Arial" panose="020B0604020202020204" pitchFamily="34" charset="0"/>
                  <a:buChar char="•"/>
                </a:pPr>
                <a:r>
                  <a:rPr lang="en-US" sz="1400" i="1" dirty="0">
                    <a:solidFill>
                      <a:srgbClr val="FFFFFF"/>
                    </a:solidFill>
                  </a:rPr>
                  <a:t>Identify the key stakeholders impacted.</a:t>
                </a:r>
              </a:p>
              <a:p>
                <a:pPr marL="285750" indent="-285750">
                  <a:buFont typeface="Arial" panose="020B0604020202020204" pitchFamily="34" charset="0"/>
                  <a:buChar char="•"/>
                </a:pPr>
                <a:r>
                  <a:rPr lang="en-US" sz="1400" i="1" dirty="0">
                    <a:solidFill>
                      <a:srgbClr val="FFFFFF"/>
                    </a:solidFill>
                  </a:rPr>
                  <a:t>Define how people and robots can collaborate to address the challenge.</a:t>
                </a:r>
              </a:p>
              <a:p>
                <a:pPr marL="285750" indent="-285750">
                  <a:buFont typeface="Arial" panose="020B0604020202020204" pitchFamily="34" charset="0"/>
                  <a:buChar char="•"/>
                </a:pPr>
                <a:r>
                  <a:rPr lang="en-US" sz="1400" i="1" dirty="0">
                    <a:solidFill>
                      <a:srgbClr val="FFFFFF"/>
                    </a:solidFill>
                  </a:rPr>
                  <a:t>Briefly evaluate the scenario's environmental impact, both positive and negative aspects.</a:t>
                </a:r>
              </a:p>
            </p:txBody>
          </p:sp>
          <p:sp>
            <p:nvSpPr>
              <p:cNvPr id="3" name="Rectangle 1">
                <a:extLst>
                  <a:ext uri="{FF2B5EF4-FFF2-40B4-BE49-F238E27FC236}">
                    <a16:creationId xmlns:a16="http://schemas.microsoft.com/office/drawing/2014/main" id="{19080F80-6AA8-404F-6068-BEC0A3B148C2}"/>
                  </a:ext>
                </a:extLst>
              </p:cNvPr>
              <p:cNvSpPr/>
              <p:nvPr/>
            </p:nvSpPr>
            <p:spPr>
              <a:xfrm>
                <a:off x="301314" y="3649632"/>
                <a:ext cx="2789943" cy="333067"/>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tabLst>
                    <a:tab pos="2508250" algn="l"/>
                  </a:tabLst>
                </a:pPr>
                <a:r>
                  <a:rPr lang="en-US" sz="1600" b="1" dirty="0">
                    <a:solidFill>
                      <a:srgbClr val="44546A"/>
                    </a:solidFill>
                    <a:cs typeface="Calibri"/>
                  </a:rPr>
                  <a:t>Instructions (150 words) </a:t>
                </a:r>
              </a:p>
            </p:txBody>
          </p:sp>
        </p:grpSp>
        <p:sp>
          <p:nvSpPr>
            <p:cNvPr id="9" name="TextBox 8">
              <a:extLst>
                <a:ext uri="{FF2B5EF4-FFF2-40B4-BE49-F238E27FC236}">
                  <a16:creationId xmlns:a16="http://schemas.microsoft.com/office/drawing/2014/main" id="{6EAED83C-602B-BA18-711F-BBBB77E7236F}"/>
                </a:ext>
              </a:extLst>
            </p:cNvPr>
            <p:cNvSpPr txBox="1"/>
            <p:nvPr/>
          </p:nvSpPr>
          <p:spPr>
            <a:xfrm>
              <a:off x="3723606" y="3875935"/>
              <a:ext cx="4742605" cy="523220"/>
            </a:xfrm>
            <a:prstGeom prst="rect">
              <a:avLst/>
            </a:prstGeom>
            <a:noFill/>
          </p:spPr>
          <p:txBody>
            <a:bodyPr wrap="square" lIns="91440" tIns="45720" rIns="91440" bIns="45720" rtlCol="0" anchor="t">
              <a:spAutoFit/>
            </a:bodyPr>
            <a:lstStyle/>
            <a:p>
              <a:pPr algn="ctr"/>
              <a:r>
                <a:rPr lang="en-US" sz="1400" b="1" i="1" dirty="0">
                  <a:solidFill>
                    <a:schemeClr val="tx2"/>
                  </a:solidFill>
                </a:rPr>
                <a:t>Tip: </a:t>
              </a:r>
              <a:r>
                <a:rPr lang="en-US" sz="1400" i="1" dirty="0">
                  <a:solidFill>
                    <a:schemeClr val="tx2"/>
                  </a:solidFill>
                </a:rPr>
                <a:t>Be specific, clear, and use in-text references. You may also use images.</a:t>
              </a:r>
              <a:endParaRPr lang="en-AU" sz="1400" i="1" dirty="0">
                <a:solidFill>
                  <a:schemeClr val="tx2"/>
                </a:solidFill>
              </a:endParaRPr>
            </a:p>
          </p:txBody>
        </p:sp>
      </p:grpSp>
    </p:spTree>
    <p:extLst>
      <p:ext uri="{BB962C8B-B14F-4D97-AF65-F5344CB8AC3E}">
        <p14:creationId xmlns:p14="http://schemas.microsoft.com/office/powerpoint/2010/main" val="94985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A9877-E881-76F7-E75B-9627F28DF6D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EC27CF7-C436-9967-4FDD-DBA0274AB12B}"/>
              </a:ext>
            </a:extLst>
          </p:cNvPr>
          <p:cNvSpPr/>
          <p:nvPr/>
        </p:nvSpPr>
        <p:spPr>
          <a:xfrm flipV="1">
            <a:off x="0" y="5661608"/>
            <a:ext cx="12192000" cy="1196391"/>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473F240F-D60C-CF0F-650C-C324CA167B1E}"/>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AU" sz="3600" b="1" i="0" u="none" strike="noStrike" kern="1200" cap="none" spc="0" normalizeH="0" baseline="0" noProof="0" dirty="0">
                <a:ln>
                  <a:noFill/>
                </a:ln>
                <a:solidFill>
                  <a:srgbClr val="44546A"/>
                </a:solidFill>
                <a:effectLst/>
                <a:uLnTx/>
                <a:uFillTx/>
                <a:latin typeface="Segoe UI"/>
                <a:ea typeface="+mj-ea"/>
                <a:cs typeface="Segoe UI"/>
              </a:rPr>
              <a:t>Interaction and Collaboration</a:t>
            </a:r>
          </a:p>
        </p:txBody>
      </p:sp>
      <p:sp>
        <p:nvSpPr>
          <p:cNvPr id="11" name="Rectangle 10">
            <a:extLst>
              <a:ext uri="{FF2B5EF4-FFF2-40B4-BE49-F238E27FC236}">
                <a16:creationId xmlns:a16="http://schemas.microsoft.com/office/drawing/2014/main" id="{A0A81AC2-BDF6-E611-851A-89C2A62309BB}"/>
              </a:ext>
            </a:extLst>
          </p:cNvPr>
          <p:cNvSpPr/>
          <p:nvPr/>
        </p:nvSpPr>
        <p:spPr>
          <a:xfrm>
            <a:off x="140094" y="146304"/>
            <a:ext cx="3782682" cy="2548508"/>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a:solidFill>
                  <a:schemeClr val="tx2"/>
                </a:solidFill>
              </a:rPr>
              <a:t>Image 1</a:t>
            </a:r>
          </a:p>
        </p:txBody>
      </p:sp>
      <p:sp>
        <p:nvSpPr>
          <p:cNvPr id="15" name="Rectangle 14">
            <a:extLst>
              <a:ext uri="{FF2B5EF4-FFF2-40B4-BE49-F238E27FC236}">
                <a16:creationId xmlns:a16="http://schemas.microsoft.com/office/drawing/2014/main" id="{6F5572BA-219A-F4C8-727B-328A1E933C65}"/>
              </a:ext>
            </a:extLst>
          </p:cNvPr>
          <p:cNvSpPr/>
          <p:nvPr/>
        </p:nvSpPr>
        <p:spPr>
          <a:xfrm>
            <a:off x="3922775" y="146304"/>
            <a:ext cx="2039113" cy="2548508"/>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sz="1200" dirty="0"/>
              <a:t>1. Short description </a:t>
            </a:r>
            <a:br>
              <a:rPr lang="en-AU" sz="1200" dirty="0"/>
            </a:br>
            <a:r>
              <a:rPr lang="en-AU" sz="1200" dirty="0"/>
              <a:t>(1 -2 sentences).</a:t>
            </a:r>
          </a:p>
        </p:txBody>
      </p:sp>
      <p:sp>
        <p:nvSpPr>
          <p:cNvPr id="16" name="Rectangle 15">
            <a:extLst>
              <a:ext uri="{FF2B5EF4-FFF2-40B4-BE49-F238E27FC236}">
                <a16:creationId xmlns:a16="http://schemas.microsoft.com/office/drawing/2014/main" id="{149DD876-9E98-20A4-CE2F-6F8B7B720A18}"/>
              </a:ext>
            </a:extLst>
          </p:cNvPr>
          <p:cNvSpPr/>
          <p:nvPr/>
        </p:nvSpPr>
        <p:spPr>
          <a:xfrm>
            <a:off x="140094" y="2863287"/>
            <a:ext cx="3782682" cy="2548508"/>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a:solidFill>
                  <a:schemeClr val="tx2"/>
                </a:solidFill>
              </a:rPr>
              <a:t>Image 3</a:t>
            </a:r>
          </a:p>
        </p:txBody>
      </p:sp>
      <p:sp>
        <p:nvSpPr>
          <p:cNvPr id="17" name="Rectangle 16">
            <a:extLst>
              <a:ext uri="{FF2B5EF4-FFF2-40B4-BE49-F238E27FC236}">
                <a16:creationId xmlns:a16="http://schemas.microsoft.com/office/drawing/2014/main" id="{189CC12F-2B98-89A9-85FB-479B80E65F86}"/>
              </a:ext>
            </a:extLst>
          </p:cNvPr>
          <p:cNvSpPr/>
          <p:nvPr/>
        </p:nvSpPr>
        <p:spPr>
          <a:xfrm>
            <a:off x="3922776" y="2863287"/>
            <a:ext cx="2039112" cy="2548508"/>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sz="1200" dirty="0"/>
              <a:t>3. Short description </a:t>
            </a:r>
            <a:br>
              <a:rPr lang="en-AU" sz="1200" dirty="0"/>
            </a:br>
            <a:r>
              <a:rPr lang="en-AU" sz="1200" dirty="0"/>
              <a:t>(1 -2 sentences).</a:t>
            </a:r>
          </a:p>
        </p:txBody>
      </p:sp>
      <p:sp>
        <p:nvSpPr>
          <p:cNvPr id="18" name="Rectangle 17">
            <a:extLst>
              <a:ext uri="{FF2B5EF4-FFF2-40B4-BE49-F238E27FC236}">
                <a16:creationId xmlns:a16="http://schemas.microsoft.com/office/drawing/2014/main" id="{83D25177-1400-3ECD-1978-67BBC6C1C199}"/>
              </a:ext>
            </a:extLst>
          </p:cNvPr>
          <p:cNvSpPr/>
          <p:nvPr/>
        </p:nvSpPr>
        <p:spPr>
          <a:xfrm>
            <a:off x="6230112" y="146304"/>
            <a:ext cx="3782682" cy="2548508"/>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a:solidFill>
                  <a:schemeClr val="tx2"/>
                </a:solidFill>
              </a:rPr>
              <a:t>Image 2</a:t>
            </a:r>
          </a:p>
        </p:txBody>
      </p:sp>
      <p:sp>
        <p:nvSpPr>
          <p:cNvPr id="19" name="Rectangle 18">
            <a:extLst>
              <a:ext uri="{FF2B5EF4-FFF2-40B4-BE49-F238E27FC236}">
                <a16:creationId xmlns:a16="http://schemas.microsoft.com/office/drawing/2014/main" id="{72D9AA13-E580-92AF-497F-975152A4DDBC}"/>
              </a:ext>
            </a:extLst>
          </p:cNvPr>
          <p:cNvSpPr/>
          <p:nvPr/>
        </p:nvSpPr>
        <p:spPr>
          <a:xfrm>
            <a:off x="10012794" y="146304"/>
            <a:ext cx="2039112" cy="2548508"/>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sz="1200" dirty="0"/>
              <a:t>2. Short description </a:t>
            </a:r>
            <a:br>
              <a:rPr lang="en-AU" sz="1200" dirty="0"/>
            </a:br>
            <a:r>
              <a:rPr lang="en-AU" sz="1200" dirty="0"/>
              <a:t>(1 -2 sentences).</a:t>
            </a:r>
          </a:p>
        </p:txBody>
      </p:sp>
      <p:sp>
        <p:nvSpPr>
          <p:cNvPr id="20" name="Rectangle 19">
            <a:extLst>
              <a:ext uri="{FF2B5EF4-FFF2-40B4-BE49-F238E27FC236}">
                <a16:creationId xmlns:a16="http://schemas.microsoft.com/office/drawing/2014/main" id="{950E8112-C9EB-AD84-65F9-12B5B148F43F}"/>
              </a:ext>
            </a:extLst>
          </p:cNvPr>
          <p:cNvSpPr/>
          <p:nvPr/>
        </p:nvSpPr>
        <p:spPr>
          <a:xfrm>
            <a:off x="6230112" y="2863287"/>
            <a:ext cx="3782682" cy="2548508"/>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dirty="0">
                <a:solidFill>
                  <a:schemeClr val="tx2"/>
                </a:solidFill>
              </a:rPr>
              <a:t>Image 4</a:t>
            </a:r>
          </a:p>
        </p:txBody>
      </p:sp>
      <p:sp>
        <p:nvSpPr>
          <p:cNvPr id="21" name="Rectangle 20">
            <a:extLst>
              <a:ext uri="{FF2B5EF4-FFF2-40B4-BE49-F238E27FC236}">
                <a16:creationId xmlns:a16="http://schemas.microsoft.com/office/drawing/2014/main" id="{B5B22067-ABAD-78AE-213D-C8AF1570D333}"/>
              </a:ext>
            </a:extLst>
          </p:cNvPr>
          <p:cNvSpPr/>
          <p:nvPr/>
        </p:nvSpPr>
        <p:spPr>
          <a:xfrm>
            <a:off x="10012794" y="2863287"/>
            <a:ext cx="2039112" cy="2548508"/>
          </a:xfrm>
          <a:prstGeom prst="rect">
            <a:avLst/>
          </a:pr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AU" sz="1200" dirty="0"/>
              <a:t>4. Short description </a:t>
            </a:r>
            <a:br>
              <a:rPr lang="en-AU" sz="1200" dirty="0"/>
            </a:br>
            <a:r>
              <a:rPr lang="en-AU" sz="1200" dirty="0"/>
              <a:t>(1 -2 sentences).</a:t>
            </a:r>
          </a:p>
        </p:txBody>
      </p:sp>
      <p:grpSp>
        <p:nvGrpSpPr>
          <p:cNvPr id="24" name="Group 23">
            <a:extLst>
              <a:ext uri="{FF2B5EF4-FFF2-40B4-BE49-F238E27FC236}">
                <a16:creationId xmlns:a16="http://schemas.microsoft.com/office/drawing/2014/main" id="{5A1B95DC-707D-740C-5E54-8EB8CC18697F}"/>
              </a:ext>
            </a:extLst>
          </p:cNvPr>
          <p:cNvGrpSpPr/>
          <p:nvPr/>
        </p:nvGrpSpPr>
        <p:grpSpPr>
          <a:xfrm>
            <a:off x="3567684" y="2020824"/>
            <a:ext cx="5056632" cy="2816352"/>
            <a:chOff x="3557016" y="2322576"/>
            <a:chExt cx="5056632" cy="2816352"/>
          </a:xfrm>
        </p:grpSpPr>
        <p:sp>
          <p:nvSpPr>
            <p:cNvPr id="23" name="Rectangle 22">
              <a:extLst>
                <a:ext uri="{FF2B5EF4-FFF2-40B4-BE49-F238E27FC236}">
                  <a16:creationId xmlns:a16="http://schemas.microsoft.com/office/drawing/2014/main" id="{6DD5000E-AD60-9000-F82B-C7173E7542E3}"/>
                </a:ext>
              </a:extLst>
            </p:cNvPr>
            <p:cNvSpPr/>
            <p:nvPr/>
          </p:nvSpPr>
          <p:spPr>
            <a:xfrm>
              <a:off x="3557016" y="2322576"/>
              <a:ext cx="5056632" cy="2816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grpSp>
          <p:nvGrpSpPr>
            <p:cNvPr id="10" name="Group 9">
              <a:extLst>
                <a:ext uri="{FF2B5EF4-FFF2-40B4-BE49-F238E27FC236}">
                  <a16:creationId xmlns:a16="http://schemas.microsoft.com/office/drawing/2014/main" id="{51E62E77-6605-609D-0454-C988BDE73388}"/>
                </a:ext>
              </a:extLst>
            </p:cNvPr>
            <p:cNvGrpSpPr/>
            <p:nvPr/>
          </p:nvGrpSpPr>
          <p:grpSpPr>
            <a:xfrm>
              <a:off x="3713463" y="2473980"/>
              <a:ext cx="4743738" cy="2551927"/>
              <a:chOff x="3723606" y="1785673"/>
              <a:chExt cx="4743738" cy="2551927"/>
            </a:xfrm>
          </p:grpSpPr>
          <p:grpSp>
            <p:nvGrpSpPr>
              <p:cNvPr id="6" name="Group 5">
                <a:extLst>
                  <a:ext uri="{FF2B5EF4-FFF2-40B4-BE49-F238E27FC236}">
                    <a16:creationId xmlns:a16="http://schemas.microsoft.com/office/drawing/2014/main" id="{4AF4E9A7-E92F-4C76-1E6C-9B59685016B8}"/>
                  </a:ext>
                </a:extLst>
              </p:cNvPr>
              <p:cNvGrpSpPr/>
              <p:nvPr/>
            </p:nvGrpSpPr>
            <p:grpSpPr>
              <a:xfrm>
                <a:off x="3723606" y="1785673"/>
                <a:ext cx="4743738" cy="2090262"/>
                <a:chOff x="10338" y="3649632"/>
                <a:chExt cx="3371895" cy="2090262"/>
              </a:xfrm>
            </p:grpSpPr>
            <p:sp>
              <p:nvSpPr>
                <p:cNvPr id="2" name="Rectangle 1">
                  <a:extLst>
                    <a:ext uri="{FF2B5EF4-FFF2-40B4-BE49-F238E27FC236}">
                      <a16:creationId xmlns:a16="http://schemas.microsoft.com/office/drawing/2014/main" id="{0D9BB9FD-0EC5-B976-95AD-7475B3A860CE}"/>
                    </a:ext>
                  </a:extLst>
                </p:cNvPr>
                <p:cNvSpPr/>
                <p:nvPr/>
              </p:nvSpPr>
              <p:spPr>
                <a:xfrm>
                  <a:off x="11143" y="3982699"/>
                  <a:ext cx="3371090" cy="17571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400" i="1" dirty="0">
                      <a:solidFill>
                        <a:srgbClr val="FFFFFF"/>
                      </a:solidFill>
                    </a:rPr>
                    <a:t>Create a creative and engaging storyboard using images to illustrate the collaboration.</a:t>
                  </a:r>
                </a:p>
                <a:p>
                  <a:pPr marL="285750" indent="-285750">
                    <a:buFont typeface="Arial" panose="020B0604020202020204" pitchFamily="34" charset="0"/>
                    <a:buChar char="•"/>
                  </a:pPr>
                  <a:r>
                    <a:rPr lang="en-US" sz="1400" i="1" dirty="0">
                      <a:solidFill>
                        <a:srgbClr val="FFFFFF"/>
                      </a:solidFill>
                    </a:rPr>
                    <a:t>Include specific, clear, and coherent images and descriptions of interactions between people and robots in the context. </a:t>
                  </a:r>
                </a:p>
                <a:p>
                  <a:pPr marL="285750" indent="-285750">
                    <a:buFont typeface="Arial" panose="020B0604020202020204" pitchFamily="34" charset="0"/>
                    <a:buChar char="•"/>
                  </a:pPr>
                  <a:r>
                    <a:rPr lang="en-US" sz="1400" i="1" dirty="0">
                      <a:solidFill>
                        <a:srgbClr val="FFFFFF"/>
                      </a:solidFill>
                    </a:rPr>
                    <a:t>Link back to the sustainability and social impact.</a:t>
                  </a:r>
                </a:p>
                <a:p>
                  <a:pPr marL="285750" indent="-285750">
                    <a:buFont typeface="Arial" panose="020B0604020202020204" pitchFamily="34" charset="0"/>
                    <a:buChar char="•"/>
                  </a:pPr>
                  <a:endParaRPr lang="en-US" sz="1400" i="1" dirty="0">
                    <a:solidFill>
                      <a:srgbClr val="FFFFFF"/>
                    </a:solidFill>
                  </a:endParaRPr>
                </a:p>
              </p:txBody>
            </p:sp>
            <p:sp>
              <p:nvSpPr>
                <p:cNvPr id="3" name="Rectangle 1">
                  <a:extLst>
                    <a:ext uri="{FF2B5EF4-FFF2-40B4-BE49-F238E27FC236}">
                      <a16:creationId xmlns:a16="http://schemas.microsoft.com/office/drawing/2014/main" id="{B0848F43-6BAA-CF48-BFD4-6565A31DDA86}"/>
                    </a:ext>
                  </a:extLst>
                </p:cNvPr>
                <p:cNvSpPr/>
                <p:nvPr/>
              </p:nvSpPr>
              <p:spPr>
                <a:xfrm>
                  <a:off x="10338" y="3649632"/>
                  <a:ext cx="3371895" cy="333067"/>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tabLst>
                      <a:tab pos="2508250" algn="l"/>
                    </a:tabLst>
                  </a:pPr>
                  <a:r>
                    <a:rPr lang="en-US" sz="1600" b="1" dirty="0">
                      <a:solidFill>
                        <a:srgbClr val="44546A"/>
                      </a:solidFill>
                      <a:cs typeface="Calibri"/>
                    </a:rPr>
                    <a:t>Instructions (150 words + images and annotations) </a:t>
                  </a:r>
                </a:p>
              </p:txBody>
            </p:sp>
          </p:grpSp>
          <p:sp>
            <p:nvSpPr>
              <p:cNvPr id="9" name="TextBox 8">
                <a:extLst>
                  <a:ext uri="{FF2B5EF4-FFF2-40B4-BE49-F238E27FC236}">
                    <a16:creationId xmlns:a16="http://schemas.microsoft.com/office/drawing/2014/main" id="{5D993650-F57F-6789-3F0B-734510615814}"/>
                  </a:ext>
                </a:extLst>
              </p:cNvPr>
              <p:cNvSpPr txBox="1"/>
              <p:nvPr/>
            </p:nvSpPr>
            <p:spPr>
              <a:xfrm>
                <a:off x="3723606" y="3875935"/>
                <a:ext cx="4742605" cy="461665"/>
              </a:xfrm>
              <a:prstGeom prst="rect">
                <a:avLst/>
              </a:prstGeom>
              <a:noFill/>
            </p:spPr>
            <p:txBody>
              <a:bodyPr wrap="square" lIns="91440" tIns="45720" rIns="91440" bIns="45720" rtlCol="0" anchor="t">
                <a:spAutoFit/>
              </a:bodyPr>
              <a:lstStyle/>
              <a:p>
                <a:pPr algn="ctr"/>
                <a:r>
                  <a:rPr lang="en-US" sz="1200" b="1" i="1" dirty="0">
                    <a:solidFill>
                      <a:schemeClr val="tx2"/>
                    </a:solidFill>
                  </a:rPr>
                  <a:t>Tip: </a:t>
                </a:r>
                <a:r>
                  <a:rPr lang="en-US" sz="1200" i="1" dirty="0">
                    <a:solidFill>
                      <a:schemeClr val="tx2"/>
                    </a:solidFill>
                  </a:rPr>
                  <a:t>Focus on making the scenario realistic and compelling, with well-thought-out and detailed images and descriptions of interactions.</a:t>
                </a:r>
                <a:endParaRPr lang="en-AU" sz="1200" i="1" dirty="0">
                  <a:solidFill>
                    <a:schemeClr val="tx2"/>
                  </a:solidFill>
                </a:endParaRPr>
              </a:p>
            </p:txBody>
          </p:sp>
        </p:grpSp>
      </p:grpSp>
    </p:spTree>
    <p:extLst>
      <p:ext uri="{BB962C8B-B14F-4D97-AF65-F5344CB8AC3E}">
        <p14:creationId xmlns:p14="http://schemas.microsoft.com/office/powerpoint/2010/main" val="31317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A3AF7-584D-0CE4-DD2D-75B925AF7F9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79C0C41-F799-ADE1-433C-605F29B16556}"/>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28BCA7BC-8AEF-E41A-8347-A8C2B0D16193}"/>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AU" sz="3600" b="1" dirty="0">
                <a:solidFill>
                  <a:srgbClr val="44546A"/>
                </a:solidFill>
                <a:latin typeface="Segoe UI"/>
                <a:cs typeface="Segoe UI"/>
              </a:rPr>
              <a:t>Design and Creativity</a:t>
            </a:r>
            <a:endParaRPr kumimoji="0" lang="en-AU" sz="3600" b="1" i="0" u="none" strike="noStrike" kern="1200" cap="none" spc="0" normalizeH="0" baseline="0" noProof="0" dirty="0">
              <a:ln>
                <a:noFill/>
              </a:ln>
              <a:solidFill>
                <a:srgbClr val="44546A"/>
              </a:solidFill>
              <a:effectLst/>
              <a:uLnTx/>
              <a:uFillTx/>
              <a:latin typeface="Segoe UI"/>
              <a:ea typeface="+mj-ea"/>
              <a:cs typeface="Segoe UI"/>
            </a:endParaRPr>
          </a:p>
        </p:txBody>
      </p:sp>
      <p:grpSp>
        <p:nvGrpSpPr>
          <p:cNvPr id="6" name="Group 5">
            <a:extLst>
              <a:ext uri="{FF2B5EF4-FFF2-40B4-BE49-F238E27FC236}">
                <a16:creationId xmlns:a16="http://schemas.microsoft.com/office/drawing/2014/main" id="{3369DB6D-2611-589F-D1F6-8BE49CA19E9D}"/>
              </a:ext>
            </a:extLst>
          </p:cNvPr>
          <p:cNvGrpSpPr/>
          <p:nvPr/>
        </p:nvGrpSpPr>
        <p:grpSpPr>
          <a:xfrm>
            <a:off x="3723606" y="1785673"/>
            <a:ext cx="4743738" cy="2090262"/>
            <a:chOff x="10338" y="3649632"/>
            <a:chExt cx="3371895" cy="2090262"/>
          </a:xfrm>
        </p:grpSpPr>
        <p:sp>
          <p:nvSpPr>
            <p:cNvPr id="2" name="Rectangle 1">
              <a:extLst>
                <a:ext uri="{FF2B5EF4-FFF2-40B4-BE49-F238E27FC236}">
                  <a16:creationId xmlns:a16="http://schemas.microsoft.com/office/drawing/2014/main" id="{BA2AA278-7C1B-CCEC-DDF6-26253F38F112}"/>
                </a:ext>
              </a:extLst>
            </p:cNvPr>
            <p:cNvSpPr/>
            <p:nvPr/>
          </p:nvSpPr>
          <p:spPr>
            <a:xfrm>
              <a:off x="11143" y="3982699"/>
              <a:ext cx="3371090" cy="17571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400" i="1" dirty="0">
                  <a:solidFill>
                    <a:srgbClr val="FFFFFF"/>
                  </a:solidFill>
                </a:rPr>
                <a:t>Visually represent the robot’s design, form and materials using images supported with informative annotations.</a:t>
              </a:r>
            </a:p>
            <a:p>
              <a:pPr marL="285750" indent="-285750">
                <a:buFont typeface="Arial" panose="020B0604020202020204" pitchFamily="34" charset="0"/>
                <a:buChar char="•"/>
              </a:pPr>
              <a:r>
                <a:rPr lang="en-US" sz="1400" i="1" dirty="0">
                  <a:solidFill>
                    <a:srgbClr val="FFFFFF"/>
                  </a:solidFill>
                </a:rPr>
                <a:t>Clearly explain how the design enhances collaboration in your scenario.</a:t>
              </a:r>
            </a:p>
            <a:p>
              <a:pPr marL="285750" indent="-285750">
                <a:buFont typeface="Arial" panose="020B0604020202020204" pitchFamily="34" charset="0"/>
                <a:buChar char="•"/>
              </a:pPr>
              <a:r>
                <a:rPr lang="en-US" sz="1400" i="1" dirty="0">
                  <a:solidFill>
                    <a:srgbClr val="FFFFFF"/>
                  </a:solidFill>
                </a:rPr>
                <a:t>Highlight at least two innovative features of the robot.</a:t>
              </a:r>
            </a:p>
          </p:txBody>
        </p:sp>
        <p:sp>
          <p:nvSpPr>
            <p:cNvPr id="3" name="Rectangle 1">
              <a:extLst>
                <a:ext uri="{FF2B5EF4-FFF2-40B4-BE49-F238E27FC236}">
                  <a16:creationId xmlns:a16="http://schemas.microsoft.com/office/drawing/2014/main" id="{53260935-3B6C-EA3C-B80F-AE8FAAC50E69}"/>
                </a:ext>
              </a:extLst>
            </p:cNvPr>
            <p:cNvSpPr/>
            <p:nvPr/>
          </p:nvSpPr>
          <p:spPr>
            <a:xfrm>
              <a:off x="10338" y="3649632"/>
              <a:ext cx="3371895" cy="333067"/>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tabLst>
                  <a:tab pos="2508250" algn="l"/>
                </a:tabLst>
              </a:pPr>
              <a:r>
                <a:rPr lang="en-US" sz="1600" b="1" dirty="0">
                  <a:solidFill>
                    <a:srgbClr val="44546A"/>
                  </a:solidFill>
                  <a:cs typeface="Calibri"/>
                </a:rPr>
                <a:t>Instructions (images and annotations) </a:t>
              </a:r>
            </a:p>
          </p:txBody>
        </p:sp>
      </p:grpSp>
      <p:sp>
        <p:nvSpPr>
          <p:cNvPr id="9" name="TextBox 8">
            <a:extLst>
              <a:ext uri="{FF2B5EF4-FFF2-40B4-BE49-F238E27FC236}">
                <a16:creationId xmlns:a16="http://schemas.microsoft.com/office/drawing/2014/main" id="{C0259939-CD4E-65C2-C40B-F3DB0BA39A75}"/>
              </a:ext>
            </a:extLst>
          </p:cNvPr>
          <p:cNvSpPr txBox="1"/>
          <p:nvPr/>
        </p:nvSpPr>
        <p:spPr>
          <a:xfrm>
            <a:off x="3723606" y="3875935"/>
            <a:ext cx="4742605" cy="1169551"/>
          </a:xfrm>
          <a:prstGeom prst="rect">
            <a:avLst/>
          </a:prstGeom>
          <a:noFill/>
        </p:spPr>
        <p:txBody>
          <a:bodyPr wrap="square" lIns="91440" tIns="45720" rIns="91440" bIns="45720" rtlCol="0" anchor="t">
            <a:spAutoFit/>
          </a:bodyPr>
          <a:lstStyle/>
          <a:p>
            <a:pPr algn="ctr"/>
            <a:r>
              <a:rPr lang="en-US" sz="1400" b="1" i="1" dirty="0">
                <a:solidFill>
                  <a:schemeClr val="tx2"/>
                </a:solidFill>
              </a:rPr>
              <a:t>Tip: </a:t>
            </a:r>
            <a:r>
              <a:rPr lang="en-US" sz="1400" i="1" dirty="0">
                <a:solidFill>
                  <a:schemeClr val="tx2"/>
                </a:solidFill>
              </a:rPr>
              <a:t>Use visuals to clearly link the robot to the people, scenario and the human challenge. Use a minimum of 4 phrases or short sentences to explain the robot design (these are annotations). Refer back to the checklist in tutorial Week 1: Is your concept a robot?</a:t>
            </a:r>
            <a:endParaRPr lang="en-AU" sz="1400" i="1" dirty="0">
              <a:solidFill>
                <a:schemeClr val="tx2"/>
              </a:solidFill>
            </a:endParaRPr>
          </a:p>
        </p:txBody>
      </p:sp>
    </p:spTree>
    <p:extLst>
      <p:ext uri="{BB962C8B-B14F-4D97-AF65-F5344CB8AC3E}">
        <p14:creationId xmlns:p14="http://schemas.microsoft.com/office/powerpoint/2010/main" val="148989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24DF4-FD33-7740-CEFB-FB71A866349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B735D77-DCB8-6D3E-47CC-444D8C2C682F}"/>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623A82CC-0D3C-6144-56F1-BA9F2AC62DE7}"/>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AU" sz="3600" b="1" dirty="0">
                <a:solidFill>
                  <a:srgbClr val="44546A"/>
                </a:solidFill>
                <a:latin typeface="Segoe UI"/>
                <a:cs typeface="Segoe UI"/>
              </a:rPr>
              <a:t>Social Impact and Acceptance</a:t>
            </a:r>
            <a:endParaRPr kumimoji="0" lang="en-AU" sz="3600" b="1" i="0" u="none" strike="noStrike" kern="1200" cap="none" spc="0" normalizeH="0" baseline="0" noProof="0" dirty="0">
              <a:ln>
                <a:noFill/>
              </a:ln>
              <a:solidFill>
                <a:srgbClr val="44546A"/>
              </a:solidFill>
              <a:effectLst/>
              <a:uLnTx/>
              <a:uFillTx/>
              <a:latin typeface="Segoe UI"/>
              <a:ea typeface="+mj-ea"/>
              <a:cs typeface="Segoe UI"/>
            </a:endParaRPr>
          </a:p>
        </p:txBody>
      </p:sp>
      <p:grpSp>
        <p:nvGrpSpPr>
          <p:cNvPr id="6" name="Group 5">
            <a:extLst>
              <a:ext uri="{FF2B5EF4-FFF2-40B4-BE49-F238E27FC236}">
                <a16:creationId xmlns:a16="http://schemas.microsoft.com/office/drawing/2014/main" id="{69D2B07C-AB58-3BCE-0DEA-DCEDEFB17469}"/>
              </a:ext>
            </a:extLst>
          </p:cNvPr>
          <p:cNvGrpSpPr/>
          <p:nvPr/>
        </p:nvGrpSpPr>
        <p:grpSpPr>
          <a:xfrm>
            <a:off x="3723606" y="1785673"/>
            <a:ext cx="4743738" cy="2090262"/>
            <a:chOff x="10338" y="3649632"/>
            <a:chExt cx="3371895" cy="2090262"/>
          </a:xfrm>
        </p:grpSpPr>
        <p:sp>
          <p:nvSpPr>
            <p:cNvPr id="2" name="Rectangle 1">
              <a:extLst>
                <a:ext uri="{FF2B5EF4-FFF2-40B4-BE49-F238E27FC236}">
                  <a16:creationId xmlns:a16="http://schemas.microsoft.com/office/drawing/2014/main" id="{B2B9F4A6-A53E-973F-F125-10908F5C7C23}"/>
                </a:ext>
              </a:extLst>
            </p:cNvPr>
            <p:cNvSpPr/>
            <p:nvPr/>
          </p:nvSpPr>
          <p:spPr>
            <a:xfrm>
              <a:off x="11143" y="3982699"/>
              <a:ext cx="3371090" cy="17571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400" i="1" dirty="0">
                  <a:solidFill>
                    <a:srgbClr val="FFFFFF"/>
                  </a:solidFill>
                </a:rPr>
                <a:t>Evaluate the social and ethical impact of your scenario thoroughly.</a:t>
              </a:r>
            </a:p>
            <a:p>
              <a:pPr marL="285750" indent="-285750">
                <a:buFont typeface="Arial" panose="020B0604020202020204" pitchFamily="34" charset="0"/>
                <a:buChar char="•"/>
              </a:pPr>
              <a:r>
                <a:rPr lang="en-US" sz="1400" i="1" dirty="0">
                  <a:solidFill>
                    <a:srgbClr val="FFFFFF"/>
                  </a:solidFill>
                </a:rPr>
                <a:t>Address potential ethical challenges and discuss </a:t>
              </a:r>
              <a:r>
                <a:rPr lang="en-US" sz="1400" i="1" dirty="0" err="1">
                  <a:solidFill>
                    <a:srgbClr val="FFFFFF"/>
                  </a:solidFill>
                </a:rPr>
                <a:t>cobot</a:t>
              </a:r>
              <a:r>
                <a:rPr lang="en-US" sz="1400" i="1" dirty="0">
                  <a:solidFill>
                    <a:srgbClr val="FFFFFF"/>
                  </a:solidFill>
                </a:rPr>
                <a:t> acceptance.</a:t>
              </a:r>
            </a:p>
            <a:p>
              <a:pPr marL="285750" indent="-285750">
                <a:buFont typeface="Arial" panose="020B0604020202020204" pitchFamily="34" charset="0"/>
                <a:buChar char="•"/>
              </a:pPr>
              <a:r>
                <a:rPr lang="en-US" sz="1400" i="1" dirty="0">
                  <a:solidFill>
                    <a:srgbClr val="FFFFFF"/>
                  </a:solidFill>
                </a:rPr>
                <a:t>Justify how the robot design benefits users and society.</a:t>
              </a:r>
            </a:p>
          </p:txBody>
        </p:sp>
        <p:sp>
          <p:nvSpPr>
            <p:cNvPr id="3" name="Rectangle 1">
              <a:extLst>
                <a:ext uri="{FF2B5EF4-FFF2-40B4-BE49-F238E27FC236}">
                  <a16:creationId xmlns:a16="http://schemas.microsoft.com/office/drawing/2014/main" id="{9A4CE958-3AC7-069C-247B-AC728004A67C}"/>
                </a:ext>
              </a:extLst>
            </p:cNvPr>
            <p:cNvSpPr/>
            <p:nvPr/>
          </p:nvSpPr>
          <p:spPr>
            <a:xfrm>
              <a:off x="10338" y="3649632"/>
              <a:ext cx="3371895" cy="333067"/>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tabLst>
                  <a:tab pos="2508250" algn="l"/>
                </a:tabLst>
              </a:pPr>
              <a:r>
                <a:rPr lang="en-US" sz="1600" b="1" dirty="0">
                  <a:solidFill>
                    <a:srgbClr val="44546A"/>
                  </a:solidFill>
                  <a:cs typeface="Calibri"/>
                </a:rPr>
                <a:t>Instructions (150 words) </a:t>
              </a:r>
            </a:p>
          </p:txBody>
        </p:sp>
      </p:grpSp>
      <p:sp>
        <p:nvSpPr>
          <p:cNvPr id="9" name="TextBox 8">
            <a:extLst>
              <a:ext uri="{FF2B5EF4-FFF2-40B4-BE49-F238E27FC236}">
                <a16:creationId xmlns:a16="http://schemas.microsoft.com/office/drawing/2014/main" id="{A7942FA4-83D7-3036-C42E-3F80AF1015A5}"/>
              </a:ext>
            </a:extLst>
          </p:cNvPr>
          <p:cNvSpPr txBox="1"/>
          <p:nvPr/>
        </p:nvSpPr>
        <p:spPr>
          <a:xfrm>
            <a:off x="3723606" y="3875935"/>
            <a:ext cx="4742605" cy="738664"/>
          </a:xfrm>
          <a:prstGeom prst="rect">
            <a:avLst/>
          </a:prstGeom>
          <a:noFill/>
        </p:spPr>
        <p:txBody>
          <a:bodyPr wrap="square" lIns="91440" tIns="45720" rIns="91440" bIns="45720" rtlCol="0" anchor="t">
            <a:spAutoFit/>
          </a:bodyPr>
          <a:lstStyle/>
          <a:p>
            <a:pPr algn="ctr"/>
            <a:r>
              <a:rPr lang="en-US" sz="1400" b="1" i="1" dirty="0">
                <a:solidFill>
                  <a:schemeClr val="tx2"/>
                </a:solidFill>
              </a:rPr>
              <a:t>Tip: </a:t>
            </a:r>
            <a:r>
              <a:rPr lang="en-US" sz="1400" i="1" dirty="0">
                <a:solidFill>
                  <a:schemeClr val="tx2"/>
                </a:solidFill>
              </a:rPr>
              <a:t>Be specific, addressing both potential benefits and challenges with clear examples. Include in-text references to justify the evaluation. You may use images.</a:t>
            </a:r>
            <a:endParaRPr lang="en-AU" sz="1400" i="1" dirty="0">
              <a:solidFill>
                <a:schemeClr val="tx2"/>
              </a:solidFill>
            </a:endParaRPr>
          </a:p>
        </p:txBody>
      </p:sp>
    </p:spTree>
    <p:extLst>
      <p:ext uri="{BB962C8B-B14F-4D97-AF65-F5344CB8AC3E}">
        <p14:creationId xmlns:p14="http://schemas.microsoft.com/office/powerpoint/2010/main" val="262408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E2573-B3FA-B37B-1352-73E90CB2569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9E13F24-1A67-3FDE-C6DD-C200ACC6201E}"/>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7EF7250A-3610-FAE5-0CED-A4DB2CA88025}"/>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AU" sz="3600" b="1" dirty="0">
                <a:solidFill>
                  <a:srgbClr val="44546A"/>
                </a:solidFill>
                <a:latin typeface="Segoe UI"/>
                <a:cs typeface="Segoe UI"/>
              </a:rPr>
              <a:t>References</a:t>
            </a:r>
            <a:endParaRPr kumimoji="0" lang="en-AU" sz="3600" b="1" i="0" u="none" strike="noStrike" kern="1200" cap="none" spc="0" normalizeH="0" baseline="0" noProof="0" dirty="0">
              <a:ln>
                <a:noFill/>
              </a:ln>
              <a:solidFill>
                <a:srgbClr val="44546A"/>
              </a:solidFill>
              <a:effectLst/>
              <a:uLnTx/>
              <a:uFillTx/>
              <a:latin typeface="Segoe UI"/>
              <a:ea typeface="+mj-ea"/>
              <a:cs typeface="Segoe UI"/>
            </a:endParaRPr>
          </a:p>
        </p:txBody>
      </p:sp>
      <p:sp>
        <p:nvSpPr>
          <p:cNvPr id="9" name="TextBox 8">
            <a:extLst>
              <a:ext uri="{FF2B5EF4-FFF2-40B4-BE49-F238E27FC236}">
                <a16:creationId xmlns:a16="http://schemas.microsoft.com/office/drawing/2014/main" id="{D438D4D2-E7FD-70C6-FB29-1E2A033E3DCA}"/>
              </a:ext>
            </a:extLst>
          </p:cNvPr>
          <p:cNvSpPr txBox="1"/>
          <p:nvPr/>
        </p:nvSpPr>
        <p:spPr>
          <a:xfrm>
            <a:off x="207200" y="124205"/>
            <a:ext cx="7908100" cy="738664"/>
          </a:xfrm>
          <a:prstGeom prst="rect">
            <a:avLst/>
          </a:prstGeom>
          <a:noFill/>
        </p:spPr>
        <p:txBody>
          <a:bodyPr wrap="square" lIns="91440" tIns="45720" rIns="91440" bIns="45720" rtlCol="0" anchor="t">
            <a:spAutoFit/>
          </a:bodyPr>
          <a:lstStyle/>
          <a:p>
            <a:pPr algn="ctr"/>
            <a:r>
              <a:rPr lang="en-US" sz="1400" b="1" i="1" dirty="0">
                <a:solidFill>
                  <a:schemeClr val="tx2"/>
                </a:solidFill>
              </a:rPr>
              <a:t>Tip: </a:t>
            </a:r>
            <a:r>
              <a:rPr lang="en-AU" sz="1400" i="1" dirty="0"/>
              <a:t>Be sure to include a list of references to any sources that you have used to inform your assessment. You can add an additional slide for the reference list if needed. These references should be cited in the other parts of the assessment as needed using APA referencing format. </a:t>
            </a:r>
            <a:endParaRPr lang="en-AU" sz="1400" i="1" dirty="0">
              <a:solidFill>
                <a:schemeClr val="tx2"/>
              </a:solidFill>
            </a:endParaRPr>
          </a:p>
        </p:txBody>
      </p:sp>
    </p:spTree>
    <p:extLst>
      <p:ext uri="{BB962C8B-B14F-4D97-AF65-F5344CB8AC3E}">
        <p14:creationId xmlns:p14="http://schemas.microsoft.com/office/powerpoint/2010/main" val="103722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01ED0-60C9-DD26-EE8A-F37AAC9CEB7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9D1D221-7147-FCB0-EC3F-4776016DF8F9}"/>
              </a:ext>
            </a:extLst>
          </p:cNvPr>
          <p:cNvSpPr/>
          <p:nvPr/>
        </p:nvSpPr>
        <p:spPr>
          <a:xfrm>
            <a:off x="0" y="0"/>
            <a:ext cx="12192000" cy="5661609"/>
          </a:xfrm>
          <a:prstGeom prst="rect">
            <a:avLst/>
          </a:prstGeom>
          <a:solidFill>
            <a:srgbClr val="C9CB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dirty="0"/>
          </a:p>
        </p:txBody>
      </p:sp>
      <p:sp>
        <p:nvSpPr>
          <p:cNvPr id="4" name="Título 1">
            <a:extLst>
              <a:ext uri="{FF2B5EF4-FFF2-40B4-BE49-F238E27FC236}">
                <a16:creationId xmlns:a16="http://schemas.microsoft.com/office/drawing/2014/main" id="{2AF3746D-995D-451B-CC77-2F331E89E107}"/>
              </a:ext>
            </a:extLst>
          </p:cNvPr>
          <p:cNvSpPr txBox="1">
            <a:spLocks noGrp="1"/>
          </p:cNvSpPr>
          <p:nvPr>
            <p:ph type="title" idx="4294967295"/>
          </p:nvPr>
        </p:nvSpPr>
        <p:spPr>
          <a:xfrm>
            <a:off x="5952306" y="5830084"/>
            <a:ext cx="6026334" cy="638608"/>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AU" sz="3600" b="1" dirty="0">
                <a:solidFill>
                  <a:srgbClr val="44546A"/>
                </a:solidFill>
                <a:latin typeface="Segoe UI"/>
                <a:cs typeface="Segoe UI"/>
              </a:rPr>
              <a:t>Appendix: AI Prompts</a:t>
            </a:r>
            <a:endParaRPr kumimoji="0" lang="en-AU" sz="3600" b="1" i="0" u="none" strike="noStrike" kern="1200" cap="none" spc="0" normalizeH="0" baseline="0" noProof="0" dirty="0">
              <a:ln>
                <a:noFill/>
              </a:ln>
              <a:solidFill>
                <a:srgbClr val="44546A"/>
              </a:solidFill>
              <a:effectLst/>
              <a:uLnTx/>
              <a:uFillTx/>
              <a:latin typeface="Segoe UI"/>
              <a:ea typeface="+mj-ea"/>
              <a:cs typeface="Segoe UI"/>
            </a:endParaRPr>
          </a:p>
        </p:txBody>
      </p:sp>
      <p:sp>
        <p:nvSpPr>
          <p:cNvPr id="9" name="TextBox 8">
            <a:extLst>
              <a:ext uri="{FF2B5EF4-FFF2-40B4-BE49-F238E27FC236}">
                <a16:creationId xmlns:a16="http://schemas.microsoft.com/office/drawing/2014/main" id="{FF549E65-4BBE-DC92-E3DE-3077ADA37B63}"/>
              </a:ext>
            </a:extLst>
          </p:cNvPr>
          <p:cNvSpPr txBox="1"/>
          <p:nvPr/>
        </p:nvSpPr>
        <p:spPr>
          <a:xfrm>
            <a:off x="260990" y="368591"/>
            <a:ext cx="9360382" cy="1815882"/>
          </a:xfrm>
          <a:prstGeom prst="rect">
            <a:avLst/>
          </a:prstGeom>
          <a:noFill/>
        </p:spPr>
        <p:txBody>
          <a:bodyPr wrap="square" lIns="91440" tIns="45720" rIns="91440" bIns="45720" rtlCol="0" anchor="t">
            <a:spAutoFit/>
          </a:bodyPr>
          <a:lstStyle/>
          <a:p>
            <a:r>
              <a:rPr lang="en-US" sz="1400" b="1" i="1" dirty="0">
                <a:solidFill>
                  <a:schemeClr val="tx2"/>
                </a:solidFill>
              </a:rPr>
              <a:t>Tip: </a:t>
            </a:r>
            <a:r>
              <a:rPr lang="en-AU" sz="1400" i="1" dirty="0">
                <a:solidFill>
                  <a:schemeClr val="tx2"/>
                </a:solidFill>
              </a:rPr>
              <a:t>Appendix (optional if using Artificial Intelligence (AI)</a:t>
            </a:r>
          </a:p>
          <a:p>
            <a:r>
              <a:rPr lang="en-AU" sz="1400" i="1" dirty="0">
                <a:solidFill>
                  <a:schemeClr val="tx2"/>
                </a:solidFill>
              </a:rPr>
              <a:t>AI generated images from Copilot can be used for this assessment however it is very important that you engage with the purpose and what is required for the different parts of the assessment and your consideration of the unit content. The prompts you give to the AI tool will help to demonstrate your thinking and control of the AI to meet the needs of your assessment. If you are using AI in any way please:</a:t>
            </a:r>
          </a:p>
          <a:p>
            <a:r>
              <a:rPr lang="en-AU" sz="1400" i="1" dirty="0">
                <a:solidFill>
                  <a:schemeClr val="tx2"/>
                </a:solidFill>
              </a:rPr>
              <a:t>Ensure you appropriately reference any AI generated content. See the Library resources for more info on this: </a:t>
            </a:r>
            <a:r>
              <a:rPr lang="en-AU" sz="1400" i="1" dirty="0">
                <a:solidFill>
                  <a:schemeClr val="tx2"/>
                </a:solidFill>
                <a:hlinkClick r:id="rId3">
                  <a:extLst>
                    <a:ext uri="{A12FA001-AC4F-418D-AE19-62706E023703}">
                      <ahyp:hlinkClr xmlns:ahyp="http://schemas.microsoft.com/office/drawing/2018/hyperlinkcolor" val="tx"/>
                    </a:ext>
                  </a:extLst>
                </a:hlinkClick>
              </a:rPr>
              <a:t>https://www.citewrite.qut.edu.au/cite/qutcite.html#apa-internet-ai</a:t>
            </a:r>
            <a:endParaRPr lang="en-AU" sz="1400" i="1" dirty="0">
              <a:solidFill>
                <a:schemeClr val="tx2"/>
              </a:solidFill>
            </a:endParaRPr>
          </a:p>
          <a:p>
            <a:r>
              <a:rPr lang="en-AU" sz="1400" i="1" dirty="0">
                <a:solidFill>
                  <a:schemeClr val="tx2"/>
                </a:solidFill>
              </a:rPr>
              <a:t>.</a:t>
            </a:r>
          </a:p>
        </p:txBody>
      </p:sp>
    </p:spTree>
    <p:extLst>
      <p:ext uri="{BB962C8B-B14F-4D97-AF65-F5344CB8AC3E}">
        <p14:creationId xmlns:p14="http://schemas.microsoft.com/office/powerpoint/2010/main" val="34779645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1e4c060-c83e-4c35-9261-1d0881ab7145">
      <Terms xmlns="http://schemas.microsoft.com/office/infopath/2007/PartnerControls"/>
    </lcf76f155ced4ddcb4097134ff3c332f>
    <SharedWithUsers xmlns="4562b958-d57a-4d8c-be41-37f019c8b32b">
      <UserInfo>
        <DisplayName>Muge Fialho Leandro Alves Teixeira</DisplayName>
        <AccountId>12</AccountId>
        <AccountType/>
      </UserInfo>
      <UserInfo>
        <DisplayName>Jonathan Roberts</DisplayName>
        <AccountId>17</AccountId>
        <AccountType/>
      </UserInfo>
      <UserInfo>
        <DisplayName>Richie Young</DisplayName>
        <AccountId>9</AccountId>
        <AccountType/>
      </UserInfo>
      <UserInfo>
        <DisplayName>Leonie Barner</DisplayName>
        <AccountId>14</AccountId>
        <AccountType/>
      </UserInfo>
      <UserInfo>
        <DisplayName>Markus Rittenbruch</DisplayName>
        <AccountId>16</AccountId>
        <AccountType/>
      </UserInfo>
      <UserInfo>
        <DisplayName>Claire Brophy</DisplayName>
        <AccountId>13</AccountId>
        <AccountType/>
      </UserInfo>
      <UserInfo>
        <DisplayName>Rui Torres de Oliveira</DisplayName>
        <AccountId>15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58ECA03E4E4E42ACB19542AC5C4193" ma:contentTypeVersion="13" ma:contentTypeDescription="Create a new document." ma:contentTypeScope="" ma:versionID="18e6c005d3fa6875c60b656143317b16">
  <xsd:schema xmlns:xsd="http://www.w3.org/2001/XMLSchema" xmlns:xs="http://www.w3.org/2001/XMLSchema" xmlns:p="http://schemas.microsoft.com/office/2006/metadata/properties" xmlns:ns2="01e4c060-c83e-4c35-9261-1d0881ab7145" xmlns:ns3="4562b958-d57a-4d8c-be41-37f019c8b32b" targetNamespace="http://schemas.microsoft.com/office/2006/metadata/properties" ma:root="true" ma:fieldsID="85dbd95a53f41425bc551c7160175b65" ns2:_="" ns3:_="">
    <xsd:import namespace="01e4c060-c83e-4c35-9261-1d0881ab7145"/>
    <xsd:import namespace="4562b958-d57a-4d8c-be41-37f019c8b32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2:MediaServiceOCR"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4c060-c83e-4c35-9261-1d0881ab7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b38a4a9-7397-48a1-b74f-79de11e99f10"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62b958-d57a-4d8c-be41-37f019c8b32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7A9F65-CCBC-42B7-9B47-DC633D89C4FE}">
  <ds:schemaRefs>
    <ds:schemaRef ds:uri="http://schemas.microsoft.com/sharepoint/v3/contenttype/forms"/>
  </ds:schemaRefs>
</ds:datastoreItem>
</file>

<file path=customXml/itemProps2.xml><?xml version="1.0" encoding="utf-8"?>
<ds:datastoreItem xmlns:ds="http://schemas.openxmlformats.org/officeDocument/2006/customXml" ds:itemID="{9856E6F2-7C49-45F1-A3F8-FC20DC084D88}">
  <ds:schemaRefs>
    <ds:schemaRef ds:uri="http://purl.org/dc/terms/"/>
    <ds:schemaRef ds:uri="http://schemas.openxmlformats.org/package/2006/metadata/core-properties"/>
    <ds:schemaRef ds:uri="http://purl.org/dc/elements/1.1/"/>
    <ds:schemaRef ds:uri="01e4c060-c83e-4c35-9261-1d0881ab7145"/>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4562b958-d57a-4d8c-be41-37f019c8b32b"/>
    <ds:schemaRef ds:uri="http://purl.org/dc/dcmitype/"/>
  </ds:schemaRefs>
</ds:datastoreItem>
</file>

<file path=customXml/itemProps3.xml><?xml version="1.0" encoding="utf-8"?>
<ds:datastoreItem xmlns:ds="http://schemas.openxmlformats.org/officeDocument/2006/customXml" ds:itemID="{91A38887-1C13-44C3-82EB-591E603942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4c060-c83e-4c35-9261-1d0881ab7145"/>
    <ds:schemaRef ds:uri="4562b958-d57a-4d8c-be41-37f019c8b3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6242</TotalTime>
  <Words>690</Words>
  <Application>Microsoft Macintosh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Calibri Light</vt:lpstr>
      <vt:lpstr>Segoe UI</vt:lpstr>
      <vt:lpstr>Office Theme</vt:lpstr>
      <vt:lpstr>QUT010 People with Robots Assignment</vt:lpstr>
      <vt:lpstr>Purpose and Sustainability</vt:lpstr>
      <vt:lpstr>Interaction and Collaboration</vt:lpstr>
      <vt:lpstr>Design and Creativity</vt:lpstr>
      <vt:lpstr>Social Impact and Acceptance</vt:lpstr>
      <vt:lpstr>References</vt:lpstr>
      <vt:lpstr>Appendix: AI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Glenda Caldwell</dc:creator>
  <cp:lastModifiedBy>Glenda Caldwell</cp:lastModifiedBy>
  <cp:revision>62</cp:revision>
  <dcterms:created xsi:type="dcterms:W3CDTF">2023-07-21T05:27:18Z</dcterms:created>
  <dcterms:modified xsi:type="dcterms:W3CDTF">2025-08-05T03:30:02Z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0x0101003558ECA03E4E4E42ACB19542AC5C4193</vt:lpwstr>
  </property>
  <property fmtid="{D5CDD505-2E9C-101B-9397-08002B2CF9AE}" pid="3" name="MediaServiceImageTags">
    <vt:lpwstr/>
  </property>
</Properties>
</file>