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3A3C08-9C03-894E-DB6A-884FCE974BFB}" v="107" dt="2025-05-21T22:49:56.2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ZO ROCHA LEITE DINIZ RIBAS" userId="S::d24642@academico.domhelder.edu.br::35eca339-42ba-47dc-aa9f-ef71efd30726" providerId="AD" clId="Web-{903A3C08-9C03-894E-DB6A-884FCE974BFB}"/>
    <pc:docChg chg="addSld delSld modSld">
      <pc:chgData name="ENZO ROCHA LEITE DINIZ RIBAS" userId="S::d24642@academico.domhelder.edu.br::35eca339-42ba-47dc-aa9f-ef71efd30726" providerId="AD" clId="Web-{903A3C08-9C03-894E-DB6A-884FCE974BFB}" dt="2025-05-21T22:49:54.546" v="108" actId="20577"/>
      <pc:docMkLst>
        <pc:docMk/>
      </pc:docMkLst>
      <pc:sldChg chg="addSp delSp modSp">
        <pc:chgData name="ENZO ROCHA LEITE DINIZ RIBAS" userId="S::d24642@academico.domhelder.edu.br::35eca339-42ba-47dc-aa9f-ef71efd30726" providerId="AD" clId="Web-{903A3C08-9C03-894E-DB6A-884FCE974BFB}" dt="2025-05-21T22:25:33.206" v="2" actId="1076"/>
        <pc:sldMkLst>
          <pc:docMk/>
          <pc:sldMk cId="0" sldId="256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25:33.206" v="2" actId="1076"/>
          <ac:spMkLst>
            <pc:docMk/>
            <pc:sldMk cId="0" sldId="256"/>
            <ac:spMk id="2" creationId="{00000000-0000-0000-0000-000000000000}"/>
          </ac:spMkLst>
        </pc:spChg>
        <pc:spChg chg="del">
          <ac:chgData name="ENZO ROCHA LEITE DINIZ RIBAS" userId="S::d24642@academico.domhelder.edu.br::35eca339-42ba-47dc-aa9f-ef71efd30726" providerId="AD" clId="Web-{903A3C08-9C03-894E-DB6A-884FCE974BFB}" dt="2025-05-21T22:25:24.722" v="0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ENZO ROCHA LEITE DINIZ RIBAS" userId="S::d24642@academico.domhelder.edu.br::35eca339-42ba-47dc-aa9f-ef71efd30726" providerId="AD" clId="Web-{903A3C08-9C03-894E-DB6A-884FCE974BFB}" dt="2025-05-21T22:25:28.784" v="1"/>
          <ac:spMkLst>
            <pc:docMk/>
            <pc:sldMk cId="0" sldId="256"/>
            <ac:spMk id="5" creationId="{6ADFD1D4-3E7D-7DE0-64D6-E92CA44E251F}"/>
          </ac:spMkLst>
        </pc:spChg>
      </pc:sldChg>
      <pc:sldChg chg="modSp">
        <pc:chgData name="ENZO ROCHA LEITE DINIZ RIBAS" userId="S::d24642@academico.domhelder.edu.br::35eca339-42ba-47dc-aa9f-ef71efd30726" providerId="AD" clId="Web-{903A3C08-9C03-894E-DB6A-884FCE974BFB}" dt="2025-05-21T22:37:17.816" v="33" actId="20577"/>
        <pc:sldMkLst>
          <pc:docMk/>
          <pc:sldMk cId="0" sldId="257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35:05.999" v="1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37:17.816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ENZO ROCHA LEITE DINIZ RIBAS" userId="S::d24642@academico.domhelder.edu.br::35eca339-42ba-47dc-aa9f-ef71efd30726" providerId="AD" clId="Web-{903A3C08-9C03-894E-DB6A-884FCE974BFB}" dt="2025-05-21T22:48:43.981" v="88"/>
        <pc:sldMkLst>
          <pc:docMk/>
          <pc:sldMk cId="0" sldId="258"/>
        </pc:sldMkLst>
      </pc:sldChg>
      <pc:sldChg chg="del">
        <pc:chgData name="ENZO ROCHA LEITE DINIZ RIBAS" userId="S::d24642@academico.domhelder.edu.br::35eca339-42ba-47dc-aa9f-ef71efd30726" providerId="AD" clId="Web-{903A3C08-9C03-894E-DB6A-884FCE974BFB}" dt="2025-05-21T22:49:04.045" v="89"/>
        <pc:sldMkLst>
          <pc:docMk/>
          <pc:sldMk cId="0" sldId="259"/>
        </pc:sldMkLst>
      </pc:sldChg>
      <pc:sldChg chg="del">
        <pc:chgData name="ENZO ROCHA LEITE DINIZ RIBAS" userId="S::d24642@academico.domhelder.edu.br::35eca339-42ba-47dc-aa9f-ef71efd30726" providerId="AD" clId="Web-{903A3C08-9C03-894E-DB6A-884FCE974BFB}" dt="2025-05-21T22:49:05.716" v="90"/>
        <pc:sldMkLst>
          <pc:docMk/>
          <pc:sldMk cId="0" sldId="260"/>
        </pc:sldMkLst>
      </pc:sldChg>
      <pc:sldChg chg="modSp">
        <pc:chgData name="ENZO ROCHA LEITE DINIZ RIBAS" userId="S::d24642@academico.domhelder.edu.br::35eca339-42ba-47dc-aa9f-ef71efd30726" providerId="AD" clId="Web-{903A3C08-9C03-894E-DB6A-884FCE974BFB}" dt="2025-05-21T22:49:29.451" v="93" actId="20577"/>
        <pc:sldMkLst>
          <pc:docMk/>
          <pc:sldMk cId="0" sldId="265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9:29.451" v="93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">
        <pc:chgData name="ENZO ROCHA LEITE DINIZ RIBAS" userId="S::d24642@academico.domhelder.edu.br::35eca339-42ba-47dc-aa9f-ef71efd30726" providerId="AD" clId="Web-{903A3C08-9C03-894E-DB6A-884FCE974BFB}" dt="2025-05-21T22:49:54.546" v="108" actId="20577"/>
        <pc:sldMkLst>
          <pc:docMk/>
          <pc:sldMk cId="0" sldId="266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9:54.546" v="108" actId="20577"/>
          <ac:spMkLst>
            <pc:docMk/>
            <pc:sldMk cId="0" sldId="266"/>
            <ac:spMk id="2" creationId="{00000000-0000-0000-0000-000000000000}"/>
          </ac:spMkLst>
        </pc:spChg>
        <pc:spChg chg="del">
          <ac:chgData name="ENZO ROCHA LEITE DINIZ RIBAS" userId="S::d24642@academico.domhelder.edu.br::35eca339-42ba-47dc-aa9f-ef71efd30726" providerId="AD" clId="Web-{903A3C08-9C03-894E-DB6A-884FCE974BFB}" dt="2025-05-21T22:49:38.421" v="94"/>
          <ac:spMkLst>
            <pc:docMk/>
            <pc:sldMk cId="0" sldId="266"/>
            <ac:spMk id="3" creationId="{00000000-0000-0000-0000-000000000000}"/>
          </ac:spMkLst>
        </pc:spChg>
        <pc:spChg chg="add del mod">
          <ac:chgData name="ENZO ROCHA LEITE DINIZ RIBAS" userId="S::d24642@academico.domhelder.edu.br::35eca339-42ba-47dc-aa9f-ef71efd30726" providerId="AD" clId="Web-{903A3C08-9C03-894E-DB6A-884FCE974BFB}" dt="2025-05-21T22:49:42.405" v="95"/>
          <ac:spMkLst>
            <pc:docMk/>
            <pc:sldMk cId="0" sldId="266"/>
            <ac:spMk id="5" creationId="{D1643B83-1001-8CC9-0AFC-6855BEF3E81E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2:43.688" v="65" actId="20577"/>
        <pc:sldMkLst>
          <pc:docMk/>
          <pc:sldMk cId="2514884559" sldId="267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37:30.208" v="37" actId="20577"/>
          <ac:spMkLst>
            <pc:docMk/>
            <pc:sldMk cId="2514884559" sldId="267"/>
            <ac:spMk id="2" creationId="{D1BD4A0F-DC6D-BC06-2D9E-2D761BE833C1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2:43.688" v="65" actId="20577"/>
          <ac:spMkLst>
            <pc:docMk/>
            <pc:sldMk cId="2514884559" sldId="267"/>
            <ac:spMk id="3" creationId="{3A3E2D72-FC99-1038-550D-21E303ABDEE5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7:34.135" v="80" actId="20577"/>
        <pc:sldMkLst>
          <pc:docMk/>
          <pc:sldMk cId="2936953551" sldId="268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5:42.022" v="72" actId="20577"/>
          <ac:spMkLst>
            <pc:docMk/>
            <pc:sldMk cId="2936953551" sldId="268"/>
            <ac:spMk id="2" creationId="{C774B7F1-9B56-C5DC-8896-C23F70CB689B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7:34.135" v="80" actId="20577"/>
          <ac:spMkLst>
            <pc:docMk/>
            <pc:sldMk cId="2936953551" sldId="268"/>
            <ac:spMk id="3" creationId="{4DE030D9-3EFC-3263-1CC1-DE9B8BD288E4}"/>
          </ac:spMkLst>
        </pc:spChg>
      </pc:sldChg>
      <pc:sldChg chg="modSp add replId">
        <pc:chgData name="ENZO ROCHA LEITE DINIZ RIBAS" userId="S::d24642@academico.domhelder.edu.br::35eca339-42ba-47dc-aa9f-ef71efd30726" providerId="AD" clId="Web-{903A3C08-9C03-894E-DB6A-884FCE974BFB}" dt="2025-05-21T22:48:39.184" v="87" actId="20577"/>
        <pc:sldMkLst>
          <pc:docMk/>
          <pc:sldMk cId="3543323657" sldId="269"/>
        </pc:sldMkLst>
        <pc:spChg chg="mod">
          <ac:chgData name="ENZO ROCHA LEITE DINIZ RIBAS" userId="S::d24642@academico.domhelder.edu.br::35eca339-42ba-47dc-aa9f-ef71efd30726" providerId="AD" clId="Web-{903A3C08-9C03-894E-DB6A-884FCE974BFB}" dt="2025-05-21T22:47:49.714" v="83" actId="20577"/>
          <ac:spMkLst>
            <pc:docMk/>
            <pc:sldMk cId="3543323657" sldId="269"/>
            <ac:spMk id="2" creationId="{56DEA3B8-C221-2C92-C266-966F8C253A66}"/>
          </ac:spMkLst>
        </pc:spChg>
        <pc:spChg chg="mod">
          <ac:chgData name="ENZO ROCHA LEITE DINIZ RIBAS" userId="S::d24642@academico.domhelder.edu.br::35eca339-42ba-47dc-aa9f-ef71efd30726" providerId="AD" clId="Web-{903A3C08-9C03-894E-DB6A-884FCE974BFB}" dt="2025-05-21T22:48:39.184" v="87" actId="20577"/>
          <ac:spMkLst>
            <pc:docMk/>
            <pc:sldMk cId="3543323657" sldId="269"/>
            <ac:spMk id="3" creationId="{5A87259C-651F-4BF6-FF36-E05F32E9BD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1142"/>
            <a:ext cx="7772400" cy="1470025"/>
          </a:xfrm>
        </p:spPr>
        <p:txBody>
          <a:bodyPr/>
          <a:lstStyle/>
          <a:p>
            <a:r>
              <a:t>Reunião do Projeto ATOM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Planejamento das Atividades de Desenvolvimento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/>
          </a:p>
          <a:p>
            <a:pPr>
              <a:defRPr sz="1800"/>
            </a:pPr>
            <a:r>
              <a:rPr dirty="0" err="1"/>
              <a:t>Avaliação</a:t>
            </a:r>
            <a:r>
              <a:rPr dirty="0"/>
              <a:t> do </a:t>
            </a:r>
            <a:r>
              <a:rPr dirty="0" err="1"/>
              <a:t>progresso</a:t>
            </a:r>
            <a:r>
              <a:rPr dirty="0"/>
              <a:t> </a:t>
            </a:r>
            <a:r>
              <a:rPr dirty="0" err="1"/>
              <a:t>atual</a:t>
            </a:r>
            <a:endParaRPr dirty="0" err="1">
              <a:ea typeface="Calibri"/>
              <a:cs typeface="Calibri"/>
            </a:endParaRPr>
          </a:p>
          <a:p>
            <a:pPr>
              <a:defRPr sz="1800"/>
            </a:pPr>
            <a:r>
              <a:rPr dirty="0" err="1"/>
              <a:t>Definição</a:t>
            </a:r>
            <a:r>
              <a:rPr dirty="0"/>
              <a:t> de </a:t>
            </a:r>
            <a:r>
              <a:rPr dirty="0" err="1"/>
              <a:t>novas</a:t>
            </a:r>
            <a:r>
              <a:rPr dirty="0"/>
              <a:t> </a:t>
            </a:r>
            <a:r>
              <a:rPr dirty="0" err="1"/>
              <a:t>tarefas</a:t>
            </a:r>
            <a:r>
              <a:rPr dirty="0"/>
              <a:t> e </a:t>
            </a:r>
            <a:r>
              <a:rPr dirty="0" err="1"/>
              <a:t>prioridades</a:t>
            </a:r>
            <a:endParaRPr dirty="0" err="1">
              <a:ea typeface="Calibri"/>
              <a:cs typeface="Calibri"/>
            </a:endParaRPr>
          </a:p>
          <a:p>
            <a:pPr>
              <a:defRPr sz="1800"/>
            </a:pPr>
            <a:r>
              <a:rPr dirty="0"/>
              <a:t>Atualização do quadro de tarefas </a:t>
            </a:r>
            <a:endParaRPr lang="pt-BR" dirty="0"/>
          </a:p>
          <a:p>
            <a:pPr>
              <a:defRPr sz="1800"/>
            </a:pPr>
            <a:r>
              <a:rPr dirty="0" err="1"/>
              <a:t>Alinhamento</a:t>
            </a:r>
            <a:r>
              <a:rPr dirty="0"/>
              <a:t> 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papéis</a:t>
            </a:r>
            <a:r>
              <a:rPr dirty="0"/>
              <a:t> da equipe (PO, </a:t>
            </a:r>
            <a:r>
              <a:rPr dirty="0" err="1"/>
              <a:t>devs</a:t>
            </a:r>
            <a:r>
              <a:rPr dirty="0"/>
              <a:t>, etc.)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8185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 err="1"/>
              <a:t>Thank</a:t>
            </a:r>
            <a:r>
              <a:rPr lang="pt-BR" dirty="0"/>
              <a:t> </a:t>
            </a:r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Very</a:t>
            </a:r>
            <a:r>
              <a:rPr lang="pt-BR" dirty="0"/>
              <a:t> Much!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🚀 Adoção da Metodologia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🔍 </a:t>
            </a:r>
            <a:r>
              <a:rPr lang="en-US" b="1" dirty="0">
                <a:ea typeface="+mn-lt"/>
                <a:cs typeface="+mn-lt"/>
              </a:rPr>
              <a:t>O que é Scrum</a:t>
            </a:r>
            <a:endParaRPr lang="pt-BR" dirty="0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 dirty="0">
                <a:ea typeface="+mn-lt"/>
                <a:cs typeface="+mn-lt"/>
              </a:rPr>
              <a:t>Entrega </a:t>
            </a:r>
            <a:r>
              <a:rPr lang="en-US" sz="2800" err="1">
                <a:ea typeface="+mn-lt"/>
                <a:cs typeface="+mn-lt"/>
              </a:rPr>
              <a:t>contínua</a:t>
            </a:r>
            <a:r>
              <a:rPr lang="en-US" sz="2800" dirty="0">
                <a:ea typeface="+mn-lt"/>
                <a:cs typeface="+mn-lt"/>
              </a:rPr>
              <a:t> e incremental de valor,</a:t>
            </a:r>
          </a:p>
          <a:p>
            <a:pPr>
              <a:defRPr sz="1800"/>
            </a:pPr>
            <a:r>
              <a:rPr lang="en-US" sz="2800" b="1" dirty="0">
                <a:ea typeface="+mn-lt"/>
                <a:cs typeface="+mn-lt"/>
              </a:rPr>
              <a:t>Sprints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sz="2800" err="1">
                <a:ea typeface="+mn-lt"/>
                <a:cs typeface="+mn-lt"/>
              </a:rPr>
              <a:t>Priorizando</a:t>
            </a:r>
            <a:r>
              <a:rPr lang="en-US" sz="2800" dirty="0">
                <a:ea typeface="+mn-lt"/>
                <a:cs typeface="+mn-lt"/>
              </a:rPr>
              <a:t> a </a:t>
            </a:r>
            <a:r>
              <a:rPr lang="en-US" sz="2800" err="1">
                <a:ea typeface="+mn-lt"/>
                <a:cs typeface="+mn-lt"/>
              </a:rPr>
              <a:t>comunicação</a:t>
            </a:r>
            <a:endParaRPr lang="en-US" sz="2800">
              <a:ea typeface="+mn-lt"/>
              <a:cs typeface="+mn-lt"/>
            </a:endParaRPr>
          </a:p>
          <a:p>
            <a:pPr>
              <a:defRPr sz="1800"/>
            </a:pPr>
            <a:r>
              <a:rPr lang="en-US" sz="2800" dirty="0">
                <a:ea typeface="+mn-lt"/>
                <a:cs typeface="+mn-lt"/>
              </a:rPr>
              <a:t>Feedback </a:t>
            </a:r>
            <a:r>
              <a:rPr lang="en-US" sz="2800" err="1">
                <a:ea typeface="+mn-lt"/>
                <a:cs typeface="+mn-lt"/>
              </a:rPr>
              <a:t>constante</a:t>
            </a:r>
            <a:r>
              <a:rPr lang="en-US" sz="2800" dirty="0">
                <a:ea typeface="+mn-lt"/>
                <a:cs typeface="+mn-lt"/>
              </a:rPr>
              <a:t>.</a:t>
            </a:r>
            <a:endParaRPr lang="en-US" sz="2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53287-846D-9DA2-D6DB-BCBFDBAE0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4A0F-DC6D-BC06-2D9E-2D761BE8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ea typeface="+mj-lt"/>
                <a:cs typeface="+mj-lt"/>
              </a:rPr>
              <a:t>🏗️ </a:t>
            </a:r>
            <a:r>
              <a:rPr lang="pt-BR" b="1" dirty="0">
                <a:ea typeface="+mj-lt"/>
                <a:cs typeface="+mj-lt"/>
              </a:rPr>
              <a:t>Papéis no Scrum no Projeto ATOM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E2D72-FC99-1038-550D-21E303ABD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🔍 </a:t>
            </a:r>
            <a:r>
              <a:rPr lang="en-US" b="1" dirty="0">
                <a:ea typeface="+mn-lt"/>
                <a:cs typeface="+mn-lt"/>
              </a:rPr>
              <a:t>O que é Scrum</a:t>
            </a:r>
            <a:endParaRPr lang="pt-BR" dirty="0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 b="1" dirty="0">
                <a:ea typeface="+mn-lt"/>
                <a:cs typeface="+mn-lt"/>
              </a:rPr>
              <a:t>Product Owner (PO) — Enzo Ribas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 err="1">
                <a:ea typeface="+mn-lt"/>
                <a:cs typeface="+mn-lt"/>
              </a:rPr>
              <a:t>Responsável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por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priorizar</a:t>
            </a:r>
            <a:r>
              <a:rPr lang="en-US" sz="2800" b="1" dirty="0">
                <a:ea typeface="+mn-lt"/>
                <a:cs typeface="+mn-lt"/>
              </a:rPr>
              <a:t> as </a:t>
            </a:r>
            <a:r>
              <a:rPr lang="en-US" sz="2800" b="1" dirty="0" err="1">
                <a:ea typeface="+mn-lt"/>
                <a:cs typeface="+mn-lt"/>
              </a:rPr>
              <a:t>tarefas</a:t>
            </a:r>
            <a:r>
              <a:rPr lang="en-US" sz="2800" b="1" dirty="0">
                <a:ea typeface="+mn-lt"/>
                <a:cs typeface="+mn-lt"/>
              </a:rPr>
              <a:t>, </a:t>
            </a:r>
            <a:r>
              <a:rPr lang="en-US" sz="2800" b="1" dirty="0" err="1">
                <a:ea typeface="+mn-lt"/>
                <a:cs typeface="+mn-lt"/>
              </a:rPr>
              <a:t>definir</a:t>
            </a:r>
            <a:r>
              <a:rPr lang="en-US" sz="2800" b="1" dirty="0">
                <a:ea typeface="+mn-lt"/>
                <a:cs typeface="+mn-lt"/>
              </a:rPr>
              <a:t> o que </a:t>
            </a:r>
            <a:r>
              <a:rPr lang="en-US" sz="2800" b="1" dirty="0" err="1">
                <a:ea typeface="+mn-lt"/>
                <a:cs typeface="+mn-lt"/>
              </a:rPr>
              <a:t>deve</a:t>
            </a:r>
            <a:r>
              <a:rPr lang="en-US" sz="2800" b="1" dirty="0">
                <a:ea typeface="+mn-lt"/>
                <a:cs typeface="+mn-lt"/>
              </a:rPr>
              <a:t> ser </a:t>
            </a:r>
            <a:r>
              <a:rPr lang="en-US" sz="2800" b="1" dirty="0" err="1">
                <a:ea typeface="+mn-lt"/>
                <a:cs typeface="+mn-lt"/>
              </a:rPr>
              <a:t>feito</a:t>
            </a:r>
            <a:r>
              <a:rPr lang="en-US" sz="2800" b="1" dirty="0">
                <a:ea typeface="+mn-lt"/>
                <a:cs typeface="+mn-lt"/>
              </a:rPr>
              <a:t> e </a:t>
            </a:r>
            <a:r>
              <a:rPr lang="en-US" sz="2800" b="1" dirty="0" err="1">
                <a:ea typeface="+mn-lt"/>
                <a:cs typeface="+mn-lt"/>
              </a:rPr>
              <a:t>garantir</a:t>
            </a:r>
            <a:r>
              <a:rPr lang="en-US" sz="2800" b="1" dirty="0">
                <a:ea typeface="+mn-lt"/>
                <a:cs typeface="+mn-lt"/>
              </a:rPr>
              <a:t> que o time </a:t>
            </a:r>
            <a:r>
              <a:rPr lang="en-US" sz="2800" b="1" dirty="0" err="1">
                <a:ea typeface="+mn-lt"/>
                <a:cs typeface="+mn-lt"/>
              </a:rPr>
              <a:t>esteja</a:t>
            </a:r>
            <a:r>
              <a:rPr lang="en-US" sz="2800" b="1" dirty="0">
                <a:ea typeface="+mn-lt"/>
                <a:cs typeface="+mn-lt"/>
              </a:rPr>
              <a:t> sempre </a:t>
            </a:r>
            <a:r>
              <a:rPr lang="en-US" sz="2800" b="1" dirty="0" err="1">
                <a:ea typeface="+mn-lt"/>
                <a:cs typeface="+mn-lt"/>
              </a:rPr>
              <a:t>alinhado</a:t>
            </a:r>
            <a:r>
              <a:rPr lang="en-US" sz="2800" b="1" dirty="0">
                <a:ea typeface="+mn-lt"/>
                <a:cs typeface="+mn-lt"/>
              </a:rPr>
              <a:t> com </a:t>
            </a:r>
            <a:r>
              <a:rPr lang="en-US" sz="2800" b="1" dirty="0" err="1">
                <a:ea typeface="+mn-lt"/>
                <a:cs typeface="+mn-lt"/>
              </a:rPr>
              <a:t>os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objetivos</a:t>
            </a:r>
            <a:r>
              <a:rPr lang="en-US" sz="2800" b="1" dirty="0">
                <a:ea typeface="+mn-lt"/>
                <a:cs typeface="+mn-lt"/>
              </a:rPr>
              <a:t> do </a:t>
            </a:r>
            <a:r>
              <a:rPr lang="en-US" sz="2800" b="1" dirty="0" err="1">
                <a:ea typeface="+mn-lt"/>
                <a:cs typeface="+mn-lt"/>
              </a:rPr>
              <a:t>projeto</a:t>
            </a:r>
            <a:r>
              <a:rPr lang="en-US" sz="2800" b="1" dirty="0">
                <a:ea typeface="+mn-lt"/>
                <a:cs typeface="+mn-lt"/>
              </a:rPr>
              <a:t>. </a:t>
            </a:r>
            <a:r>
              <a:rPr lang="en-US" sz="2800" b="1" dirty="0" err="1">
                <a:ea typeface="+mn-lt"/>
                <a:cs typeface="+mn-lt"/>
              </a:rPr>
              <a:t>Cuida</a:t>
            </a:r>
            <a:r>
              <a:rPr lang="en-US" sz="2800" b="1" dirty="0">
                <a:ea typeface="+mn-lt"/>
                <a:cs typeface="+mn-lt"/>
              </a:rPr>
              <a:t> do backlog do </a:t>
            </a:r>
            <a:r>
              <a:rPr lang="en-US" sz="2800" b="1" dirty="0" err="1">
                <a:ea typeface="+mn-lt"/>
                <a:cs typeface="+mn-lt"/>
              </a:rPr>
              <a:t>produto</a:t>
            </a:r>
            <a:r>
              <a:rPr lang="en-US" sz="2800" dirty="0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sz="2800" b="1" dirty="0">
                <a:ea typeface="+mn-lt"/>
                <a:cs typeface="+mn-lt"/>
              </a:rPr>
              <a:t>Scrum Master — ? 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ea typeface="+mn-lt"/>
                <a:cs typeface="+mn-lt"/>
              </a:rPr>
              <a:t>Atua </a:t>
            </a:r>
            <a:r>
              <a:rPr lang="en-US" sz="2800" b="1" dirty="0" err="1">
                <a:ea typeface="+mn-lt"/>
                <a:cs typeface="+mn-lt"/>
              </a:rPr>
              <a:t>como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facilitador</a:t>
            </a:r>
            <a:r>
              <a:rPr lang="en-US" sz="2800" b="1" dirty="0">
                <a:ea typeface="+mn-lt"/>
                <a:cs typeface="+mn-lt"/>
              </a:rPr>
              <a:t>. </a:t>
            </a:r>
            <a:r>
              <a:rPr lang="en-US" sz="2800" b="1" dirty="0" err="1">
                <a:ea typeface="+mn-lt"/>
                <a:cs typeface="+mn-lt"/>
              </a:rPr>
              <a:t>Garante</a:t>
            </a:r>
            <a:r>
              <a:rPr lang="en-US" sz="2800" b="1" dirty="0">
                <a:ea typeface="+mn-lt"/>
                <a:cs typeface="+mn-lt"/>
              </a:rPr>
              <a:t> que o time </a:t>
            </a:r>
            <a:r>
              <a:rPr lang="en-US" sz="2800" b="1" dirty="0" err="1">
                <a:ea typeface="+mn-lt"/>
                <a:cs typeface="+mn-lt"/>
              </a:rPr>
              <a:t>siga</a:t>
            </a:r>
            <a:r>
              <a:rPr lang="en-US" sz="2800" b="1" dirty="0">
                <a:ea typeface="+mn-lt"/>
                <a:cs typeface="+mn-lt"/>
              </a:rPr>
              <a:t> as </a:t>
            </a:r>
            <a:r>
              <a:rPr lang="en-US" sz="2800" b="1" dirty="0" err="1">
                <a:ea typeface="+mn-lt"/>
                <a:cs typeface="+mn-lt"/>
              </a:rPr>
              <a:t>práticas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ágeis</a:t>
            </a:r>
            <a:r>
              <a:rPr lang="en-US" sz="2800" b="1" dirty="0">
                <a:ea typeface="+mn-lt"/>
                <a:cs typeface="+mn-lt"/>
              </a:rPr>
              <a:t>, resolve </a:t>
            </a:r>
            <a:r>
              <a:rPr lang="en-US" sz="2800" b="1" dirty="0" err="1">
                <a:ea typeface="+mn-lt"/>
                <a:cs typeface="+mn-lt"/>
              </a:rPr>
              <a:t>impedimentos</a:t>
            </a:r>
            <a:r>
              <a:rPr lang="en-US" sz="2800" b="1" dirty="0">
                <a:ea typeface="+mn-lt"/>
                <a:cs typeface="+mn-lt"/>
              </a:rPr>
              <a:t>, </a:t>
            </a:r>
            <a:r>
              <a:rPr lang="en-US" sz="2800" b="1" dirty="0" err="1">
                <a:ea typeface="+mn-lt"/>
                <a:cs typeface="+mn-lt"/>
              </a:rPr>
              <a:t>facilita</a:t>
            </a:r>
            <a:r>
              <a:rPr lang="en-US" sz="2800" b="1" dirty="0">
                <a:ea typeface="+mn-lt"/>
                <a:cs typeface="+mn-lt"/>
              </a:rPr>
              <a:t> as </a:t>
            </a:r>
            <a:r>
              <a:rPr lang="en-US" sz="2800" b="1" dirty="0" err="1">
                <a:ea typeface="+mn-lt"/>
                <a:cs typeface="+mn-lt"/>
              </a:rPr>
              <a:t>reuniões</a:t>
            </a:r>
            <a:r>
              <a:rPr lang="en-US" sz="2800" b="1" dirty="0">
                <a:ea typeface="+mn-lt"/>
                <a:cs typeface="+mn-lt"/>
              </a:rPr>
              <a:t> e </a:t>
            </a:r>
            <a:r>
              <a:rPr lang="en-US" sz="2800" b="1" dirty="0" err="1">
                <a:ea typeface="+mn-lt"/>
                <a:cs typeface="+mn-lt"/>
              </a:rPr>
              <a:t>mantém</a:t>
            </a:r>
            <a:r>
              <a:rPr lang="en-US" sz="2800" b="1" dirty="0">
                <a:ea typeface="+mn-lt"/>
                <a:cs typeface="+mn-lt"/>
              </a:rPr>
              <a:t> o time </a:t>
            </a:r>
            <a:r>
              <a:rPr lang="en-US" sz="2800" b="1" dirty="0" err="1">
                <a:ea typeface="+mn-lt"/>
                <a:cs typeface="+mn-lt"/>
              </a:rPr>
              <a:t>produtivo</a:t>
            </a:r>
            <a:r>
              <a:rPr lang="en-US" sz="2800" b="1" dirty="0">
                <a:ea typeface="+mn-lt"/>
                <a:cs typeface="+mn-lt"/>
              </a:rPr>
              <a:t> e </a:t>
            </a:r>
            <a:r>
              <a:rPr lang="en-US" sz="2800" b="1" dirty="0" err="1">
                <a:ea typeface="+mn-lt"/>
                <a:cs typeface="+mn-lt"/>
              </a:rPr>
              <a:t>focado</a:t>
            </a:r>
            <a:r>
              <a:rPr lang="en-US" sz="2800" b="1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>
              <a:defRPr sz="1800"/>
            </a:pPr>
            <a:r>
              <a:rPr lang="en-US" sz="2800" b="1" dirty="0">
                <a:ea typeface="+mn-lt"/>
                <a:cs typeface="+mn-lt"/>
              </a:rPr>
              <a:t>Time de </a:t>
            </a:r>
            <a:r>
              <a:rPr lang="en-US" sz="2800" b="1" dirty="0" err="1">
                <a:ea typeface="+mn-lt"/>
                <a:cs typeface="+mn-lt"/>
              </a:rPr>
              <a:t>Desenvolvimento</a:t>
            </a:r>
            <a:r>
              <a:rPr lang="en-US" sz="2800" b="1" dirty="0">
                <a:ea typeface="+mn-lt"/>
                <a:cs typeface="+mn-lt"/>
              </a:rPr>
              <a:t> — ?</a:t>
            </a:r>
            <a:br>
              <a:rPr lang="en-US" sz="2800" b="1" dirty="0">
                <a:ea typeface="+mn-lt"/>
                <a:cs typeface="+mn-lt"/>
              </a:rPr>
            </a:br>
            <a:r>
              <a:rPr lang="en-US" sz="2800" b="1" dirty="0">
                <a:ea typeface="+mn-lt"/>
                <a:cs typeface="+mn-lt"/>
              </a:rPr>
              <a:t>São </a:t>
            </a:r>
            <a:r>
              <a:rPr lang="en-US" sz="2800" b="1" dirty="0" err="1">
                <a:ea typeface="+mn-lt"/>
                <a:cs typeface="+mn-lt"/>
              </a:rPr>
              <a:t>os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responsáveis</a:t>
            </a:r>
            <a:r>
              <a:rPr lang="en-US" sz="2800" b="1" dirty="0">
                <a:ea typeface="+mn-lt"/>
                <a:cs typeface="+mn-lt"/>
              </a:rPr>
              <a:t> pela </a:t>
            </a:r>
            <a:r>
              <a:rPr lang="en-US" sz="2800" b="1" dirty="0" err="1">
                <a:ea typeface="+mn-lt"/>
                <a:cs typeface="+mn-lt"/>
              </a:rPr>
              <a:t>execução</a:t>
            </a:r>
            <a:r>
              <a:rPr lang="en-US" sz="2800" b="1" dirty="0">
                <a:ea typeface="+mn-lt"/>
                <a:cs typeface="+mn-lt"/>
              </a:rPr>
              <a:t> </a:t>
            </a:r>
            <a:r>
              <a:rPr lang="en-US" sz="2800" b="1" dirty="0" err="1">
                <a:ea typeface="+mn-lt"/>
                <a:cs typeface="+mn-lt"/>
              </a:rPr>
              <a:t>técnica</a:t>
            </a:r>
            <a:r>
              <a:rPr lang="en-US" sz="2800" b="1" dirty="0">
                <a:ea typeface="+mn-lt"/>
                <a:cs typeface="+mn-lt"/>
              </a:rPr>
              <a:t>: </a:t>
            </a:r>
            <a:r>
              <a:rPr lang="en-US" sz="2800" b="1" dirty="0" err="1">
                <a:ea typeface="+mn-lt"/>
                <a:cs typeface="+mn-lt"/>
              </a:rPr>
              <a:t>desenvolvimento</a:t>
            </a:r>
            <a:r>
              <a:rPr lang="en-US" sz="2800" b="1" dirty="0">
                <a:ea typeface="+mn-lt"/>
                <a:cs typeface="+mn-lt"/>
              </a:rPr>
              <a:t> de software, </a:t>
            </a:r>
            <a:r>
              <a:rPr lang="en-US" sz="2800" b="1" dirty="0" err="1">
                <a:ea typeface="+mn-lt"/>
                <a:cs typeface="+mn-lt"/>
              </a:rPr>
              <a:t>documentação</a:t>
            </a:r>
            <a:r>
              <a:rPr lang="en-US" sz="2800" b="1" dirty="0">
                <a:ea typeface="+mn-lt"/>
                <a:cs typeface="+mn-lt"/>
              </a:rPr>
              <a:t>, testes, </a:t>
            </a:r>
            <a:r>
              <a:rPr lang="en-US" sz="2800" b="1" dirty="0" err="1">
                <a:ea typeface="+mn-lt"/>
                <a:cs typeface="+mn-lt"/>
              </a:rPr>
              <a:t>integração</a:t>
            </a:r>
            <a:r>
              <a:rPr lang="en-US" sz="2800" b="1" dirty="0">
                <a:ea typeface="+mn-lt"/>
                <a:cs typeface="+mn-lt"/>
              </a:rPr>
              <a:t> de </a:t>
            </a:r>
            <a:r>
              <a:rPr lang="en-US" sz="2800" b="1" dirty="0" err="1">
                <a:ea typeface="+mn-lt"/>
                <a:cs typeface="+mn-lt"/>
              </a:rPr>
              <a:t>sistemas</a:t>
            </a:r>
            <a:r>
              <a:rPr lang="en-US" sz="2800" b="1" dirty="0">
                <a:ea typeface="+mn-lt"/>
                <a:cs typeface="+mn-lt"/>
              </a:rPr>
              <a:t>, </a:t>
            </a:r>
            <a:r>
              <a:rPr lang="en-US" sz="2800" b="1" dirty="0" err="1">
                <a:ea typeface="+mn-lt"/>
                <a:cs typeface="+mn-lt"/>
              </a:rPr>
              <a:t>eletrônica</a:t>
            </a:r>
            <a:r>
              <a:rPr lang="en-US" sz="2800" b="1" dirty="0">
                <a:ea typeface="+mn-lt"/>
                <a:cs typeface="+mn-lt"/>
              </a:rPr>
              <a:t> e </a:t>
            </a:r>
            <a:r>
              <a:rPr lang="en-US" sz="2800" b="1" dirty="0" err="1">
                <a:ea typeface="+mn-lt"/>
                <a:cs typeface="+mn-lt"/>
              </a:rPr>
              <a:t>mecânica</a:t>
            </a:r>
            <a:r>
              <a:rPr lang="en-US" sz="2800" b="1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pPr>
              <a:defRPr sz="1800"/>
            </a:pP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88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5CE4E-69FD-0993-5272-AF7E3DBB1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B7F1-9B56-C5DC-8896-C23F70C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🔄 </a:t>
            </a:r>
            <a:r>
              <a:rPr lang="pt-BR" b="1" dirty="0">
                <a:ea typeface="+mj-lt"/>
                <a:cs typeface="+mj-lt"/>
              </a:rPr>
              <a:t>Cerimônias Scrum no Projeto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030D9-3EFC-3263-1CC1-DE9B8BD2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Daily Meeting (Daily Scrum)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Reuniões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rápidas</a:t>
            </a:r>
            <a:r>
              <a:rPr lang="en-US" sz="2000" b="1" dirty="0">
                <a:ea typeface="+mn-lt"/>
                <a:cs typeface="+mn-lt"/>
              </a:rPr>
              <a:t> para </a:t>
            </a:r>
            <a:r>
              <a:rPr lang="en-US" sz="2000" b="1" err="1">
                <a:ea typeface="+mn-lt"/>
                <a:cs typeface="+mn-lt"/>
              </a:rPr>
              <a:t>alinhamento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diário</a:t>
            </a:r>
            <a:r>
              <a:rPr lang="en-US" sz="2000" b="1" dirty="0">
                <a:ea typeface="+mn-lt"/>
                <a:cs typeface="+mn-lt"/>
              </a:rPr>
              <a:t>: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👉 O que </a:t>
            </a:r>
            <a:r>
              <a:rPr lang="en-US" sz="2000" b="1" err="1">
                <a:ea typeface="+mn-lt"/>
                <a:cs typeface="+mn-lt"/>
              </a:rPr>
              <a:t>fiz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ontem</a:t>
            </a:r>
            <a:r>
              <a:rPr lang="en-US" sz="2000" b="1" dirty="0">
                <a:ea typeface="+mn-lt"/>
                <a:cs typeface="+mn-lt"/>
              </a:rPr>
              <a:t>?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👉 O que </a:t>
            </a:r>
            <a:r>
              <a:rPr lang="en-US" sz="2000" b="1" err="1">
                <a:ea typeface="+mn-lt"/>
                <a:cs typeface="+mn-lt"/>
              </a:rPr>
              <a:t>farei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hoje</a:t>
            </a:r>
            <a:r>
              <a:rPr lang="en-US" sz="2000" b="1" dirty="0">
                <a:ea typeface="+mn-lt"/>
                <a:cs typeface="+mn-lt"/>
              </a:rPr>
              <a:t>?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 👉 </a:t>
            </a:r>
            <a:r>
              <a:rPr lang="en-US" sz="2000" b="1" err="1">
                <a:ea typeface="+mn-lt"/>
                <a:cs typeface="+mn-lt"/>
              </a:rPr>
              <a:t>Há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algum</a:t>
            </a:r>
            <a:r>
              <a:rPr lang="en-US" sz="2000" b="1" dirty="0">
                <a:ea typeface="+mn-lt"/>
                <a:cs typeface="+mn-lt"/>
              </a:rPr>
              <a:t> </a:t>
            </a:r>
            <a:r>
              <a:rPr lang="en-US" sz="2000" b="1" err="1">
                <a:ea typeface="+mn-lt"/>
                <a:cs typeface="+mn-lt"/>
              </a:rPr>
              <a:t>impedimento</a:t>
            </a:r>
            <a:r>
              <a:rPr lang="en-US" sz="2000" b="1" dirty="0">
                <a:ea typeface="+mn-lt"/>
                <a:cs typeface="+mn-lt"/>
              </a:rPr>
              <a:t>?</a:t>
            </a:r>
            <a:endParaRPr lang="pt-BR" sz="2000" dirty="0">
              <a:ea typeface="Calibri"/>
              <a:cs typeface="Calibri"/>
            </a:endParaRPr>
          </a:p>
          <a:p>
            <a:pPr>
              <a:defRPr sz="1800"/>
            </a:pPr>
            <a:r>
              <a:rPr lang="en-US" b="1" dirty="0">
                <a:ea typeface="+mn-lt"/>
                <a:cs typeface="+mn-lt"/>
              </a:rPr>
              <a:t>Sprint Planning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Planejamento</a:t>
            </a:r>
            <a:r>
              <a:rPr lang="en-US" b="1" dirty="0">
                <a:ea typeface="+mn-lt"/>
                <a:cs typeface="+mn-lt"/>
              </a:rPr>
              <a:t> das </a:t>
            </a:r>
            <a:r>
              <a:rPr lang="en-US" b="1" dirty="0" err="1">
                <a:ea typeface="+mn-lt"/>
                <a:cs typeface="+mn-lt"/>
              </a:rPr>
              <a:t>atividades</a:t>
            </a:r>
            <a:r>
              <a:rPr lang="en-US" b="1" dirty="0">
                <a:ea typeface="+mn-lt"/>
                <a:cs typeface="+mn-lt"/>
              </a:rPr>
              <a:t> da sprint: </a:t>
            </a:r>
            <a:r>
              <a:rPr lang="en-US" b="1" dirty="0" err="1">
                <a:ea typeface="+mn-lt"/>
                <a:cs typeface="+mn-lt"/>
              </a:rPr>
              <a:t>definição</a:t>
            </a:r>
            <a:r>
              <a:rPr lang="en-US" b="1" dirty="0">
                <a:ea typeface="+mn-lt"/>
                <a:cs typeface="+mn-lt"/>
              </a:rPr>
              <a:t> das </a:t>
            </a:r>
            <a:r>
              <a:rPr lang="en-US" b="1" dirty="0" err="1">
                <a:ea typeface="+mn-lt"/>
                <a:cs typeface="+mn-lt"/>
              </a:rPr>
              <a:t>tarefas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responsáveis</a:t>
            </a:r>
            <a:r>
              <a:rPr lang="en-US" b="1" dirty="0">
                <a:ea typeface="+mn-lt"/>
                <a:cs typeface="+mn-lt"/>
              </a:rPr>
              <a:t> e </a:t>
            </a:r>
            <a:r>
              <a:rPr lang="en-US" b="1" dirty="0" err="1">
                <a:ea typeface="+mn-lt"/>
                <a:cs typeface="+mn-lt"/>
              </a:rPr>
              <a:t>objetivos</a:t>
            </a:r>
            <a:r>
              <a:rPr lang="en-US" b="1" dirty="0">
                <a:ea typeface="+mn-lt"/>
                <a:cs typeface="+mn-lt"/>
              </a:rPr>
              <a:t>.</a:t>
            </a:r>
          </a:p>
          <a:p>
            <a:pPr>
              <a:defRPr sz="1800"/>
            </a:pPr>
            <a:r>
              <a:rPr lang="en-US" b="1" dirty="0">
                <a:ea typeface="+mn-lt"/>
                <a:cs typeface="+mn-lt"/>
              </a:rPr>
              <a:t>Sprint Review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Demonstração</a:t>
            </a:r>
            <a:r>
              <a:rPr lang="en-US" b="1" dirty="0">
                <a:ea typeface="+mn-lt"/>
                <a:cs typeface="+mn-lt"/>
              </a:rPr>
              <a:t> do que </a:t>
            </a:r>
            <a:r>
              <a:rPr lang="en-US" b="1" dirty="0" err="1">
                <a:ea typeface="+mn-lt"/>
                <a:cs typeface="+mn-lt"/>
              </a:rPr>
              <a:t>foi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feito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sprint: </a:t>
            </a:r>
            <a:r>
              <a:rPr lang="en-US" b="1" dirty="0" err="1">
                <a:ea typeface="+mn-lt"/>
                <a:cs typeface="+mn-lt"/>
              </a:rPr>
              <a:t>apresentação</a:t>
            </a:r>
            <a:r>
              <a:rPr lang="en-US" b="1" dirty="0">
                <a:ea typeface="+mn-lt"/>
                <a:cs typeface="+mn-lt"/>
              </a:rPr>
              <a:t> de </a:t>
            </a:r>
            <a:r>
              <a:rPr lang="en-US" b="1" dirty="0" err="1">
                <a:ea typeface="+mn-lt"/>
                <a:cs typeface="+mn-lt"/>
              </a:rPr>
              <a:t>entregas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discussões</a:t>
            </a:r>
            <a:r>
              <a:rPr lang="en-US" b="1" dirty="0">
                <a:ea typeface="+mn-lt"/>
                <a:cs typeface="+mn-lt"/>
              </a:rPr>
              <a:t> e feedback.</a:t>
            </a:r>
            <a:endParaRPr lang="en-US" dirty="0">
              <a:ea typeface="+mn-lt"/>
              <a:cs typeface="+mn-lt"/>
            </a:endParaRPr>
          </a:p>
          <a:p>
            <a:pPr>
              <a:defRPr sz="1800"/>
            </a:pPr>
            <a:r>
              <a:rPr lang="en-US" b="1" dirty="0">
                <a:ea typeface="+mn-lt"/>
                <a:cs typeface="+mn-lt"/>
              </a:rPr>
              <a:t>Sprint Retrospective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 err="1">
                <a:ea typeface="+mn-lt"/>
                <a:cs typeface="+mn-lt"/>
              </a:rPr>
              <a:t>Avaliação</a:t>
            </a:r>
            <a:r>
              <a:rPr lang="en-US" b="1" dirty="0">
                <a:ea typeface="+mn-lt"/>
                <a:cs typeface="+mn-lt"/>
              </a:rPr>
              <a:t> do </a:t>
            </a:r>
            <a:r>
              <a:rPr lang="en-US" b="1" dirty="0" err="1">
                <a:ea typeface="+mn-lt"/>
                <a:cs typeface="+mn-lt"/>
              </a:rPr>
              <a:t>processo</a:t>
            </a:r>
            <a:r>
              <a:rPr lang="en-US" b="1" dirty="0">
                <a:ea typeface="+mn-lt"/>
                <a:cs typeface="+mn-lt"/>
              </a:rPr>
              <a:t>: o que </a:t>
            </a:r>
            <a:r>
              <a:rPr lang="en-US" b="1" dirty="0" err="1">
                <a:ea typeface="+mn-lt"/>
                <a:cs typeface="+mn-lt"/>
              </a:rPr>
              <a:t>foi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bem</a:t>
            </a:r>
            <a:r>
              <a:rPr lang="en-US" b="1" dirty="0">
                <a:ea typeface="+mn-lt"/>
                <a:cs typeface="+mn-lt"/>
              </a:rPr>
              <a:t>, o que </a:t>
            </a:r>
            <a:r>
              <a:rPr lang="en-US" b="1" dirty="0" err="1">
                <a:ea typeface="+mn-lt"/>
                <a:cs typeface="+mn-lt"/>
              </a:rPr>
              <a:t>pode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melhorar</a:t>
            </a:r>
            <a:r>
              <a:rPr lang="en-US" b="1" dirty="0">
                <a:ea typeface="+mn-lt"/>
                <a:cs typeface="+mn-lt"/>
              </a:rPr>
              <a:t> e </a:t>
            </a:r>
            <a:r>
              <a:rPr lang="en-US" b="1" dirty="0" err="1">
                <a:ea typeface="+mn-lt"/>
                <a:cs typeface="+mn-lt"/>
              </a:rPr>
              <a:t>como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podemos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evoluir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como</a:t>
            </a:r>
            <a:r>
              <a:rPr lang="en-US" b="1" dirty="0">
                <a:ea typeface="+mn-lt"/>
                <a:cs typeface="+mn-lt"/>
              </a:rPr>
              <a:t> time.</a:t>
            </a:r>
            <a:endParaRPr lang="en-US" dirty="0">
              <a:ea typeface="+mn-lt"/>
              <a:cs typeface="+mn-lt"/>
            </a:endParaRPr>
          </a:p>
          <a:p>
            <a:pPr>
              <a:defRPr sz="1800"/>
            </a:pPr>
            <a:endParaRPr lang="en-US" b="1" dirty="0">
              <a:ea typeface="+mn-lt"/>
              <a:cs typeface="+mn-lt"/>
            </a:endParaRPr>
          </a:p>
          <a:p>
            <a:pPr>
              <a:defRPr sz="1800"/>
            </a:pP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6953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9852-20DC-EBD0-3376-06A86C5DC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3B8-C221-2C92-C266-966F8C25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a typeface="+mj-lt"/>
                <a:cs typeface="+mj-lt"/>
              </a:rPr>
              <a:t>Organização do Trabalho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259C-651F-4BF6-FF36-E05F32E9B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3295"/>
            <a:ext cx="8229600" cy="4827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Definição</a:t>
            </a:r>
            <a:r>
              <a:rPr lang="en-US" dirty="0">
                <a:ea typeface="+mn-lt"/>
                <a:cs typeface="+mn-lt"/>
              </a:rPr>
              <a:t> de Sprints de 1 a 2 </a:t>
            </a:r>
            <a:r>
              <a:rPr lang="en-US" dirty="0" err="1">
                <a:ea typeface="+mn-lt"/>
                <a:cs typeface="+mn-lt"/>
              </a:rPr>
              <a:t>semanas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Gestão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tarefas</a:t>
            </a:r>
            <a:r>
              <a:rPr lang="en-US" dirty="0">
                <a:ea typeface="+mn-lt"/>
                <a:cs typeface="+mn-lt"/>
              </a:rPr>
              <a:t> via GitHub Projects (Kanban).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Padronização</a:t>
            </a:r>
            <a:r>
              <a:rPr lang="en-US" dirty="0">
                <a:ea typeface="+mn-lt"/>
                <a:cs typeface="+mn-lt"/>
              </a:rPr>
              <a:t> de branches, PRs, issues, commits e </a:t>
            </a:r>
            <a:r>
              <a:rPr lang="en-US" dirty="0" err="1">
                <a:ea typeface="+mn-lt"/>
                <a:cs typeface="+mn-lt"/>
              </a:rPr>
              <a:t>atas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b="1" dirty="0">
              <a:ea typeface="+mn-lt"/>
              <a:cs typeface="+mn-lt"/>
            </a:endParaRPr>
          </a:p>
          <a:p>
            <a:pPr>
              <a:defRPr sz="1800"/>
            </a:pPr>
            <a:endParaRPr lang="en-US" b="1" dirty="0">
              <a:ea typeface="+mn-lt"/>
              <a:cs typeface="+mn-lt"/>
            </a:endParaRPr>
          </a:p>
          <a:p>
            <a:pPr>
              <a:defRPr sz="1800"/>
            </a:pPr>
            <a:endParaRPr lang="en-US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33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Explicação rápida do que é LaTeX</a:t>
            </a:r>
          </a:p>
          <a:p>
            <a:pPr>
              <a:defRPr sz="1800"/>
            </a:pPr>
            <a:r>
              <a:t>Por que utilizar no projeto ATOM</a:t>
            </a:r>
          </a:p>
          <a:p>
            <a:pPr>
              <a:defRPr sz="1800"/>
            </a:pPr>
            <a:r>
              <a:t>Apresentação de ferramentas recomendadas: Overleaf, VS Code</a:t>
            </a:r>
          </a:p>
          <a:p>
            <a:pPr>
              <a:defRPr sz="1800"/>
            </a:pPr>
            <a:r>
              <a:t>Encaminhamento de material de apoio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Tirar Dúvidas do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Push/pull, branches, pull requests</a:t>
            </a:r>
          </a:p>
          <a:p>
            <a:pPr>
              <a:defRPr sz="1800"/>
            </a:pPr>
            <a:r>
              <a:t>Boas práticas para documentação</a:t>
            </a:r>
          </a:p>
          <a:p>
            <a:pPr>
              <a:defRPr sz="1800"/>
            </a:pPr>
            <a:r>
              <a:t>Revisão da estrutura atual do repositório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Definição de Prazo para Documentação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Estabelecer prazo final para finalizar documentação no GitHub</a:t>
            </a:r>
          </a:p>
          <a:p>
            <a:pPr>
              <a:defRPr sz="1800"/>
            </a:pPr>
            <a:r>
              <a:t>Sugerido: até o final da próxima semana</a:t>
            </a:r>
          </a:p>
          <a:p>
            <a:pPr>
              <a:defRPr sz="1800"/>
            </a:pPr>
            <a:r>
              <a:t>Atribuição de revisores e responsáveis por áreas específicas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Notícia de Financiamento da DH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Informar oficialmente sobre o financiamento recebido</a:t>
            </a:r>
          </a:p>
          <a:p>
            <a:pPr>
              <a:defRPr sz="1800"/>
            </a:pPr>
            <a:r>
              <a:t>Impactos no projeto: visibilidade, recursos e prazos</a:t>
            </a:r>
          </a:p>
          <a:p>
            <a:pPr>
              <a:defRPr sz="1800"/>
            </a:pPr>
            <a:r>
              <a:t>Discussão sobre aplicação dos recursos no projeto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na tela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Office Theme</vt:lpstr>
      <vt:lpstr>Reunião do Projeto ATOM</vt:lpstr>
      <vt:lpstr>🚀 Adoção da Metodologia Scrum</vt:lpstr>
      <vt:lpstr>🏗️ Papéis no Scrum no Projeto ATOM</vt:lpstr>
      <vt:lpstr>🔄 Cerimônias Scrum no Projeto</vt:lpstr>
      <vt:lpstr>Organização do Trabalho</vt:lpstr>
      <vt:lpstr>Introdução ao LaTeX</vt:lpstr>
      <vt:lpstr>Tirar Dúvidas do GitHub</vt:lpstr>
      <vt:lpstr>Definição de Prazo para Documentação</vt:lpstr>
      <vt:lpstr>Notícia de Financiamento da DH</vt:lpstr>
      <vt:lpstr>Planejamento das Atividades de Desenvolvimento</vt:lpstr>
      <vt:lpstr>Thank You Very Much!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50</cp:revision>
  <dcterms:created xsi:type="dcterms:W3CDTF">2013-01-27T09:14:16Z</dcterms:created>
  <dcterms:modified xsi:type="dcterms:W3CDTF">2025-05-21T22:51:26Z</dcterms:modified>
  <cp:category/>
</cp:coreProperties>
</file>