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8" r:id="rId4"/>
    <p:sldId id="268" r:id="rId5"/>
    <p:sldId id="257" r:id="rId6"/>
    <p:sldId id="269" r:id="rId7"/>
    <p:sldId id="259" r:id="rId8"/>
    <p:sldId id="260" r:id="rId9"/>
    <p:sldId id="261" r:id="rId10"/>
    <p:sldId id="264" r:id="rId11"/>
    <p:sldId id="270" r:id="rId12"/>
    <p:sldId id="265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78" autoAdjust="0"/>
  </p:normalViewPr>
  <p:slideViewPr>
    <p:cSldViewPr>
      <p:cViewPr>
        <p:scale>
          <a:sx n="90" d="100"/>
          <a:sy n="90" d="100"/>
        </p:scale>
        <p:origin x="-1234" y="-19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686050"/>
            <a:ext cx="3962400" cy="16002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085850"/>
            <a:ext cx="3962400" cy="16002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9" y="4819651"/>
            <a:ext cx="2819399" cy="95249"/>
          </a:xfrm>
        </p:spPr>
        <p:txBody>
          <a:bodyPr/>
          <a:lstStyle/>
          <a:p>
            <a:fld id="{34A86702-01B4-481B-8748-D6556A1FA8CE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4800600"/>
            <a:ext cx="457200" cy="114300"/>
          </a:xfrm>
        </p:spPr>
        <p:txBody>
          <a:bodyPr/>
          <a:lstStyle>
            <a:lvl1pPr algn="r">
              <a:defRPr/>
            </a:lvl1pPr>
          </a:lstStyle>
          <a:p>
            <a:fld id="{947932D7-1F57-45C9-96BB-F297B01A5B85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1" y="4722186"/>
            <a:ext cx="2820987" cy="1143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6702-01B4-481B-8748-D6556A1FA8CE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932D7-1F57-45C9-96BB-F297B01A5B85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6702-01B4-481B-8748-D6556A1FA8CE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932D7-1F57-45C9-96BB-F297B01A5B85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1"/>
            <a:ext cx="3657600" cy="428624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6702-01B4-481B-8748-D6556A1FA8CE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932D7-1F57-45C9-96BB-F297B01A5B8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51435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9" y="4819651"/>
            <a:ext cx="2819399" cy="95249"/>
          </a:xfrm>
        </p:spPr>
        <p:txBody>
          <a:bodyPr/>
          <a:lstStyle/>
          <a:p>
            <a:fld id="{34A86702-01B4-481B-8748-D6556A1FA8CE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4800600"/>
            <a:ext cx="533400" cy="114300"/>
          </a:xfrm>
        </p:spPr>
        <p:txBody>
          <a:bodyPr/>
          <a:lstStyle/>
          <a:p>
            <a:fld id="{947932D7-1F57-45C9-96BB-F297B01A5B8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1" y="4722186"/>
            <a:ext cx="2820987" cy="1143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371600"/>
            <a:ext cx="3200400" cy="131445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1" y="2683668"/>
            <a:ext cx="3200645" cy="1094825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71750"/>
            <a:ext cx="3124200" cy="200025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2900"/>
            <a:ext cx="3124200" cy="200025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342901"/>
            <a:ext cx="2819400" cy="428624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6702-01B4-481B-8748-D6556A1FA8CE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932D7-1F57-45C9-96BB-F297B01A5B8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428"/>
            <a:ext cx="3581400" cy="30837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06466"/>
            <a:ext cx="3581400" cy="1893834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2571750"/>
            <a:ext cx="3581400" cy="30837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2880121"/>
            <a:ext cx="3581400" cy="1886399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342901"/>
            <a:ext cx="2819400" cy="428624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6702-01B4-481B-8748-D6556A1FA8CE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932D7-1F57-45C9-96BB-F297B01A5B8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42900"/>
            <a:ext cx="3962400" cy="42862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6702-01B4-481B-8748-D6556A1FA8CE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932D7-1F57-45C9-96BB-F297B01A5B8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6702-01B4-481B-8748-D6556A1FA8CE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932D7-1F57-45C9-96BB-F297B01A5B8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257300"/>
            <a:ext cx="2514600" cy="1406128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57300"/>
            <a:ext cx="4700016" cy="26289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2664279"/>
            <a:ext cx="2209800" cy="1221921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6702-01B4-481B-8748-D6556A1FA8CE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932D7-1F57-45C9-96BB-F297B01A5B8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1" y="1257300"/>
            <a:ext cx="4696967" cy="2628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257300"/>
            <a:ext cx="2514600" cy="1406979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2664279"/>
            <a:ext cx="2209800" cy="1221921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6702-01B4-481B-8748-D6556A1FA8CE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932D7-1F57-45C9-96BB-F297B01A5B85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4" y="0"/>
            <a:ext cx="320307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342900"/>
            <a:ext cx="2819400" cy="4286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42901"/>
            <a:ext cx="3657600" cy="4286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4800600"/>
            <a:ext cx="533400" cy="114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47932D7-1F57-45C9-96BB-F297B01A5B8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2" y="4819651"/>
            <a:ext cx="2819399" cy="95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A86702-01B4-481B-8748-D6556A1FA8CE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4" y="4722186"/>
            <a:ext cx="2820987" cy="114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829050"/>
            <a:ext cx="6400800" cy="1314450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Выполнил студент группы м1-ИФСТ-21</a:t>
            </a:r>
          </a:p>
          <a:p>
            <a:pPr lvl="0" algn="l">
              <a:spcBef>
                <a:spcPts val="0"/>
              </a:spcBef>
            </a:pPr>
            <a:r>
              <a:rPr lang="ru-RU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Антонов Владимир Станиславович</a:t>
            </a:r>
            <a:endParaRPr lang="ru-RU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Научный руководитель: к.т.н., доцент кафедры ПИТ</a:t>
            </a:r>
          </a:p>
          <a:p>
            <a:pPr lvl="0" algn="l">
              <a:spcBef>
                <a:spcPts val="0"/>
              </a:spcBef>
            </a:pPr>
            <a:r>
              <a:rPr lang="ru-RU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Кузьмин Алексей Константинович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0101" y="1713751"/>
            <a:ext cx="756379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  <a:lumMod val="100000"/>
                      </a:srgbClr>
                    </a:gs>
                    <a:gs pos="9000">
                      <a:srgbClr val="FFFFFF">
                        <a:tint val="52000"/>
                        <a:satMod val="300000"/>
                        <a:lumMod val="60000"/>
                      </a:srgbClr>
                    </a:gs>
                    <a:gs pos="50000">
                      <a:schemeClr val="tx1">
                        <a:lumMod val="8000"/>
                      </a:schemeClr>
                    </a:gs>
                    <a:gs pos="79000">
                      <a:srgbClr val="FFFFFF">
                        <a:tint val="52000"/>
                        <a:satMod val="300000"/>
                        <a:lumMod val="6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РАЗРАБОТКА ПРОГРАММНОГО ИНТЕЛЛЕКТУАЛЬНОГО КОМПЛЕКСА</a:t>
            </a:r>
          </a:p>
          <a:p>
            <a:pPr algn="ctr"/>
            <a:r>
              <a:rPr lang="ru-RU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  <a:lumMod val="100000"/>
                      </a:srgbClr>
                    </a:gs>
                    <a:gs pos="9000">
                      <a:srgbClr val="FFFFFF">
                        <a:tint val="52000"/>
                        <a:satMod val="300000"/>
                        <a:lumMod val="60000"/>
                      </a:srgbClr>
                    </a:gs>
                    <a:gs pos="50000">
                      <a:schemeClr val="tx1">
                        <a:lumMod val="8000"/>
                      </a:schemeClr>
                    </a:gs>
                    <a:gs pos="79000">
                      <a:srgbClr val="FFFFFF">
                        <a:tint val="52000"/>
                        <a:satMod val="300000"/>
                        <a:lumMod val="6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КОНТРОЛЯ БЕЗОПАСНОСТИ</a:t>
            </a:r>
            <a:endParaRPr lang="ru-RU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  <a:lumMod val="100000"/>
                    </a:srgbClr>
                  </a:gs>
                  <a:gs pos="9000">
                    <a:srgbClr val="FFFFFF">
                      <a:tint val="52000"/>
                      <a:satMod val="300000"/>
                      <a:lumMod val="60000"/>
                    </a:srgbClr>
                  </a:gs>
                  <a:gs pos="50000">
                    <a:schemeClr val="tx1">
                      <a:lumMod val="8000"/>
                    </a:schemeClr>
                  </a:gs>
                  <a:gs pos="79000">
                    <a:srgbClr val="FFFFFF">
                      <a:tint val="52000"/>
                      <a:satMod val="300000"/>
                      <a:lumMod val="6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23478"/>
            <a:ext cx="910748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«САРАТОВСКИЙ ГОСУДАРСТВЕННЫЙ ТЕХНИЧЕСКИЙ УНИВЕРСИТЕТ ИМЕНИ ГАГАРИНА Ю.А.»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47563" y="2643758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38100" dist="38100" dir="2700000" algn="tl">
                    <a:srgbClr val="000000">
                      <a:alpha val="35000"/>
                    </a:srgbClr>
                  </a:outerShdw>
                  <a:reflection blurRad="6350" stA="50000" endA="300" endPos="50000" dist="114300" dir="5400000" sy="-100000" algn="bl" rotWithShape="0"/>
                </a:effectLst>
              </a:rPr>
              <a:t>Модуль обнаружения оружия</a:t>
            </a:r>
            <a:endParaRPr lang="ru-RU" sz="32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38100" dist="38100" dir="2700000" algn="tl">
                  <a:srgbClr val="000000">
                    <a:alpha val="35000"/>
                  </a:srgbClr>
                </a:outerShdw>
                <a:reflection blurRad="6350" stA="50000" endA="300" endPos="50000" dist="1143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96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99792" y="1779662"/>
            <a:ext cx="41044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32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38100" dist="38100" dir="2700000" algn="tl">
                    <a:srgbClr val="000000">
                      <a:alpha val="3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ПЕРЕЙДЁМ   К</a:t>
            </a:r>
          </a:p>
          <a:p>
            <a:pPr algn="r">
              <a:defRPr/>
            </a:pPr>
            <a:endParaRPr lang="ru-RU" sz="2000" b="1" spc="50" dirty="0" smtClean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38100" dist="38100" dir="2700000" algn="tl">
                  <a:srgbClr val="000000">
                    <a:alpha val="35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  <a:p>
            <a:pPr algn="r">
              <a:defRPr/>
            </a:pPr>
            <a:r>
              <a:rPr lang="ru-RU" sz="32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38100" dist="38100" dir="2700000" algn="tl">
                    <a:srgbClr val="000000">
                      <a:alpha val="3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ДЕМОНСТРАЦИИ</a:t>
            </a:r>
            <a:endParaRPr lang="ru-RU" sz="32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38100" dist="38100" dir="2700000" algn="tl">
                  <a:srgbClr val="000000">
                    <a:alpha val="35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2982" y="11683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10</a:t>
            </a:r>
            <a:endParaRPr lang="ru-RU" sz="24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50800" dist="38100" dir="2700000" algn="tl" rotWithShape="0">
                  <a:prstClr val="black">
                    <a:alpha val="10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26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531" y="1635646"/>
            <a:ext cx="75248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b="1" dirty="0"/>
              <a:t>2 место в «Методы разработки информационных систем и систем управления</a:t>
            </a:r>
            <a:r>
              <a:rPr lang="ru-RU" sz="2400" b="1" dirty="0" smtClean="0"/>
              <a:t>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b="1" dirty="0"/>
              <a:t>2 место в «Проектное обучение»</a:t>
            </a:r>
          </a:p>
          <a:p>
            <a:pPr marL="285750" indent="-285750">
              <a:buFont typeface="Arial" pitchFamily="34" charset="0"/>
              <a:buChar char="•"/>
            </a:pPr>
            <a:endParaRPr lang="ru-RU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b="1" dirty="0"/>
              <a:t>Статья «Система </a:t>
            </a:r>
            <a:r>
              <a:rPr lang="ru-RU" sz="2400" b="1" dirty="0" err="1"/>
              <a:t>видеораспознавания</a:t>
            </a:r>
            <a:r>
              <a:rPr lang="ru-RU" sz="2400" b="1" dirty="0"/>
              <a:t> признаков угроз безопасности </a:t>
            </a:r>
            <a:r>
              <a:rPr lang="ru-RU" sz="2400" b="1" dirty="0" err="1"/>
              <a:t>Safety</a:t>
            </a:r>
            <a:r>
              <a:rPr lang="ru-RU" sz="2400" b="1" dirty="0"/>
              <a:t> </a:t>
            </a:r>
            <a:r>
              <a:rPr lang="ru-RU" sz="2400" b="1" dirty="0" err="1"/>
              <a:t>Eye</a:t>
            </a:r>
            <a:r>
              <a:rPr lang="ru-RU" sz="2400" b="1" dirty="0"/>
              <a:t>»</a:t>
            </a:r>
            <a:endParaRPr lang="ru-RU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b="1" dirty="0"/>
              <a:t>Статья «Проблемы управления в социально-экономических и технических системах»</a:t>
            </a:r>
            <a:endParaRPr lang="ru-RU" sz="2400" b="1" dirty="0" smtClean="0"/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14768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38100" dist="38100" dir="2700000" algn="tl">
                    <a:srgbClr val="000000">
                      <a:alpha val="3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КОНФЕРЕНЦИИ   И   ПУБЛИКАЦИИ</a:t>
            </a:r>
            <a:endParaRPr lang="ru-RU" sz="24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38100" dist="38100" dir="2700000" algn="tl">
                  <a:srgbClr val="000000">
                    <a:alpha val="35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88424" y="86730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11</a:t>
            </a:r>
            <a:endParaRPr lang="ru-RU" sz="24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50800" dist="38100" dir="2700000" algn="tl" rotWithShape="0">
                  <a:prstClr val="black">
                    <a:alpha val="10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69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67944" y="1779662"/>
            <a:ext cx="27363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32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38100" dist="38100" dir="2700000" algn="tl">
                    <a:srgbClr val="000000">
                      <a:alpha val="3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СПАСИБО   ЗА</a:t>
            </a:r>
          </a:p>
          <a:p>
            <a:pPr algn="r">
              <a:defRPr/>
            </a:pPr>
            <a:r>
              <a:rPr lang="ru-RU" sz="32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38100" dist="38100" dir="2700000" algn="tl">
                    <a:srgbClr val="000000">
                      <a:alpha val="3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/>
            </a:r>
            <a:br>
              <a:rPr lang="ru-RU" sz="32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38100" dist="38100" dir="2700000" algn="tl">
                    <a:srgbClr val="000000">
                      <a:alpha val="3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</a:br>
            <a:r>
              <a:rPr lang="ru-RU" sz="32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38100" dist="38100" dir="2700000" algn="tl">
                    <a:srgbClr val="000000">
                      <a:alpha val="3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ВНИМАНИЕ</a:t>
            </a:r>
            <a:endParaRPr lang="ru-RU" sz="32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38100" dist="38100" dir="2700000" algn="tl">
                  <a:srgbClr val="000000">
                    <a:alpha val="35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2982" y="11683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12</a:t>
            </a:r>
            <a:endParaRPr lang="ru-RU" sz="24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50800" dist="38100" dir="2700000" algn="tl" rotWithShape="0">
                  <a:prstClr val="black">
                    <a:alpha val="10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12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2056" name="Picture 8" descr="https://portal-kolomna.ru/wp-content/uploads/e/0/8/e08638befb20228bbf2969fcbb5fe9b7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75606"/>
            <a:ext cx="3446748" cy="34467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2052" name="Picture 4" descr="http://trans-e.ru/wp-content/uploads/2017/07/console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819796"/>
            <a:ext cx="6088119" cy="40562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56077" y="-6473"/>
            <a:ext cx="7772400" cy="6480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101600" dist="190500" dir="5040000" algn="tl" rotWithShape="0">
                  <a:prstClr val="black">
                    <a:alpha val="30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14768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spc="50" dirty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38100" dist="38100" dir="2700000" algn="tl">
                    <a:srgbClr val="000000">
                      <a:alpha val="3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АКТУАЛЬНОСТЬ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388424" y="86730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2</a:t>
            </a:r>
            <a:endParaRPr lang="ru-RU" sz="24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50800" dist="38100" dir="2700000" algn="tl" rotWithShape="0">
                  <a:prstClr val="black">
                    <a:alpha val="10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078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угроз</a:t>
            </a:r>
            <a:endParaRPr lang="ru-RU" dirty="0"/>
          </a:p>
        </p:txBody>
      </p:sp>
      <p:pic>
        <p:nvPicPr>
          <p:cNvPr id="11268" name="Picture 4" descr="Забыл Сумку В Магазин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7574"/>
            <a:ext cx="3096344" cy="206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i.ytimg.com/vi/Gmxqy5GUH64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084" y="987573"/>
            <a:ext cx="3669741" cy="206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6464" y="3317375"/>
            <a:ext cx="20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Оставленные вещи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949970" y="4083918"/>
            <a:ext cx="283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Эмоциональное состояние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411226" y="3051803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Пронос оружия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11226" y="1275606"/>
            <a:ext cx="85372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419622"/>
            <a:ext cx="1008112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63" y="1576300"/>
            <a:ext cx="3237421" cy="249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539552" y="114768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38100" dist="38100" dir="2700000" algn="tl">
                    <a:srgbClr val="000000">
                      <a:alpha val="3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ВИДЫ   УГРОЗ</a:t>
            </a:r>
            <a:endParaRPr lang="ru-RU" sz="24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38100" dist="38100" dir="2700000" algn="tl">
                  <a:srgbClr val="000000">
                    <a:alpha val="35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388424" y="86730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3</a:t>
            </a:r>
            <a:endParaRPr lang="ru-RU" sz="24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50800" dist="38100" dir="2700000" algn="tl" rotWithShape="0">
                  <a:prstClr val="black">
                    <a:alpha val="10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70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53982"/>
              </p:ext>
            </p:extLst>
          </p:nvPr>
        </p:nvGraphicFramePr>
        <p:xfrm>
          <a:off x="323528" y="987574"/>
          <a:ext cx="8496944" cy="38220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29293"/>
                <a:gridCol w="1183037"/>
                <a:gridCol w="1415068"/>
                <a:gridCol w="991855"/>
                <a:gridCol w="1469808"/>
                <a:gridCol w="1607883"/>
              </a:tblGrid>
              <a:tr h="394783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/>
                      </a:r>
                      <a:br>
                        <a:rPr lang="ru-RU" sz="1600" b="1" dirty="0">
                          <a:effectLst/>
                        </a:rPr>
                      </a:b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5946" marR="5594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КДО-1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5946" marR="5594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</a:rPr>
                        <a:t>спецлаб</a:t>
                      </a:r>
                      <a:endParaRPr lang="ru-RU" sz="16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5946" marR="5594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</a:rPr>
                        <a:t>guncheck</a:t>
                      </a:r>
                      <a:endParaRPr lang="ru-RU" sz="16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5946" marR="5594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</a:rPr>
                        <a:t>антиколумбайн</a:t>
                      </a:r>
                      <a:endParaRPr lang="ru-RU" sz="16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5946" marR="5594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</a:rPr>
                        <a:t>Разрабатываемая СУО</a:t>
                      </a:r>
                      <a:endParaRPr lang="ru-RU" sz="1600" b="1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5946" marR="55946" marT="0" marB="0" anchor="ctr">
                    <a:solidFill>
                      <a:schemeClr val="bg1"/>
                    </a:solidFill>
                  </a:tcPr>
                </a:tc>
              </a:tr>
              <a:tr h="477027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Масштабирование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5946" marR="5594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</a:rPr>
                        <a:t>-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</a:rPr>
                        <a:t>-</a:t>
                      </a:r>
                      <a:endParaRPr lang="ru-RU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</a:rPr>
                        <a:t>-</a:t>
                      </a:r>
                      <a:endParaRPr lang="ru-RU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</a:rPr>
                        <a:t>-</a:t>
                      </a:r>
                      <a:endParaRPr lang="ru-RU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5946" marR="55946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1554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Возможность добавления новых модулей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5946" marR="5594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</a:rPr>
                        <a:t>-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</a:rPr>
                        <a:t>-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</a:rPr>
                        <a:t>-</a:t>
                      </a:r>
                      <a:endParaRPr lang="ru-RU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</a:rPr>
                        <a:t>-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5946" marR="55946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7027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Оповещение подписчиков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5946" marR="5594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</a:rPr>
                        <a:t>+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</a:rPr>
                        <a:t>-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</a:rPr>
                        <a:t>+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</a:rPr>
                        <a:t>+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5946" marR="55946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05638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Возможность удаленного управления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5946" marR="5594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</a:rPr>
                        <a:t>-</a:t>
                      </a:r>
                      <a:endParaRPr lang="ru-RU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</a:rPr>
                        <a:t>+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</a:rPr>
                        <a:t>-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</a:rPr>
                        <a:t>-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5946" marR="55946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1554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Возможность частичного распознавания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5946" marR="5594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Calibri"/>
                        </a:rPr>
                        <a:t>-</a:t>
                      </a:r>
                      <a:endParaRPr lang="ru-RU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Calibri"/>
                        </a:rPr>
                        <a:t>-</a:t>
                      </a:r>
                      <a:endParaRPr lang="ru-RU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/>
                          <a:ea typeface="Calibri"/>
                        </a:rPr>
                        <a:t>-</a:t>
                      </a:r>
                      <a:endParaRPr lang="ru-RU" sz="14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/>
                          <a:ea typeface="Calibri"/>
                        </a:rPr>
                        <a:t>-</a:t>
                      </a:r>
                      <a:endParaRPr lang="ru-RU" sz="14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</a:rPr>
                        <a:t>+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5946" marR="55946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39552" y="114768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38100" dist="38100" dir="2700000" algn="tl">
                    <a:srgbClr val="000000">
                      <a:alpha val="3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АНАЛОГИ</a:t>
            </a:r>
            <a:endParaRPr lang="ru-RU" sz="24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38100" dist="38100" dir="2700000" algn="tl">
                  <a:srgbClr val="000000">
                    <a:alpha val="35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388424" y="86730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4</a:t>
            </a:r>
            <a:endParaRPr lang="ru-RU" sz="24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50800" dist="38100" dir="2700000" algn="tl" rotWithShape="0">
                  <a:prstClr val="black">
                    <a:alpha val="10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00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532" y="1059582"/>
            <a:ext cx="84249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Цель ВКР: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разработка программного интеллектуального комплекса контроля безопасности посредством обнаружения </a:t>
            </a:r>
            <a:r>
              <a:rPr lang="ru-RU" dirty="0" smtClean="0"/>
              <a:t>попыток проноса оружия.</a:t>
            </a:r>
            <a:endParaRPr lang="ru-RU" dirty="0"/>
          </a:p>
          <a:p>
            <a:r>
              <a:rPr lang="ru-RU" b="1" dirty="0"/>
              <a:t>Задачи ВКР:</a:t>
            </a:r>
            <a:endParaRPr lang="ru-RU" dirty="0"/>
          </a:p>
          <a:p>
            <a:pPr fontAlgn="base"/>
            <a:r>
              <a:rPr lang="ru-RU" dirty="0"/>
              <a:t>Ознакомление с основными этапами проектирования базовых и прикладных информационных технологий при разработке программного интеллектуального комплекса контроля безопасности посредством обнаружения попыток проноса оружия</a:t>
            </a:r>
            <a:r>
              <a:rPr lang="ru-RU" dirty="0" smtClean="0"/>
              <a:t>;</a:t>
            </a:r>
            <a:endParaRPr lang="ru-RU" dirty="0"/>
          </a:p>
          <a:p>
            <a:pPr fontAlgn="base"/>
            <a:r>
              <a:rPr lang="ru-RU" dirty="0"/>
              <a:t>Ознакомление с предметной областью и проведение анализа существующих решений;</a:t>
            </a:r>
          </a:p>
          <a:p>
            <a:pPr fontAlgn="base"/>
            <a:r>
              <a:rPr lang="ru-RU" dirty="0"/>
              <a:t>Разработка и отладка программного интеллектуального комплекса контроля безопасности посредством обнаружения попыток проноса оружия</a:t>
            </a:r>
            <a:r>
              <a:rPr lang="ru-RU" dirty="0" smtClean="0"/>
              <a:t>;</a:t>
            </a:r>
            <a:endParaRPr lang="ru-RU" dirty="0"/>
          </a:p>
          <a:p>
            <a:pPr fontAlgn="base"/>
            <a:r>
              <a:rPr lang="ru-RU" dirty="0"/>
              <a:t>Подготовка и оформление результатов в виде пояснительной записки, сопроводительных документов и презентации.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114768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38100" dist="38100" dir="2700000" algn="tl">
                    <a:srgbClr val="000000">
                      <a:alpha val="3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ЦЕЛИ   И   ЗАДАЧИ</a:t>
            </a:r>
            <a:endParaRPr lang="ru-RU" sz="24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38100" dist="38100" dir="2700000" algn="tl">
                  <a:srgbClr val="000000">
                    <a:alpha val="35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88424" y="86730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5</a:t>
            </a:r>
            <a:endParaRPr lang="ru-RU" sz="24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50800" dist="38100" dir="2700000" algn="tl" rotWithShape="0">
                  <a:prstClr val="black">
                    <a:alpha val="10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5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531" y="1635646"/>
            <a:ext cx="7524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b="1" dirty="0" err="1" smtClean="0"/>
              <a:t>Нейросетевой</a:t>
            </a:r>
            <a:r>
              <a:rPr lang="ru-RU" sz="2400" b="1" dirty="0" smtClean="0"/>
              <a:t> анализ (распознавание оружия)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b="1" dirty="0" smtClean="0"/>
              <a:t>Своевременное оповещение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b="1" dirty="0" smtClean="0"/>
              <a:t>Масштабируемость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114768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38100" dist="38100" dir="2700000" algn="tl">
                    <a:srgbClr val="000000">
                      <a:alpha val="3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ФУНКЦИОНАЛЬНЫЕ   ВОЗМОЖНОСТИ</a:t>
            </a:r>
            <a:endParaRPr lang="ru-RU" sz="24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38100" dist="38100" dir="2700000" algn="tl">
                  <a:srgbClr val="000000">
                    <a:alpha val="35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88424" y="86730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6</a:t>
            </a:r>
            <a:endParaRPr lang="ru-RU" sz="24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50800" dist="38100" dir="2700000" algn="tl" rotWithShape="0">
                  <a:prstClr val="black">
                    <a:alpha val="10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5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комплекс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"/>
          <a:stretch/>
        </p:blipFill>
        <p:spPr bwMode="auto">
          <a:xfrm>
            <a:off x="107504" y="1065540"/>
            <a:ext cx="8699498" cy="345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39552" y="114768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38100" dist="38100" dir="2700000" algn="tl">
                    <a:srgbClr val="000000">
                      <a:alpha val="3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ПРОГРАММНЫЙ   КОМПЛЕКС</a:t>
            </a:r>
            <a:endParaRPr lang="ru-RU" sz="24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38100" dist="38100" dir="2700000" algn="tl">
                  <a:srgbClr val="000000">
                    <a:alpha val="35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88424" y="86730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7</a:t>
            </a:r>
            <a:endParaRPr lang="ru-RU" sz="24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50800" dist="38100" dir="2700000" algn="tl" rotWithShape="0">
                  <a:prstClr val="black">
                    <a:alpha val="10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70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ttps://avatars.mds.yandex.net/i?id=8b18ea5c7a303963f8dc50dcf2ad035dfbf933a7-7084594-images-thumbs&amp;ref=rim&amp;n=33&amp;w=333&amp;h=1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7574"/>
            <a:ext cx="4608512" cy="25879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6" r="5854"/>
          <a:stretch/>
        </p:blipFill>
        <p:spPr bwMode="auto">
          <a:xfrm>
            <a:off x="2341422" y="2876600"/>
            <a:ext cx="4893204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Группа 6"/>
          <p:cNvGrpSpPr/>
          <p:nvPr/>
        </p:nvGrpSpPr>
        <p:grpSpPr>
          <a:xfrm>
            <a:off x="5148064" y="1131590"/>
            <a:ext cx="3749307" cy="1962137"/>
            <a:chOff x="971600" y="915566"/>
            <a:chExt cx="4714446" cy="2467227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605410" y="1491630"/>
              <a:ext cx="3802854" cy="1296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223" name="Picture 7" descr="https://www.ceva-dsp.com/wp-content/uploads/2018/10/ONNX_logo_mai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915566"/>
              <a:ext cx="4714446" cy="246722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  <a:extLst/>
          </p:spPr>
        </p:pic>
      </p:grpSp>
      <p:sp>
        <p:nvSpPr>
          <p:cNvPr id="11" name="Прямоугольник 10"/>
          <p:cNvSpPr/>
          <p:nvPr/>
        </p:nvSpPr>
        <p:spPr>
          <a:xfrm>
            <a:off x="539552" y="114768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38100" dist="38100" dir="2700000" algn="tl">
                    <a:srgbClr val="000000">
                      <a:alpha val="3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НЕЙРОСЕТЕВОЙ   МОДУЛЬ</a:t>
            </a:r>
            <a:endParaRPr lang="ru-RU" sz="24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38100" dist="38100" dir="2700000" algn="tl">
                  <a:srgbClr val="000000">
                    <a:alpha val="35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388424" y="86730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8</a:t>
            </a:r>
            <a:endParaRPr lang="ru-RU" sz="24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50800" dist="38100" dir="2700000" algn="tl" rotWithShape="0">
                  <a:prstClr val="black">
                    <a:alpha val="10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70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управления</a:t>
            </a:r>
            <a:endParaRPr lang="ru-RU" dirty="0"/>
          </a:p>
        </p:txBody>
      </p:sp>
      <p:pic>
        <p:nvPicPr>
          <p:cNvPr id="8194" name="Picture 2" descr="https://programbox.ru/wp-content/uploads/2021/11/Green_decal_mu_1200x1200-768x76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474" r="96875">
                        <a14:foregroundMark x1="30859" y1="46354" x2="30859" y2="46354"/>
                        <a14:foregroundMark x1="52604" y1="58073" x2="52604" y2="58073"/>
                        <a14:foregroundMark x1="52214" y1="61198" x2="52214" y2="61198"/>
                        <a14:foregroundMark x1="51953" y1="65625" x2="51953" y2="65625"/>
                        <a14:foregroundMark x1="48568" y1="69010" x2="48568" y2="69010"/>
                        <a14:foregroundMark x1="48568" y1="55990" x2="48568" y2="55990"/>
                        <a14:foregroundMark x1="43490" y1="55729" x2="43490" y2="55729"/>
                        <a14:foregroundMark x1="42839" y1="66536" x2="42839" y2="66536"/>
                        <a14:foregroundMark x1="45964" y1="62109" x2="45964" y2="621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4088"/>
            <a:ext cx="3024336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" t="2049"/>
          <a:stretch/>
        </p:blipFill>
        <p:spPr bwMode="auto">
          <a:xfrm>
            <a:off x="3710787" y="915566"/>
            <a:ext cx="5253701" cy="39833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 descr="https://cdn3.iconfinder.com/data/icons/popular-services-brands/512/angular-js-102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42" y="2444247"/>
            <a:ext cx="2448271" cy="244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539552" y="114768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38100" dist="38100" dir="2700000" algn="tl">
                    <a:srgbClr val="000000">
                      <a:alpha val="35000"/>
                    </a:srgbClr>
                  </a:outerShdw>
                  <a:reflection blurRad="6350" stA="50000" endA="300" endPos="50000" dist="60007" dir="5400000" sy="-100000" algn="bl" rotWithShape="0"/>
                </a:effectLst>
              </a:rPr>
              <a:t>МОДУЛЬ   УПРАВЛЕНИЯ</a:t>
            </a:r>
            <a:endParaRPr lang="ru-RU" sz="24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38100" dist="38100" dir="2700000" algn="tl">
                  <a:srgbClr val="000000">
                    <a:alpha val="35000"/>
                  </a:srgb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388424" y="86730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spc="50" dirty="0" smtClean="0">
                <a:ln w="11430">
                  <a:noFill/>
                </a:ln>
                <a:gradFill>
                  <a:gsLst>
                    <a:gs pos="24000">
                      <a:srgbClr val="0070C0">
                        <a:lumMod val="20000"/>
                      </a:srgb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38100">
                    <a:schemeClr val="tx1"/>
                  </a:glow>
                  <a:outerShdw blurRad="50800" dist="38100" dir="2700000" algn="tl" rotWithShape="0">
                    <a:prstClr val="black">
                      <a:alpha val="10000"/>
                    </a:prstClr>
                  </a:outerShdw>
                  <a:reflection blurRad="6350" stA="50000" endA="300" endPos="50000" dist="60007" dir="5400000" sy="-100000" algn="bl" rotWithShape="0"/>
                </a:effectLst>
              </a:rPr>
              <a:t>9</a:t>
            </a:r>
            <a:endParaRPr lang="ru-RU" sz="2400" b="1" spc="50" dirty="0">
              <a:ln w="11430">
                <a:noFill/>
              </a:ln>
              <a:gradFill>
                <a:gsLst>
                  <a:gs pos="24000">
                    <a:srgbClr val="0070C0">
                      <a:lumMod val="20000"/>
                    </a:srgb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38100">
                  <a:schemeClr val="tx1"/>
                </a:glow>
                <a:outerShdw blurRad="50800" dist="38100" dir="2700000" algn="tl" rotWithShape="0">
                  <a:prstClr val="black">
                    <a:alpha val="10000"/>
                  </a:prstClr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707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1234</TotalTime>
  <Words>186</Words>
  <Application>Microsoft Office PowerPoint</Application>
  <PresentationFormat>Экран (16:9)</PresentationFormat>
  <Paragraphs>92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Составная</vt:lpstr>
      <vt:lpstr>Презентация PowerPoint</vt:lpstr>
      <vt:lpstr>Актуальность</vt:lpstr>
      <vt:lpstr>Виды угроз</vt:lpstr>
      <vt:lpstr>Аналоги</vt:lpstr>
      <vt:lpstr>Презентация PowerPoint</vt:lpstr>
      <vt:lpstr>Презентация PowerPoint</vt:lpstr>
      <vt:lpstr>Программный комплекс</vt:lpstr>
      <vt:lpstr>Презентация PowerPoint</vt:lpstr>
      <vt:lpstr>Модуль управления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Антонов</dc:creator>
  <cp:lastModifiedBy>Владимир Антонов</cp:lastModifiedBy>
  <cp:revision>32</cp:revision>
  <dcterms:created xsi:type="dcterms:W3CDTF">2023-05-09T06:36:33Z</dcterms:created>
  <dcterms:modified xsi:type="dcterms:W3CDTF">2023-06-27T09:22:05Z</dcterms:modified>
</cp:coreProperties>
</file>