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81" r:id="rId3"/>
    <p:sldId id="282" r:id="rId4"/>
    <p:sldId id="446" r:id="rId5"/>
    <p:sldId id="445" r:id="rId6"/>
    <p:sldId id="444" r:id="rId7"/>
    <p:sldId id="443" r:id="rId8"/>
    <p:sldId id="269" r:id="rId9"/>
    <p:sldId id="27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2580"/>
    <a:srgbClr val="3C388D"/>
    <a:srgbClr val="B3B2CB"/>
    <a:srgbClr val="6F6CA8"/>
    <a:srgbClr val="C3F0F8"/>
    <a:srgbClr val="72DBEF"/>
    <a:srgbClr val="E2EEC4"/>
    <a:srgbClr val="BCD675"/>
    <a:srgbClr val="D1BED9"/>
    <a:srgbClr val="936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54"/>
    <p:restoredTop sz="94668"/>
  </p:normalViewPr>
  <p:slideViewPr>
    <p:cSldViewPr snapToGrid="0">
      <p:cViewPr varScale="1">
        <p:scale>
          <a:sx n="105" d="100"/>
          <a:sy n="105" d="100"/>
        </p:scale>
        <p:origin x="11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99640-FDFF-554B-8155-2A4ABB0BB1C0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55478-82A6-BE44-8EFA-5CC00A452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09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55478-82A6-BE44-8EFA-5CC00A4527A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49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55478-82A6-BE44-8EFA-5CC00A4527A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534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55478-82A6-BE44-8EFA-5CC00A4527A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55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0707D-31DF-4198-B226-3E86B7227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62504C-6F4D-40E7-8C48-673B65E27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D3BBD7-AAB6-4B8E-A07C-AA3217EE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478760-7C9F-4EAD-97A8-37EDECB5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044B74-2CE6-4717-BE07-A7E8F512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909AE-F391-4BD4-A0AF-9D4B2B37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A033E7-D627-4EA3-B129-8FC5532C9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AFE0ED-BC22-4120-8C56-A589FF29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E62388-EC02-4D58-B8E0-DAE1A678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28FB0-8A56-4F00-9E17-4855131D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52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7B33A9-AB59-45D0-96AD-777DE0609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0F5AFB-5780-4095-82C2-7757D2720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D9B20F-BB25-4D88-B2B0-84BFAD70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829F14-1140-4D93-BB6B-9DF5EBE4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8B2141-047B-4FCF-AA85-F0A59318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38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3358F0-159B-504A-B9FD-FC998DAFB9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0" b="1617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7" name="Дата 3">
            <a:extLst>
              <a:ext uri="{FF2B5EF4-FFF2-40B4-BE49-F238E27FC236}">
                <a16:creationId xmlns:a16="http://schemas.microsoft.com/office/drawing/2014/main" id="{7723E2FE-6012-4501-ACDB-3FECEA31D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09454" y="60304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273C401B-1B14-4810-BA37-2D3B4ECEFE53}" type="datetime1">
              <a:rPr lang="ru-RU" smtClean="0"/>
              <a:t>10.06.2024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69C74DB-AE1A-437B-ACD9-E27CA6D7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6481"/>
            <a:ext cx="10515600" cy="177196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6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8E4B5BDC-B674-4D6C-BB4A-C5841B4B4B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017895"/>
            <a:ext cx="4140200" cy="365125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/>
              <a:t>вспомогательный текст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CA9203-8CF5-40F9-9015-089D63E9FA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225" y="626121"/>
            <a:ext cx="2646405" cy="72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16274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D19CE-6856-4233-B020-94CF3DF5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32382-DAD4-41F8-B3C7-B0214FDC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EFBC30-F183-4D96-AE00-E67291B5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6AE86-0A51-469D-B06F-E7B2B039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0ED490-8851-48B1-BBB0-D43C8DE1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46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6E289-B09A-4E72-8BB7-380E1F24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3D96EF-4200-4D6C-8DC7-E3BBAD3BF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D91F25-F7DD-4CCA-BAF9-92B117DA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F784E5-B5E6-4709-BCA9-69FC45F6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D31165-6A70-4C14-B73E-66E28DED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23D59-3DDA-47F2-B308-AC454A7F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CDF3BF-7477-44BC-BA1F-7C7809CA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52E31D-F7B9-4F58-9335-937F84C56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B6C25-1B17-4794-BCAF-0CCCBEF0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963F3A-0424-47D1-B9CC-6E9A5B85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DD3672-519C-4F83-AA53-11B120AE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63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55239-15C2-4F47-B887-A7DEB4DA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F512C7-5BE8-4CE0-ABAA-AB66997EE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BAB5D7-F5C5-4918-8E5B-F68E6CACD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A85740-B5B3-4E39-9A69-DF5B54952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D9EA6E-3670-4DD9-82E0-960B85C2F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F712CC-0B3C-4E68-9087-FB9EB59C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E5BC37-E163-4E9D-9E62-6FE9BD66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763CB9-D774-4905-9A53-41BCA741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7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46F7A-A610-4C7B-8620-65A1A478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EC7ED2-4EAB-44BB-9772-CA3BE12C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D58D49-5DA8-4081-8D41-AD210AB4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64FA51-E78A-44E1-98FD-F7B16AC4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3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9D2DBF-EBB5-451C-BE92-CC5D166C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62A9C1-20D6-4DFB-A8B4-37740B2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ADE724-FD62-44CB-888F-3D4B20E3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6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40A2F-9A2C-4459-BFA2-7AE38651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76C02-AC5D-4012-8E79-E56712DE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DED3AB-6370-4255-AF69-8345192E9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6B5FE2-EFC8-42CE-AC13-B865DD4A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634443-4E55-4D68-AD64-DFED74FB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25D295-D37F-4D68-A079-DF616C27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33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EE2A2-9783-4276-9375-8CA40941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7805E7-DD31-4811-8C5B-7276A6465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9A87DF-B413-4841-A25A-8233B9B25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9ED02B-7073-4F31-8F59-EC154CC2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401AB8-0660-42DF-94A3-E5093FA5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19A62D-04D5-4145-BF4A-87E62721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22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61DFC-9213-474E-A172-AC5FBBD3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8DC243-D4F3-46F2-AA4B-17F436E5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57041C-FBA3-4AFB-9F6C-1850A322E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AA36-DFB3-4BD3-B693-E730B8B63A63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50045-E6E3-492E-841D-9D062A7C4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7BDDDA-0332-4C66-9D2A-42AA72969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64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E7D6B06-FFB5-40E2-86F2-0A120FA3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4071"/>
            <a:ext cx="10515600" cy="766529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ru-RU" sz="5300" b="1" dirty="0"/>
              <a:t>База данных библиотекаря</a:t>
            </a:r>
            <a:br>
              <a:rPr lang="ru-RU" dirty="0"/>
            </a:b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DE340-995E-8286-A778-D9AB1CD6912B}"/>
              </a:ext>
            </a:extLst>
          </p:cNvPr>
          <p:cNvSpPr txBox="1"/>
          <p:nvPr/>
        </p:nvSpPr>
        <p:spPr>
          <a:xfrm>
            <a:off x="9462053" y="5910606"/>
            <a:ext cx="2729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Гурулёв А.В.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гр. 431-3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96AFB-377B-F8BD-FFBC-F528D895A754}"/>
              </a:ext>
            </a:extLst>
          </p:cNvPr>
          <p:cNvSpPr txBox="1"/>
          <p:nvPr/>
        </p:nvSpPr>
        <p:spPr>
          <a:xfrm>
            <a:off x="838200" y="4800600"/>
            <a:ext cx="717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kern="1200" spc="-1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DejaVu Sans"/>
              </a:rPr>
              <a:t>Руководитель: доцент каф. АСУ, к.т.н. </a:t>
            </a:r>
            <a:r>
              <a:rPr lang="ru-RU" sz="1800" b="1" kern="1200" spc="-1" dirty="0" err="1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DejaVu Sans"/>
              </a:rPr>
              <a:t>Сибилёв</a:t>
            </a:r>
            <a:r>
              <a:rPr lang="ru-RU" sz="1800" b="1" kern="1200" spc="-1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DejaVu Sans"/>
              </a:rPr>
              <a:t> В.Д.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486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D3094F3-12CA-4793-A6DE-0C96D51DE8F0}"/>
              </a:ext>
            </a:extLst>
          </p:cNvPr>
          <p:cNvSpPr/>
          <p:nvPr/>
        </p:nvSpPr>
        <p:spPr>
          <a:xfrm>
            <a:off x="10476818" y="6357234"/>
            <a:ext cx="1715181" cy="500766"/>
          </a:xfrm>
          <a:prstGeom prst="rect">
            <a:avLst/>
          </a:prstGeom>
          <a:solidFill>
            <a:srgbClr val="3C3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448732" y="1641942"/>
            <a:ext cx="5526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Verdana" panose="020B0604030504040204" pitchFamily="34" charset="0"/>
                <a:ea typeface="Verdana" panose="020B0604030504040204" pitchFamily="34" charset="0"/>
              </a:rPr>
              <a:t>Процессы, в которых участвует пользователь: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A9984F9-A805-4590-B8AD-A7D839CA5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6818" y="476464"/>
            <a:ext cx="1195407" cy="338095"/>
          </a:xfrm>
          <a:prstGeom prst="rect">
            <a:avLst/>
          </a:prstGeom>
        </p:spPr>
      </p:pic>
      <p:sp>
        <p:nvSpPr>
          <p:cNvPr id="55" name="CustomShape 5">
            <a:extLst>
              <a:ext uri="{FF2B5EF4-FFF2-40B4-BE49-F238E27FC236}">
                <a16:creationId xmlns:a16="http://schemas.microsoft.com/office/drawing/2014/main" id="{0169E168-D9E3-5D60-C0DE-C3DD913DCC8C}"/>
              </a:ext>
            </a:extLst>
          </p:cNvPr>
          <p:cNvSpPr/>
          <p:nvPr/>
        </p:nvSpPr>
        <p:spPr>
          <a:xfrm>
            <a:off x="448732" y="2778517"/>
            <a:ext cx="5721479" cy="3200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285750" lvl="1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Регистрация читателей</a:t>
            </a:r>
          </a:p>
          <a:p>
            <a:pPr marL="285750" lvl="1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endParaRPr lang="ru-RU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Учет книг</a:t>
            </a:r>
            <a:b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ru-RU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Расстановка книг</a:t>
            </a:r>
            <a:b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ru-RU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Выдача книг во временное пользование клиентам</a:t>
            </a:r>
          </a:p>
          <a:p>
            <a:pPr marL="285750" lvl="1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endParaRPr lang="ru-RU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Приемка книг, возвращенных клиентами</a:t>
            </a:r>
          </a:p>
          <a:p>
            <a:pPr marL="285750" lvl="1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endParaRPr lang="ru-RU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Рекомендации клиентам книг к прочтению</a:t>
            </a:r>
          </a:p>
          <a:p>
            <a:pPr marL="285750" lvl="1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endParaRPr lang="ru-RU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1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Выявление книг, интересующих клиентов</a:t>
            </a:r>
          </a:p>
        </p:txBody>
      </p:sp>
      <p:sp>
        <p:nvSpPr>
          <p:cNvPr id="39" name="Номер слайда 4">
            <a:extLst>
              <a:ext uri="{FF2B5EF4-FFF2-40B4-BE49-F238E27FC236}">
                <a16:creationId xmlns:a16="http://schemas.microsoft.com/office/drawing/2014/main" id="{BEEEB542-48B2-4067-9E30-61EEBCF8EABA}"/>
              </a:ext>
            </a:extLst>
          </p:cNvPr>
          <p:cNvSpPr txBox="1">
            <a:spLocks/>
          </p:cNvSpPr>
          <p:nvPr/>
        </p:nvSpPr>
        <p:spPr>
          <a:xfrm>
            <a:off x="9039225" y="64250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BD0280-3925-48FA-8745-52DE0C7BF3BF}" type="slidenum">
              <a:rPr lang="ru-RU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8005D4-7009-2231-D734-73040CCB76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t="2778" r="92923" b="84877"/>
          <a:stretch/>
        </p:blipFill>
        <p:spPr>
          <a:xfrm>
            <a:off x="7452765" y="1189528"/>
            <a:ext cx="4739236" cy="498469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237000D-A387-357E-E071-5C8BFC32D13E}"/>
              </a:ext>
            </a:extLst>
          </p:cNvPr>
          <p:cNvSpPr txBox="1">
            <a:spLocks/>
          </p:cNvSpPr>
          <p:nvPr/>
        </p:nvSpPr>
        <p:spPr>
          <a:xfrm>
            <a:off x="448725" y="648300"/>
            <a:ext cx="1051560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ПОСТАНОВКА ЗАДАЧИ</a:t>
            </a:r>
            <a:endParaRPr lang="ru-RU" sz="2800" dirty="0">
              <a:solidFill>
                <a:srgbClr val="3C388D"/>
              </a:solidFill>
              <a:latin typeface="Nekst Bold" panose="000008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0618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A9984F9-A805-4590-B8AD-A7D839CA5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6818" y="476464"/>
            <a:ext cx="1195407" cy="338095"/>
          </a:xfrm>
          <a:prstGeom prst="rect">
            <a:avLst/>
          </a:prstGeom>
        </p:spPr>
      </p:pic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4788B094-DF17-46ED-A6E9-AB23D9CEEFBE}"/>
              </a:ext>
            </a:extLst>
          </p:cNvPr>
          <p:cNvSpPr txBox="1">
            <a:spLocks/>
          </p:cNvSpPr>
          <p:nvPr/>
        </p:nvSpPr>
        <p:spPr>
          <a:xfrm>
            <a:off x="448725" y="648300"/>
            <a:ext cx="1051560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ПОСТАНОВКА ЗАДАЧИ</a:t>
            </a:r>
            <a:endParaRPr lang="ru-RU" sz="2800" dirty="0">
              <a:solidFill>
                <a:srgbClr val="3C388D"/>
              </a:solidFill>
              <a:latin typeface="Nekst Bold" panose="00000800000000000000" pitchFamily="2" charset="-52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E4C5CFF-FAB4-980A-3E21-16117BCBA60E}"/>
              </a:ext>
            </a:extLst>
          </p:cNvPr>
          <p:cNvSpPr/>
          <p:nvPr/>
        </p:nvSpPr>
        <p:spPr>
          <a:xfrm>
            <a:off x="448728" y="1247172"/>
            <a:ext cx="65119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Цель проекта: разработать базу данных библиотекаря, обеспечивающую учёт оборота книг и информации о клиентах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BD84DAF-E152-4CBC-8AFF-9A834338369A}"/>
              </a:ext>
            </a:extLst>
          </p:cNvPr>
          <p:cNvSpPr/>
          <p:nvPr/>
        </p:nvSpPr>
        <p:spPr>
          <a:xfrm>
            <a:off x="10476818" y="6357234"/>
            <a:ext cx="1715181" cy="500766"/>
          </a:xfrm>
          <a:prstGeom prst="rect">
            <a:avLst/>
          </a:prstGeom>
          <a:solidFill>
            <a:srgbClr val="3C3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4">
            <a:extLst>
              <a:ext uri="{FF2B5EF4-FFF2-40B4-BE49-F238E27FC236}">
                <a16:creationId xmlns:a16="http://schemas.microsoft.com/office/drawing/2014/main" id="{6FDB2B52-9554-4B99-9A61-32CCCB85EA36}"/>
              </a:ext>
            </a:extLst>
          </p:cNvPr>
          <p:cNvSpPr txBox="1">
            <a:spLocks/>
          </p:cNvSpPr>
          <p:nvPr/>
        </p:nvSpPr>
        <p:spPr>
          <a:xfrm>
            <a:off x="9039225" y="64250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BD0280-3925-48FA-8745-52DE0C7BF3BF}" type="slidenum">
              <a:rPr lang="ru-RU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1A3A41A-12F3-434C-80FE-F879504C71A2}"/>
              </a:ext>
            </a:extLst>
          </p:cNvPr>
          <p:cNvSpPr/>
          <p:nvPr/>
        </p:nvSpPr>
        <p:spPr>
          <a:xfrm>
            <a:off x="440770" y="3568730"/>
            <a:ext cx="6511905" cy="3289268"/>
          </a:xfrm>
          <a:prstGeom prst="rect">
            <a:avLst/>
          </a:prstGeom>
          <a:solidFill>
            <a:srgbClr val="3C3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285457-43BF-4561-E7C7-AAB02A7DD8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" r="9685"/>
          <a:stretch/>
        </p:blipFill>
        <p:spPr>
          <a:xfrm>
            <a:off x="440771" y="2585430"/>
            <a:ext cx="6511905" cy="47603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11B2FCB-F418-3F08-E8B9-A8C3E9FAA2D0}"/>
              </a:ext>
            </a:extLst>
          </p:cNvPr>
          <p:cNvSpPr/>
          <p:nvPr/>
        </p:nvSpPr>
        <p:spPr>
          <a:xfrm>
            <a:off x="440770" y="2644959"/>
            <a:ext cx="65119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Точка зрения модели: библиотекарь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53F24A-AD35-81B6-02D5-059A480AAFE7}"/>
              </a:ext>
            </a:extLst>
          </p:cNvPr>
          <p:cNvSpPr/>
          <p:nvPr/>
        </p:nvSpPr>
        <p:spPr>
          <a:xfrm>
            <a:off x="440771" y="3786003"/>
            <a:ext cx="65119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Функции пользователя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ru-RU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B3EB473-FB07-1CFA-B1C9-E3EAB8B64F58}"/>
              </a:ext>
            </a:extLst>
          </p:cNvPr>
          <p:cNvSpPr/>
          <p:nvPr/>
        </p:nvSpPr>
        <p:spPr>
          <a:xfrm>
            <a:off x="739465" y="4184085"/>
            <a:ext cx="62132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Ведение записей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 произведениях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 книгах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 экземплярах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 клиентах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 пожеланиях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 выданных книгах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Формирование отчетов о востребованности книг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Переучет книг в наличии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2CC6B83-024A-13DE-04F8-F0D95F6A19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000" b="8291"/>
          <a:stretch/>
        </p:blipFill>
        <p:spPr>
          <a:xfrm>
            <a:off x="8578898" y="180371"/>
            <a:ext cx="3613101" cy="62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2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A9984F9-A805-4590-B8AD-A7D839CA5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6818" y="476464"/>
            <a:ext cx="1195407" cy="338095"/>
          </a:xfrm>
          <a:prstGeom prst="rect">
            <a:avLst/>
          </a:prstGeom>
        </p:spPr>
      </p:pic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4788B094-DF17-46ED-A6E9-AB23D9CEEFBE}"/>
              </a:ext>
            </a:extLst>
          </p:cNvPr>
          <p:cNvSpPr txBox="1">
            <a:spLocks/>
          </p:cNvSpPr>
          <p:nvPr/>
        </p:nvSpPr>
        <p:spPr>
          <a:xfrm>
            <a:off x="448733" y="345452"/>
            <a:ext cx="10515600" cy="1369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ОБЪЕКТЫ ПО</a:t>
            </a:r>
          </a:p>
          <a:p>
            <a:endParaRPr lang="ru-RU" sz="2800" dirty="0">
              <a:solidFill>
                <a:srgbClr val="3C388D"/>
              </a:solidFill>
              <a:latin typeface="Nekst Bold" panose="00000800000000000000" pitchFamily="2" charset="-52"/>
            </a:endParaRPr>
          </a:p>
          <a:p>
            <a:endParaRPr lang="ru-RU" sz="2800" dirty="0">
              <a:solidFill>
                <a:srgbClr val="3C388D"/>
              </a:solidFill>
              <a:latin typeface="Nekst Bold" panose="00000800000000000000" pitchFamily="2" charset="-52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24D012-AC18-4698-8592-2F7B14704584}"/>
              </a:ext>
            </a:extLst>
          </p:cNvPr>
          <p:cNvSpPr/>
          <p:nvPr/>
        </p:nvSpPr>
        <p:spPr>
          <a:xfrm>
            <a:off x="10476818" y="6357234"/>
            <a:ext cx="1715181" cy="500766"/>
          </a:xfrm>
          <a:prstGeom prst="rect">
            <a:avLst/>
          </a:prstGeom>
          <a:solidFill>
            <a:srgbClr val="3C3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Номер слайда 4">
            <a:extLst>
              <a:ext uri="{FF2B5EF4-FFF2-40B4-BE49-F238E27FC236}">
                <a16:creationId xmlns:a16="http://schemas.microsoft.com/office/drawing/2014/main" id="{ED9B3DEC-3279-4002-A744-E8879D8985B6}"/>
              </a:ext>
            </a:extLst>
          </p:cNvPr>
          <p:cNvSpPr txBox="1">
            <a:spLocks/>
          </p:cNvSpPr>
          <p:nvPr/>
        </p:nvSpPr>
        <p:spPr>
          <a:xfrm>
            <a:off x="9039225" y="64250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BD0280-3925-48FA-8745-52DE0C7BF3BF}" type="slidenum">
              <a:rPr lang="ru-RU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5CC05CD-A340-3F30-BD9E-3D56F189F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0004"/>
              </p:ext>
            </p:extLst>
          </p:nvPr>
        </p:nvGraphicFramePr>
        <p:xfrm>
          <a:off x="530491" y="1029956"/>
          <a:ext cx="11131017" cy="488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177">
                  <a:extLst>
                    <a:ext uri="{9D8B030D-6E8A-4147-A177-3AD203B41FA5}">
                      <a16:colId xmlns:a16="http://schemas.microsoft.com/office/drawing/2014/main" val="2935329716"/>
                    </a:ext>
                  </a:extLst>
                </a:gridCol>
                <a:gridCol w="8504840">
                  <a:extLst>
                    <a:ext uri="{9D8B030D-6E8A-4147-A177-3AD203B41FA5}">
                      <a16:colId xmlns:a16="http://schemas.microsoft.com/office/drawing/2014/main" val="2818808574"/>
                    </a:ext>
                  </a:extLst>
                </a:gridCol>
              </a:tblGrid>
              <a:tr h="339845">
                <a:tc>
                  <a:txBody>
                    <a:bodyPr/>
                    <a:lstStyle/>
                    <a:p>
                      <a:pPr algn="l"/>
                      <a:r>
                        <a:rPr lang="ru-RU" sz="2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Сущность</a:t>
                      </a:r>
                    </a:p>
                  </a:txBody>
                  <a:tcPr marL="89525" marR="89525" marT="44762" marB="44762" anchor="b"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2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Определение</a:t>
                      </a:r>
                    </a:p>
                  </a:txBody>
                  <a:tcPr marL="89525" marR="89525" marT="44762" marB="44762" anchor="b"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625096"/>
                  </a:ext>
                </a:extLst>
              </a:tr>
              <a:tr h="307779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Клиент</a:t>
                      </a:r>
                      <a:endParaRPr lang="ru-RU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j-cs"/>
                      </a:endParaRPr>
                    </a:p>
                  </a:txBody>
                  <a:tcPr marL="89525" marR="89525" marT="44762" marB="44762" anchor="ctr">
                    <a:lnT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Физическое лицо, имеющее актуальный читательский билет</a:t>
                      </a:r>
                    </a:p>
                  </a:txBody>
                  <a:tcPr marL="89525" marR="89525" marT="44762" marB="44762" anchor="ctr">
                    <a:lnT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923925"/>
                  </a:ext>
                </a:extLst>
              </a:tr>
              <a:tr h="29273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Прокат</a:t>
                      </a:r>
                      <a:endParaRPr lang="ru-RU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j-cs"/>
                      </a:endParaRPr>
                    </a:p>
                  </a:txBody>
                  <a:tcPr marL="89525" marR="89525" marT="44762" marB="44762" anchor="ctr">
                    <a:lnT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Факт предоставления конкретной единицы, конкретному читателю</a:t>
                      </a:r>
                    </a:p>
                  </a:txBody>
                  <a:tcPr marL="89525" marR="89525" marT="44762" marB="44762" anchor="ctr">
                    <a:lnT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749433"/>
                  </a:ext>
                </a:extLst>
              </a:tr>
              <a:tr h="253707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Экземпляр</a:t>
                      </a:r>
                      <a:endParaRPr lang="ru-RU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j-cs"/>
                      </a:endParaRPr>
                    </a:p>
                  </a:txBody>
                  <a:tcPr marL="89525" marR="89525" marT="44762" marB="44762" anchor="ctr">
                    <a:lnT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Проиндексированная книга</a:t>
                      </a:r>
                    </a:p>
                  </a:txBody>
                  <a:tcPr marL="89525" marR="89525" marT="44762" marB="44762" anchor="ctr">
                    <a:lnT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293429"/>
                  </a:ext>
                </a:extLst>
              </a:tr>
              <a:tr h="268876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Пожелание</a:t>
                      </a:r>
                      <a:endParaRPr lang="ru-RU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j-cs"/>
                      </a:endParaRPr>
                    </a:p>
                  </a:txBody>
                  <a:tcPr marL="89525" marR="89525" marT="44762" marB="44762" anchor="ctr">
                    <a:lnT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Книга, которой нет в фонде, но существует в мире, а также желаема клиентом</a:t>
                      </a:r>
                    </a:p>
                  </a:txBody>
                  <a:tcPr marL="89525" marR="89525" marT="44762" marB="44762" anchor="ctr">
                    <a:lnT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50945"/>
                  </a:ext>
                </a:extLst>
              </a:tr>
              <a:tr h="26019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Книга</a:t>
                      </a:r>
                      <a:endParaRPr lang="ru-RU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j-cs"/>
                      </a:endParaRPr>
                    </a:p>
                  </a:txBody>
                  <a:tcPr marL="89525" marR="89525" marT="44762" marB="44762" anchor="ctr">
                    <a:lnT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Напечатанные на физическом носителе произведения</a:t>
                      </a:r>
                    </a:p>
                  </a:txBody>
                  <a:tcPr marL="89525" marR="89525" marT="44762" marB="44762" anchor="ctr">
                    <a:lnT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057809"/>
                  </a:ext>
                </a:extLst>
              </a:tr>
              <a:tr h="299212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Персона</a:t>
                      </a:r>
                      <a:endParaRPr lang="ru-RU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j-cs"/>
                      </a:endParaRPr>
                    </a:p>
                  </a:txBody>
                  <a:tcPr marL="89525" marR="89525" marT="44762" marB="44762" anchor="ctr">
                    <a:lnT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Человек, который написал минимум одно произведение</a:t>
                      </a:r>
                    </a:p>
                  </a:txBody>
                  <a:tcPr marL="89525" marR="89525" marT="44762" marB="44762" anchor="ctr">
                    <a:lnT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767492"/>
                  </a:ext>
                </a:extLst>
              </a:tr>
              <a:tr h="290526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Автор</a:t>
                      </a:r>
                      <a:endParaRPr lang="ru-RU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j-cs"/>
                      </a:endParaRPr>
                    </a:p>
                  </a:txBody>
                  <a:tcPr marL="89525" marR="89525" marT="44762" marB="44762" anchor="ctr">
                    <a:lnT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Персона, что создала, единолично или совместно с другими авторами, произведение</a:t>
                      </a:r>
                    </a:p>
                  </a:txBody>
                  <a:tcPr marL="89525" marR="89525" marT="44762" marB="44762" anchor="ctr">
                    <a:lnT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442668"/>
                  </a:ext>
                </a:extLst>
              </a:tr>
              <a:tr h="260796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Произведение</a:t>
                      </a:r>
                    </a:p>
                  </a:txBody>
                  <a:tcPr marL="89525" marR="89525" marT="44762" marB="44762" anchor="ctr">
                    <a:lnT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Текст, имеющий общественное или познавательное значение</a:t>
                      </a:r>
                    </a:p>
                  </a:txBody>
                  <a:tcPr marL="89525" marR="89525" marT="44762" marB="44762" anchor="ctr">
                    <a:lnT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0862"/>
                  </a:ext>
                </a:extLst>
              </a:tr>
              <a:tr h="304226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Пункт содержания</a:t>
                      </a:r>
                    </a:p>
                  </a:txBody>
                  <a:tcPr marL="89525" marR="89525" marT="44762" marB="44762" anchor="ctr">
                    <a:lnT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Одно из произведений, которое содержится в книге</a:t>
                      </a:r>
                    </a:p>
                  </a:txBody>
                  <a:tcPr marL="89525" marR="89525" marT="44762" marB="44762" anchor="ctr">
                    <a:lnT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885508"/>
                  </a:ext>
                </a:extLst>
              </a:tr>
              <a:tr h="304226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Издательство</a:t>
                      </a:r>
                    </a:p>
                  </a:txBody>
                  <a:tcPr marL="89525" marR="89525" marT="44762" marB="44762" anchor="ctr">
                    <a:lnT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j-cs"/>
                        </a:rPr>
                        <a:t>Предприятие, которое печатает и оформляет произведения на физических носителях</a:t>
                      </a:r>
                    </a:p>
                  </a:txBody>
                  <a:tcPr marL="89525" marR="89525" marT="44762" marB="44762" anchor="ctr">
                    <a:lnT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1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331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81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EF1D66-BBA3-4809-869C-212215B22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818" y="476464"/>
            <a:ext cx="1195407" cy="338095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A4D00BE-7E4B-472B-A4DB-A28EB9A2B26C}"/>
              </a:ext>
            </a:extLst>
          </p:cNvPr>
          <p:cNvSpPr txBox="1">
            <a:spLocks/>
          </p:cNvSpPr>
          <p:nvPr/>
        </p:nvSpPr>
        <p:spPr>
          <a:xfrm>
            <a:off x="448733" y="345453"/>
            <a:ext cx="10515600" cy="93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757499D-B07A-7600-3A8B-702264E38923}"/>
              </a:ext>
            </a:extLst>
          </p:cNvPr>
          <p:cNvSpPr/>
          <p:nvPr/>
        </p:nvSpPr>
        <p:spPr>
          <a:xfrm>
            <a:off x="480073" y="1384879"/>
            <a:ext cx="1899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ER-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уровень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CB5F997-A20B-4140-8AA7-7C0B670A8DB3}"/>
              </a:ext>
            </a:extLst>
          </p:cNvPr>
          <p:cNvSpPr/>
          <p:nvPr/>
        </p:nvSpPr>
        <p:spPr>
          <a:xfrm>
            <a:off x="10476818" y="6357234"/>
            <a:ext cx="1715181" cy="500766"/>
          </a:xfrm>
          <a:prstGeom prst="rect">
            <a:avLst/>
          </a:prstGeom>
          <a:solidFill>
            <a:srgbClr val="3C3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Номер слайда 4">
            <a:extLst>
              <a:ext uri="{FF2B5EF4-FFF2-40B4-BE49-F238E27FC236}">
                <a16:creationId xmlns:a16="http://schemas.microsoft.com/office/drawing/2014/main" id="{BA775CF9-98FD-40F7-89CF-50F1F28AFED8}"/>
              </a:ext>
            </a:extLst>
          </p:cNvPr>
          <p:cNvSpPr txBox="1">
            <a:spLocks/>
          </p:cNvSpPr>
          <p:nvPr/>
        </p:nvSpPr>
        <p:spPr>
          <a:xfrm>
            <a:off x="9039225" y="64250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BD0280-3925-48FA-8745-52DE0C7BF3BF}" type="slidenum">
              <a:rPr lang="ru-RU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DA5607-5141-9544-7735-D76333A67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6808" y="1947747"/>
            <a:ext cx="7038383" cy="45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6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EF1D66-BBA3-4809-869C-212215B22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818" y="476464"/>
            <a:ext cx="1195407" cy="338095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A4D00BE-7E4B-472B-A4DB-A28EB9A2B26C}"/>
              </a:ext>
            </a:extLst>
          </p:cNvPr>
          <p:cNvSpPr txBox="1">
            <a:spLocks/>
          </p:cNvSpPr>
          <p:nvPr/>
        </p:nvSpPr>
        <p:spPr>
          <a:xfrm>
            <a:off x="448733" y="345453"/>
            <a:ext cx="10515600" cy="93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757499D-B07A-7600-3A8B-702264E38923}"/>
              </a:ext>
            </a:extLst>
          </p:cNvPr>
          <p:cNvSpPr/>
          <p:nvPr/>
        </p:nvSpPr>
        <p:spPr>
          <a:xfrm>
            <a:off x="480073" y="1384879"/>
            <a:ext cx="1917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KB-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уровень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CB5F997-A20B-4140-8AA7-7C0B670A8DB3}"/>
              </a:ext>
            </a:extLst>
          </p:cNvPr>
          <p:cNvSpPr/>
          <p:nvPr/>
        </p:nvSpPr>
        <p:spPr>
          <a:xfrm>
            <a:off x="10476818" y="6357234"/>
            <a:ext cx="1715181" cy="500766"/>
          </a:xfrm>
          <a:prstGeom prst="rect">
            <a:avLst/>
          </a:prstGeom>
          <a:solidFill>
            <a:srgbClr val="3C3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Номер слайда 4">
            <a:extLst>
              <a:ext uri="{FF2B5EF4-FFF2-40B4-BE49-F238E27FC236}">
                <a16:creationId xmlns:a16="http://schemas.microsoft.com/office/drawing/2014/main" id="{BA775CF9-98FD-40F7-89CF-50F1F28AFED8}"/>
              </a:ext>
            </a:extLst>
          </p:cNvPr>
          <p:cNvSpPr txBox="1">
            <a:spLocks/>
          </p:cNvSpPr>
          <p:nvPr/>
        </p:nvSpPr>
        <p:spPr>
          <a:xfrm>
            <a:off x="9039225" y="64250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BD0280-3925-48FA-8745-52DE0C7BF3BF}" type="slidenum">
              <a:rPr lang="ru-RU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7598B3-104B-1513-32B6-A99A0C796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6317" y="1955434"/>
            <a:ext cx="7039365" cy="455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EF1D66-BBA3-4809-869C-212215B22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818" y="476464"/>
            <a:ext cx="1195407" cy="338095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A4D00BE-7E4B-472B-A4DB-A28EB9A2B26C}"/>
              </a:ext>
            </a:extLst>
          </p:cNvPr>
          <p:cNvSpPr txBox="1">
            <a:spLocks/>
          </p:cNvSpPr>
          <p:nvPr/>
        </p:nvSpPr>
        <p:spPr>
          <a:xfrm>
            <a:off x="448733" y="345453"/>
            <a:ext cx="10515600" cy="93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757499D-B07A-7600-3A8B-702264E38923}"/>
              </a:ext>
            </a:extLst>
          </p:cNvPr>
          <p:cNvSpPr/>
          <p:nvPr/>
        </p:nvSpPr>
        <p:spPr>
          <a:xfrm>
            <a:off x="480073" y="1384879"/>
            <a:ext cx="1890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FA-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уровень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CB5F997-A20B-4140-8AA7-7C0B670A8DB3}"/>
              </a:ext>
            </a:extLst>
          </p:cNvPr>
          <p:cNvSpPr/>
          <p:nvPr/>
        </p:nvSpPr>
        <p:spPr>
          <a:xfrm>
            <a:off x="10476818" y="6357234"/>
            <a:ext cx="1715181" cy="500766"/>
          </a:xfrm>
          <a:prstGeom prst="rect">
            <a:avLst/>
          </a:prstGeom>
          <a:solidFill>
            <a:srgbClr val="3C3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Номер слайда 4">
            <a:extLst>
              <a:ext uri="{FF2B5EF4-FFF2-40B4-BE49-F238E27FC236}">
                <a16:creationId xmlns:a16="http://schemas.microsoft.com/office/drawing/2014/main" id="{BA775CF9-98FD-40F7-89CF-50F1F28AFED8}"/>
              </a:ext>
            </a:extLst>
          </p:cNvPr>
          <p:cNvSpPr txBox="1">
            <a:spLocks/>
          </p:cNvSpPr>
          <p:nvPr/>
        </p:nvSpPr>
        <p:spPr>
          <a:xfrm>
            <a:off x="9039225" y="64250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BD0280-3925-48FA-8745-52DE0C7BF3BF}" type="slidenum">
              <a:rPr lang="ru-RU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7D57B7-AE82-C0C5-E641-A1BE27E3D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674" y="1784989"/>
            <a:ext cx="6472652" cy="45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D48A4BF-8AC9-7D53-4909-3F42708D8F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6" r="12963"/>
          <a:stretch/>
        </p:blipFill>
        <p:spPr>
          <a:xfrm>
            <a:off x="6591631" y="0"/>
            <a:ext cx="5600368" cy="6858000"/>
          </a:xfrm>
          <a:prstGeom prst="rect">
            <a:avLst/>
          </a:prstGeom>
        </p:spPr>
      </p:pic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556B0CBC-7483-4988-B584-125B60D77E7F}"/>
              </a:ext>
            </a:extLst>
          </p:cNvPr>
          <p:cNvSpPr txBox="1">
            <a:spLocks/>
          </p:cNvSpPr>
          <p:nvPr/>
        </p:nvSpPr>
        <p:spPr>
          <a:xfrm>
            <a:off x="448733" y="345452"/>
            <a:ext cx="10515600" cy="1000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ЗАКЛЮЧЕНИЕ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B0A1046-7FE9-4FB6-8FB1-C183E7BD01FC}"/>
              </a:ext>
            </a:extLst>
          </p:cNvPr>
          <p:cNvSpPr/>
          <p:nvPr/>
        </p:nvSpPr>
        <p:spPr>
          <a:xfrm>
            <a:off x="10476818" y="6357234"/>
            <a:ext cx="1715181" cy="500766"/>
          </a:xfrm>
          <a:prstGeom prst="rect">
            <a:avLst/>
          </a:prstGeom>
          <a:solidFill>
            <a:srgbClr val="3C3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Номер слайда 4">
            <a:extLst>
              <a:ext uri="{FF2B5EF4-FFF2-40B4-BE49-F238E27FC236}">
                <a16:creationId xmlns:a16="http://schemas.microsoft.com/office/drawing/2014/main" id="{BA27F7C7-375A-47DD-91CC-82EE219BB9FF}"/>
              </a:ext>
            </a:extLst>
          </p:cNvPr>
          <p:cNvSpPr txBox="1">
            <a:spLocks/>
          </p:cNvSpPr>
          <p:nvPr/>
        </p:nvSpPr>
        <p:spPr>
          <a:xfrm>
            <a:off x="9039225" y="64250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BD0280-3925-48FA-8745-52DE0C7BF3BF}" type="slidenum">
              <a:rPr lang="ru-RU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C54C97-84DB-7517-DCB2-7A006392F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1550504"/>
            <a:ext cx="6214460" cy="4874550"/>
          </a:xfrm>
        </p:spPr>
        <p:txBody>
          <a:bodyPr/>
          <a:lstStyle/>
          <a:p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Проанализирована</a:t>
            </a:r>
            <a:r>
              <a:rPr lang="ru-RU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предметная область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Выявлен предполагаемый пользователь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sz="16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Выявлены функции пользователя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sz="16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Определены бизнес-правила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sz="16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Собрана и проанализирована информация входных и выходных документов и сообщений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Определены объекты ПО и связи между ними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sz="16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Спроектированы диаграммы 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ER, KB </a:t>
            </a:r>
            <a:r>
              <a:rPr lang="ru-RU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 </a:t>
            </a:r>
            <a:r>
              <a:rPr lang="ru-RU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уровней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sz="16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8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7474090-B206-43C0-969E-36A803F3A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039" y="679681"/>
            <a:ext cx="2338312" cy="661341"/>
          </a:xfrm>
          <a:prstGeom prst="rect">
            <a:avLst/>
          </a:prstGeom>
        </p:spPr>
      </p:pic>
      <p:sp>
        <p:nvSpPr>
          <p:cNvPr id="4" name="object 21">
            <a:extLst>
              <a:ext uri="{FF2B5EF4-FFF2-40B4-BE49-F238E27FC236}">
                <a16:creationId xmlns:a16="http://schemas.microsoft.com/office/drawing/2014/main" id="{A3A4DCCF-4674-41A6-9649-5AEFCE619344}"/>
              </a:ext>
            </a:extLst>
          </p:cNvPr>
          <p:cNvSpPr txBox="1">
            <a:spLocks/>
          </p:cNvSpPr>
          <p:nvPr/>
        </p:nvSpPr>
        <p:spPr>
          <a:xfrm>
            <a:off x="707038" y="2805752"/>
            <a:ext cx="6870555" cy="124649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4000" dirty="0">
                <a:solidFill>
                  <a:srgbClr val="FFFFFF"/>
                </a:solidFill>
                <a:latin typeface="Nekst Bold" panose="00000800000000000000" pitchFamily="2" charset="-52"/>
              </a:rPr>
              <a:t>СПАСИБО </a:t>
            </a:r>
            <a:br>
              <a:rPr lang="ru-RU" sz="4000" dirty="0">
                <a:solidFill>
                  <a:srgbClr val="FFFFFF"/>
                </a:solidFill>
                <a:latin typeface="Nekst Bold" panose="00000800000000000000" pitchFamily="2" charset="-52"/>
              </a:rPr>
            </a:br>
            <a:r>
              <a:rPr lang="ru-RU" sz="4000" dirty="0">
                <a:solidFill>
                  <a:srgbClr val="FFFFFF"/>
                </a:solidFill>
                <a:latin typeface="Nekst Bold" panose="00000800000000000000" pitchFamily="2" charset="-52"/>
              </a:rPr>
              <a:t>ЗА ВНИМАНИЕ!</a:t>
            </a:r>
            <a:endParaRPr lang="ru-RU" sz="4000" dirty="0">
              <a:latin typeface="Nekst Bold" panose="00000800000000000000" pitchFamily="2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285BF20-4772-4B47-9219-A3AD8B0384DD}"/>
              </a:ext>
            </a:extLst>
          </p:cNvPr>
          <p:cNvSpPr/>
          <p:nvPr/>
        </p:nvSpPr>
        <p:spPr>
          <a:xfrm>
            <a:off x="622853" y="5225233"/>
            <a:ext cx="4073231" cy="336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53720">
              <a:lnSpc>
                <a:spcPct val="109400"/>
              </a:lnSpc>
              <a:spcBef>
                <a:spcPts val="525"/>
              </a:spcBef>
            </a:pPr>
            <a:r>
              <a:rPr 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e-mail: 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qweru2003@gmail.com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21469E0-94E2-443C-987A-658509CA2CD9}"/>
              </a:ext>
            </a:extLst>
          </p:cNvPr>
          <p:cNvSpPr/>
          <p:nvPr/>
        </p:nvSpPr>
        <p:spPr>
          <a:xfrm>
            <a:off x="622853" y="5592765"/>
            <a:ext cx="3119444" cy="336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53720">
              <a:lnSpc>
                <a:spcPct val="109400"/>
              </a:lnSpc>
              <a:spcBef>
                <a:spcPts val="525"/>
              </a:spcBef>
            </a:pPr>
            <a:r>
              <a:rPr lang="ru-RU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тел.: </a:t>
            </a: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9509</a:t>
            </a: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) 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97</a:t>
            </a: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-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72</a:t>
            </a:r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-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15</a:t>
            </a:r>
            <a:endParaRPr lang="ru-RU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550729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Words>300</Words>
  <Application>Microsoft Office PowerPoint</Application>
  <PresentationFormat>Широкоэкранный</PresentationFormat>
  <Paragraphs>80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Nekst Bold</vt:lpstr>
      <vt:lpstr>Verdana</vt:lpstr>
      <vt:lpstr>Wingdings</vt:lpstr>
      <vt:lpstr>Тема Office</vt:lpstr>
      <vt:lpstr>База данных библиотекаря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Департамент образования: итоги 2021</dc:title>
  <dc:creator>User</dc:creator>
  <cp:lastModifiedBy>Александр Гурулёв</cp:lastModifiedBy>
  <cp:revision>55</cp:revision>
  <dcterms:created xsi:type="dcterms:W3CDTF">2022-06-29T03:22:44Z</dcterms:created>
  <dcterms:modified xsi:type="dcterms:W3CDTF">2024-06-10T03:15:22Z</dcterms:modified>
</cp:coreProperties>
</file>