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4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A1B9B-42B5-49F3-9E7F-D813DC8F4CDB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73331F-ABA6-4703-83BB-64E282496E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8962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0EBB0-F6F6-4C38-A590-AE4AD25E2AF4}" type="datetime1">
              <a:rPr lang="ru-RU" smtClean="0"/>
              <a:t>06.06.2023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AD3B-78F1-4FF4-A5B7-E799AC887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7472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E0F4-DC6D-48FF-8003-5BED9E30D8D6}" type="datetime1">
              <a:rPr lang="ru-RU" smtClean="0"/>
              <a:t>06.06.2023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AD3B-78F1-4FF4-A5B7-E799AC887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702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1725-95A0-4047-8AE4-4EEE08259998}" type="datetime1">
              <a:rPr lang="ru-RU" smtClean="0"/>
              <a:t>06.06.2023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AD3B-78F1-4FF4-A5B7-E799AC887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46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11DBF-72A9-463B-854B-DB8284BC35E8}" type="datetime1">
              <a:rPr lang="ru-RU" smtClean="0"/>
              <a:t>06.06.2023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AD3B-78F1-4FF4-A5B7-E799AC887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1436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3507-6DA8-43EB-B165-17B594795708}" type="datetime1">
              <a:rPr lang="ru-RU" smtClean="0"/>
              <a:t>06.06.2023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E7E76-3A58-4FAE-ACE1-738167861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952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4C0C-98E8-4F34-A1D4-D8775124F37A}" type="datetime1">
              <a:rPr lang="ru-RU" smtClean="0"/>
              <a:t>06.06.2023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E7E76-3A58-4FAE-ACE1-738167861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428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3D19-6131-4794-8CDB-CA53625A4959}" type="datetime1">
              <a:rPr lang="ru-RU" smtClean="0"/>
              <a:t>06.06.2023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E7E76-3A58-4FAE-ACE1-738167861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513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DFF8-11EB-4AB8-857E-EFD85D415307}" type="datetime1">
              <a:rPr lang="ru-RU" smtClean="0"/>
              <a:t>06.06.2023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E7E76-3A58-4FAE-ACE1-738167861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8195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EB4E-A22F-4B22-AE39-9A037032CB14}" type="datetime1">
              <a:rPr lang="ru-RU" smtClean="0"/>
              <a:t>06.06.2023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E7E76-3A58-4FAE-ACE1-738167861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1894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C46B-F9D4-49BF-93BD-FEE4F5D0FD1E}" type="datetime1">
              <a:rPr lang="ru-RU" smtClean="0"/>
              <a:t>06.06.2023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E7E76-3A58-4FAE-ACE1-738167861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90218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7076D-EF73-4AF1-B4EF-03629A6D999B}" type="datetime1">
              <a:rPr lang="ru-RU" smtClean="0"/>
              <a:t>06.06.2023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E7E76-3A58-4FAE-ACE1-738167861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11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DFE9A-6DCE-422A-99CC-A815A759EB9F}" type="datetime1">
              <a:rPr lang="ru-RU" smtClean="0"/>
              <a:t>06.06.2023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7668344" y="6356350"/>
            <a:ext cx="1018456" cy="365125"/>
          </a:xfrm>
        </p:spPr>
        <p:txBody>
          <a:bodyPr/>
          <a:lstStyle>
            <a:lvl1pPr>
              <a:defRPr sz="2000"/>
            </a:lvl1pPr>
          </a:lstStyle>
          <a:p>
            <a:fld id="{23CCAD3B-78F1-4FF4-A5B7-E799AC887D4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02061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AE012-AAD6-4A0E-9CCB-121C8689E7C9}" type="datetime1">
              <a:rPr lang="ru-RU" smtClean="0"/>
              <a:t>06.06.2023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E7E76-3A58-4FAE-ACE1-738167861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7789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E9BD3-C198-4D76-B41A-96A40167EBE1}" type="datetime1">
              <a:rPr lang="ru-RU" smtClean="0"/>
              <a:t>06.06.2023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E7E76-3A58-4FAE-ACE1-738167861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6048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F8BC0-69C1-48C3-84D7-88EB4F0921E3}" type="datetime1">
              <a:rPr lang="ru-RU" smtClean="0"/>
              <a:t>06.06.2023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E7E76-3A58-4FAE-ACE1-738167861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5504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F30BE-52EE-4FA3-9C01-6306E997DF93}" type="datetime1">
              <a:rPr lang="ru-RU" smtClean="0"/>
              <a:t>06.06.2023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E7E76-3A58-4FAE-ACE1-738167861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85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10BB-907D-4B20-A1EC-9CC3F023CF4E}" type="datetime1">
              <a:rPr lang="ru-RU" smtClean="0"/>
              <a:t>06.06.2023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AD3B-78F1-4FF4-A5B7-E799AC887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357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1C061-17BC-46D5-81D5-053DAD38D4FA}" type="datetime1">
              <a:rPr lang="ru-RU" smtClean="0"/>
              <a:t>06.06.2023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AD3B-78F1-4FF4-A5B7-E799AC887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660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4687D-6188-46EA-8BC0-E76521AF7B03}" type="datetime1">
              <a:rPr lang="ru-RU" smtClean="0"/>
              <a:t>06.06.2023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AD3B-78F1-4FF4-A5B7-E799AC887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978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F4CBB-6792-48E3-9168-35B1EEF6D44A}" type="datetime1">
              <a:rPr lang="ru-RU" smtClean="0"/>
              <a:t>06.06.2023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AD3B-78F1-4FF4-A5B7-E799AC887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163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45079-30DB-4BE5-98AD-B7543D69CE55}" type="datetime1">
              <a:rPr lang="ru-RU" smtClean="0"/>
              <a:t>06.06.2023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AD3B-78F1-4FF4-A5B7-E799AC887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731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84B33-A10D-4741-9E79-127AEEDB7911}" type="datetime1">
              <a:rPr lang="ru-RU" smtClean="0"/>
              <a:t>06.06.2023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AD3B-78F1-4FF4-A5B7-E799AC887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032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04AE-515F-4272-BDBD-66E02B849BF2}" type="datetime1">
              <a:rPr lang="ru-RU" smtClean="0"/>
              <a:t>06.06.2023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AD3B-78F1-4FF4-A5B7-E799AC887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314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EB9C6-137E-4309-86FD-B87BFCF21D04}" type="datetime1">
              <a:rPr lang="ru-RU" smtClean="0"/>
              <a:t>06.06.2023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CAD3B-78F1-4FF4-A5B7-E799AC887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57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BE5EB-27F7-4046-A604-783DF727361A}" type="datetime1">
              <a:rPr lang="ru-RU" smtClean="0"/>
              <a:t>06.06.2023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E7E76-3A58-4FAE-ACE1-738167861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890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132856"/>
            <a:ext cx="7772400" cy="1368152"/>
          </a:xfrm>
        </p:spPr>
        <p:txBody>
          <a:bodyPr>
            <a:normAutofit/>
          </a:bodyPr>
          <a:lstStyle/>
          <a:p>
            <a:r>
              <a:rPr lang="ru-RU" dirty="0">
                <a:latin typeface="Calibri" pitchFamily="34" charset="0"/>
              </a:rPr>
              <a:t>ТЕМА</a:t>
            </a:r>
            <a:r>
              <a:rPr lang="ru-RU" dirty="0">
                <a:latin typeface="Calibri" pitchFamily="34" charset="0"/>
              </a:rPr>
              <a:t> КП</a:t>
            </a:r>
            <a:r>
              <a:rPr lang="ru-RU" dirty="0" smtClean="0">
                <a:latin typeface="Segoe Print" pitchFamily="2" charset="0"/>
              </a:rPr>
              <a:t/>
            </a:r>
            <a:br>
              <a:rPr lang="ru-RU" dirty="0" smtClean="0">
                <a:latin typeface="Segoe Print" pitchFamily="2" charset="0"/>
              </a:rPr>
            </a:br>
            <a:r>
              <a:rPr lang="ru-RU" sz="2400" b="1" dirty="0" smtClean="0">
                <a:solidFill>
                  <a:srgbClr val="C00000"/>
                </a:solidFill>
                <a:latin typeface="Segoe Print" pitchFamily="2" charset="0"/>
              </a:rPr>
              <a:t>(с титульного листа Пояснит. записки)</a:t>
            </a:r>
            <a:endParaRPr lang="ru-RU" sz="3600" b="1" dirty="0">
              <a:solidFill>
                <a:srgbClr val="C00000"/>
              </a:solidFill>
              <a:latin typeface="Segoe Print" pitchFamily="2" charset="0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411560" y="956320"/>
            <a:ext cx="6400800" cy="888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40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rPr>
              <a:t>АВТОР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5968" y="44624"/>
            <a:ext cx="77724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rgbClr val="C00000"/>
                </a:solidFill>
                <a:latin typeface="Segoe Print" pitchFamily="2" charset="0"/>
              </a:rPr>
              <a:t>Лимит времени: 5 ÷7 минут</a:t>
            </a:r>
            <a:endParaRPr lang="ru-RU" sz="3600" b="1" dirty="0">
              <a:solidFill>
                <a:srgbClr val="C00000"/>
              </a:solidFill>
              <a:latin typeface="Segoe Print" pitchFamily="2" charset="0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2699792" y="6093296"/>
            <a:ext cx="633670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smtClean="0">
                <a:solidFill>
                  <a:srgbClr val="C00000"/>
                </a:solidFill>
                <a:latin typeface="Segoe Print" pitchFamily="2" charset="0"/>
              </a:rPr>
              <a:t>Титульный лист НЕ НУМЕРУЕТСЯ!!!</a:t>
            </a:r>
            <a:endParaRPr lang="ru-RU" sz="3600" b="1" dirty="0">
              <a:solidFill>
                <a:srgbClr val="C00000"/>
              </a:solidFill>
              <a:latin typeface="Segoe Pri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676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AD3B-78F1-4FF4-A5B7-E799AC887D48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1530658"/>
            <a:ext cx="725070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>
                <a:solidFill>
                  <a:srgbClr val="C00000"/>
                </a:solidFill>
                <a:latin typeface="Segoe Print" pitchFamily="2" charset="0"/>
              </a:rPr>
              <a:t>Краткое описание ПО.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rgbClr val="C00000"/>
                </a:solidFill>
                <a:latin typeface="Segoe Print" pitchFamily="2" charset="0"/>
              </a:rPr>
              <a:t>Перечень процессов, в которых участвует пользователь.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rgbClr val="C00000"/>
                </a:solidFill>
                <a:latin typeface="Segoe Print" pitchFamily="2" charset="0"/>
              </a:rPr>
              <a:t>Перечень функций пользователя в этих процессах.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rgbClr val="C00000"/>
                </a:solidFill>
                <a:latin typeface="Segoe Print" pitchFamily="2" charset="0"/>
              </a:rPr>
              <a:t>Формулировка цели и точки зрения проекта.</a:t>
            </a:r>
            <a:endParaRPr lang="ru-RU" dirty="0">
              <a:solidFill>
                <a:srgbClr val="C00000"/>
              </a:solidFill>
              <a:latin typeface="Segoe Print" pitchFamily="2" charset="0"/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913223" y="6206238"/>
            <a:ext cx="633670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smtClean="0">
                <a:solidFill>
                  <a:srgbClr val="C00000"/>
                </a:solidFill>
                <a:latin typeface="Segoe Print" pitchFamily="2" charset="0"/>
              </a:rPr>
              <a:t>НУМЕРАЦИЯ ЛИСТОВ НАЧИНАЕТСЯ С </a:t>
            </a:r>
            <a:endParaRPr lang="ru-RU" sz="3600" b="1" dirty="0">
              <a:solidFill>
                <a:srgbClr val="C00000"/>
              </a:solidFill>
              <a:latin typeface="Segoe Pri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7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dirty="0" smtClean="0"/>
              <a:t>Объекты ПО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AD3B-78F1-4FF4-A5B7-E799AC887D48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530658"/>
            <a:ext cx="823975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>
                <a:solidFill>
                  <a:srgbClr val="C00000"/>
                </a:solidFill>
                <a:latin typeface="Segoe Print" pitchFamily="2" charset="0"/>
              </a:rPr>
              <a:t>Фрагменты словаря данных: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rgbClr val="C00000"/>
                </a:solidFill>
                <a:latin typeface="Segoe Print" pitchFamily="2" charset="0"/>
              </a:rPr>
              <a:t>Таблица, содержащая имена </a:t>
            </a:r>
            <a:r>
              <a:rPr lang="ru-RU" u="sng" dirty="0" smtClean="0">
                <a:solidFill>
                  <a:srgbClr val="C00000"/>
                </a:solidFill>
                <a:latin typeface="Segoe Print" pitchFamily="2" charset="0"/>
              </a:rPr>
              <a:t>сущностей</a:t>
            </a:r>
            <a:r>
              <a:rPr lang="ru-RU" dirty="0" smtClean="0">
                <a:solidFill>
                  <a:srgbClr val="C00000"/>
                </a:solidFill>
                <a:latin typeface="Segoe Print" pitchFamily="2" charset="0"/>
              </a:rPr>
              <a:t> и определения их смысла </a:t>
            </a:r>
            <a:endParaRPr lang="ru-RU" dirty="0">
              <a:solidFill>
                <a:srgbClr val="C00000"/>
              </a:solidFill>
              <a:latin typeface="Segoe Pri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3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ru-RU" dirty="0" smtClean="0"/>
              <a:t>Диаграмма </a:t>
            </a:r>
            <a:r>
              <a:rPr lang="en-US" dirty="0" smtClean="0"/>
              <a:t>ER-</a:t>
            </a:r>
            <a:r>
              <a:rPr lang="ru-RU" dirty="0" smtClean="0"/>
              <a:t>уровня 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AD3B-78F1-4FF4-A5B7-E799AC887D48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411760" y="5369441"/>
            <a:ext cx="423385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>
                <a:solidFill>
                  <a:srgbClr val="C00000"/>
                </a:solidFill>
                <a:latin typeface="Segoe Print" pitchFamily="2" charset="0"/>
              </a:rPr>
              <a:t>Пояснения к диаграмме - УСТНО</a:t>
            </a:r>
            <a:endParaRPr lang="ru-RU" dirty="0">
              <a:solidFill>
                <a:srgbClr val="C00000"/>
              </a:solidFill>
              <a:latin typeface="Segoe Pri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18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dirty="0" smtClean="0"/>
              <a:t>Диаграмма </a:t>
            </a:r>
            <a:r>
              <a:rPr lang="en-US" dirty="0" smtClean="0"/>
              <a:t>KB-</a:t>
            </a:r>
            <a:r>
              <a:rPr lang="ru-RU" dirty="0" smtClean="0"/>
              <a:t>уровня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AD3B-78F1-4FF4-A5B7-E799AC887D48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411760" y="1412776"/>
            <a:ext cx="423385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>
                <a:solidFill>
                  <a:srgbClr val="C00000"/>
                </a:solidFill>
                <a:latin typeface="Segoe Print" pitchFamily="2" charset="0"/>
              </a:rPr>
              <a:t>Пояснения к диаграмме - УСТНО</a:t>
            </a:r>
            <a:endParaRPr lang="ru-RU" dirty="0">
              <a:solidFill>
                <a:srgbClr val="C00000"/>
              </a:solidFill>
              <a:latin typeface="Segoe Print" pitchFamily="2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2204864"/>
            <a:ext cx="8539517" cy="35548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 smtClean="0">
                <a:solidFill>
                  <a:srgbClr val="C00000"/>
                </a:solidFill>
                <a:latin typeface="Segoe Print" pitchFamily="2" charset="0"/>
              </a:rPr>
              <a:t>Требования к диаграмме.</a:t>
            </a:r>
          </a:p>
          <a:p>
            <a:pPr algn="ctr">
              <a:lnSpc>
                <a:spcPct val="150000"/>
              </a:lnSpc>
            </a:pPr>
            <a:r>
              <a:rPr lang="ru-RU" sz="2400" b="1" dirty="0" smtClean="0">
                <a:solidFill>
                  <a:srgbClr val="C00000"/>
                </a:solidFill>
                <a:latin typeface="Segoe Print" pitchFamily="2" charset="0"/>
              </a:rPr>
              <a:t>ДИАГРАММА ДОЛЖНА БЫТЬ КОМПАКТНОЙ</a:t>
            </a:r>
            <a:r>
              <a:rPr lang="ru-RU" sz="2400" dirty="0" smtClean="0">
                <a:solidFill>
                  <a:srgbClr val="C00000"/>
                </a:solidFill>
                <a:latin typeface="Segoe Print" pitchFamily="2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rgbClr val="C00000"/>
                </a:solidFill>
                <a:latin typeface="Segoe Print" pitchFamily="2" charset="0"/>
              </a:rPr>
              <a:t>Для этого необходимо: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rgbClr val="C00000"/>
                </a:solidFill>
                <a:latin typeface="Segoe Print" pitchFamily="2" charset="0"/>
              </a:rPr>
              <a:t>- использовать компактные имена сущностей и атрибутов;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 smtClean="0">
                <a:solidFill>
                  <a:srgbClr val="C00000"/>
                </a:solidFill>
                <a:latin typeface="Segoe Print" pitchFamily="2" charset="0"/>
              </a:rPr>
              <a:t>удалить из имён внешних ключей ПРЕФИКСЫ, которые лепит</a:t>
            </a:r>
            <a:br>
              <a:rPr lang="ru-RU" dirty="0" smtClean="0">
                <a:solidFill>
                  <a:srgbClr val="C00000"/>
                </a:solidFill>
                <a:latin typeface="Segoe Print" pitchFamily="2" charset="0"/>
              </a:rPr>
            </a:br>
            <a:r>
              <a:rPr lang="en-US" dirty="0" err="1" smtClean="0">
                <a:solidFill>
                  <a:srgbClr val="C00000"/>
                </a:solidFill>
                <a:latin typeface="Segoe Print" pitchFamily="2" charset="0"/>
              </a:rPr>
              <a:t>DBDesigner</a:t>
            </a:r>
            <a:r>
              <a:rPr lang="ru-RU" dirty="0" smtClean="0">
                <a:solidFill>
                  <a:srgbClr val="C00000"/>
                </a:solidFill>
                <a:latin typeface="Segoe Print" pitchFamily="2" charset="0"/>
              </a:rPr>
              <a:t>;</a:t>
            </a:r>
            <a:endParaRPr lang="en-US" dirty="0">
              <a:solidFill>
                <a:srgbClr val="C00000"/>
              </a:solidFill>
              <a:latin typeface="Segoe Print" pitchFamily="2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 smtClean="0">
                <a:solidFill>
                  <a:srgbClr val="C00000"/>
                </a:solidFill>
                <a:latin typeface="Segoe Print" pitchFamily="2" charset="0"/>
              </a:rPr>
              <a:t>отключить отображение элементов физического уровня модели;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 smtClean="0">
                <a:solidFill>
                  <a:srgbClr val="C00000"/>
                </a:solidFill>
                <a:latin typeface="Segoe Print" pitchFamily="2" charset="0"/>
              </a:rPr>
              <a:t>отключить отображение табличных индексов (</a:t>
            </a:r>
            <a:r>
              <a:rPr lang="en-AU" dirty="0" smtClean="0">
                <a:solidFill>
                  <a:srgbClr val="C00000"/>
                </a:solidFill>
                <a:latin typeface="Segoe Print" pitchFamily="2" charset="0"/>
              </a:rPr>
              <a:t>table indices</a:t>
            </a:r>
            <a:r>
              <a:rPr lang="ru-RU" dirty="0" smtClean="0">
                <a:solidFill>
                  <a:srgbClr val="C00000"/>
                </a:solidFill>
                <a:latin typeface="Segoe Print" pitchFamily="2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23297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dirty="0" smtClean="0"/>
              <a:t>Диаграмма </a:t>
            </a:r>
            <a:r>
              <a:rPr lang="en-US" dirty="0" smtClean="0"/>
              <a:t>FA-</a:t>
            </a:r>
            <a:r>
              <a:rPr lang="ru-RU" dirty="0" smtClean="0"/>
              <a:t>уровня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AD3B-78F1-4FF4-A5B7-E799AC887D48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411760" y="1412776"/>
            <a:ext cx="423385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>
                <a:solidFill>
                  <a:srgbClr val="C00000"/>
                </a:solidFill>
                <a:latin typeface="Segoe Print" pitchFamily="2" charset="0"/>
              </a:rPr>
              <a:t>Пояснения к диаграмме - УСТНО</a:t>
            </a:r>
            <a:endParaRPr lang="ru-RU" dirty="0">
              <a:solidFill>
                <a:srgbClr val="C00000"/>
              </a:solidFill>
              <a:latin typeface="Segoe Pri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78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AD3B-78F1-4FF4-A5B7-E799AC887D48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99592" y="1412776"/>
            <a:ext cx="7071167" cy="13388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 smtClean="0">
                <a:solidFill>
                  <a:srgbClr val="C00000"/>
                </a:solidFill>
                <a:latin typeface="Segoe Print" pitchFamily="2" charset="0"/>
              </a:rPr>
              <a:t>Что я сделал(а) (перечень результатов на слайде).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 smtClean="0">
                <a:solidFill>
                  <a:srgbClr val="C00000"/>
                </a:solidFill>
                <a:latin typeface="Segoe Print" pitchFamily="2" charset="0"/>
              </a:rPr>
              <a:t>Чему я научился(</a:t>
            </a:r>
            <a:r>
              <a:rPr lang="ru-RU" dirty="0" err="1" smtClean="0">
                <a:solidFill>
                  <a:srgbClr val="C00000"/>
                </a:solidFill>
                <a:latin typeface="Segoe Print" pitchFamily="2" charset="0"/>
              </a:rPr>
              <a:t>лась</a:t>
            </a:r>
            <a:r>
              <a:rPr lang="ru-RU" dirty="0" smtClean="0">
                <a:solidFill>
                  <a:srgbClr val="C00000"/>
                </a:solidFill>
                <a:latin typeface="Segoe Print" pitchFamily="2" charset="0"/>
              </a:rPr>
              <a:t>) в ходе выполнения КП (устно).</a:t>
            </a:r>
            <a:br>
              <a:rPr lang="ru-RU" dirty="0" smtClean="0">
                <a:solidFill>
                  <a:srgbClr val="C00000"/>
                </a:solidFill>
                <a:latin typeface="Segoe Print" pitchFamily="2" charset="0"/>
              </a:rPr>
            </a:br>
            <a:r>
              <a:rPr lang="ru-RU" dirty="0" smtClean="0">
                <a:solidFill>
                  <a:srgbClr val="C00000"/>
                </a:solidFill>
                <a:latin typeface="Segoe Print" pitchFamily="2" charset="0"/>
              </a:rPr>
              <a:t>(Но можно и письменно)</a:t>
            </a:r>
            <a:endParaRPr lang="ru-RU" dirty="0">
              <a:solidFill>
                <a:srgbClr val="C00000"/>
              </a:solidFill>
              <a:latin typeface="Segoe Pri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6573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144</Words>
  <Application>Microsoft Office PowerPoint</Application>
  <PresentationFormat>Экран (4:3)</PresentationFormat>
  <Paragraphs>35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7</vt:i4>
      </vt:variant>
    </vt:vector>
  </HeadingPairs>
  <TitlesOfParts>
    <vt:vector size="9" baseType="lpstr">
      <vt:lpstr>Тема Office</vt:lpstr>
      <vt:lpstr>Специальное оформление</vt:lpstr>
      <vt:lpstr>ТЕМА КП (с титульного листа Пояснит. записки)</vt:lpstr>
      <vt:lpstr>Постановка задачи</vt:lpstr>
      <vt:lpstr>Объекты ПО</vt:lpstr>
      <vt:lpstr>Диаграмма ER-уровня </vt:lpstr>
      <vt:lpstr>Диаграмма KB-уровня</vt:lpstr>
      <vt:lpstr>Диаграмма FA-уровня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Сибилёв</dc:creator>
  <cp:lastModifiedBy>Сибилёв</cp:lastModifiedBy>
  <cp:revision>14</cp:revision>
  <dcterms:created xsi:type="dcterms:W3CDTF">2022-05-22T11:23:21Z</dcterms:created>
  <dcterms:modified xsi:type="dcterms:W3CDTF">2023-06-06T12:58:47Z</dcterms:modified>
</cp:coreProperties>
</file>