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4" r:id="rId3"/>
    <p:sldId id="295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505-030D-4F16-B718-227A811FD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DF24F-BA42-40B4-A347-5E35391BC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734E-737E-448C-A5A6-6E114A60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E0CD-561F-4AAC-9324-3B2FC882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9F7F-CAF7-4154-BB60-6EC435E5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2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1846-96DF-4D46-85F7-7DEEB5ED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95B06-469D-4545-8831-3BEEB38C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9DA9-AB47-4C9E-A592-5DF4EAA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5CB9-1D72-47FD-93F6-728EEB0D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9844-A90D-441C-AE4F-9410FD86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13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57F86-D2BD-4DAC-B088-1ABD829B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5608E-F78F-4ABC-8B45-345B1BE2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4048-A5A8-4A58-8BEB-0657AD07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5B97-2889-40E5-93DC-A762AD8A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0C18-3745-413D-B7A9-2951A858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3BD-7311-42BB-9519-D17FE565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0313-2F5B-44A7-BEE1-9DF0D078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4D91-8A62-4D17-BCF6-F19FC9F0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BE0A-4CC2-4371-946B-EF05562F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E138-761A-451B-9FE6-D830549A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B7CB-A8A8-4EAC-8D6B-31E2887C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30D7-4C0F-44D2-BDF0-32C5EDE9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3E3A-AFF8-46BA-9FA7-87C97AA2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109B-A96F-4D8C-9B51-AB7DC76D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C750-68D1-41D5-8904-E355CC5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7DD0-5DE2-49D0-AF10-F8D64B91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D81A-F7B7-4414-A33D-DBB7EA27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603D4-7E84-4453-A72C-7D6AFECC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C8A7A-D25F-48C9-B408-CAC82E97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414A2-3CA7-4BCB-A13E-785C146A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216A-883F-4CE0-BCBF-CCD5528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0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2515-28F9-4FDB-8E05-53F9D05F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0833B-97A8-49A6-9396-053373CB4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2F308-A54A-4D34-9BD8-54553810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80863-E187-456C-A7F0-D86A213D0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95DB8-3F01-4BC0-9008-1FFE68BEC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7D77D-E3B6-4148-B897-73FED2EB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85C2F-AA75-44DB-A07A-F9935986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46548-1B7C-4E42-82E2-70F08777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3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7543-05E9-4BAD-BE77-C141DB5E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8E1EB-247E-4D2E-8C7E-4F520C0F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5BE52-B4E0-45EB-8647-B3B1DEB1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82A9A-F51F-41C7-A5F4-BFDB8869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6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9A23A-50AD-4A1C-898C-BF4A947F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D834F-6193-4198-928F-ABBC0D5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38F7A-AB4A-4AB1-B4F9-5B2C36D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2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8CCB-1D70-4287-9931-83D07544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DDA3-3C9A-4952-9DC7-6BECCC4E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F02EA-60C3-461A-9A34-7F8677FCA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4DD3-3DF0-465E-B600-EA15E382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756E8-2FC2-4475-8651-89D67E9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E440-1CAD-4F0A-BCD6-8130385B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E203-9E50-43CA-9CBC-E5DF0B4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A0855-D261-4BD2-92C7-CBC21A639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C9D02-1064-430B-8E21-200DAD23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7EE8-9EC7-4EE1-BA8B-E4D6514D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C9992-AF44-47FB-9CE0-515EA672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2D95-FF90-473A-AD6B-BEEE3C85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825E-0DCA-4A6F-BEC3-8D923BC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D38D-51C9-4289-B3CC-4411DC55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496D-51BD-433D-BD2B-3C1F37B3A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589F-2527-4A4D-8A97-B6B0A4CE768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DB40-A557-40A6-AD1B-DD670A99B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0C55-C24A-41BA-9521-C849C85AE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2CBF-CDFD-4F92-B956-F8839AD79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61BA-1C86-44BD-93DA-D7FD9C78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217"/>
            <a:ext cx="10515600" cy="1325563"/>
          </a:xfrm>
        </p:spPr>
        <p:txBody>
          <a:bodyPr/>
          <a:lstStyle/>
          <a:p>
            <a:r>
              <a:rPr lang="en-GB" dirty="0"/>
              <a:t>Different risks in interconnected spatial areas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021719-D525-42AC-B892-B60F5394F04C}"/>
              </a:ext>
            </a:extLst>
          </p:cNvPr>
          <p:cNvGrpSpPr/>
          <p:nvPr/>
        </p:nvGrpSpPr>
        <p:grpSpPr>
          <a:xfrm>
            <a:off x="186640" y="1349492"/>
            <a:ext cx="11818720" cy="3250894"/>
            <a:chOff x="186640" y="1349492"/>
            <a:chExt cx="11818720" cy="325089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8F4ECCD-AF36-4F63-982B-369D0B1F739C}"/>
                </a:ext>
              </a:extLst>
            </p:cNvPr>
            <p:cNvGrpSpPr/>
            <p:nvPr/>
          </p:nvGrpSpPr>
          <p:grpSpPr>
            <a:xfrm>
              <a:off x="186640" y="1561244"/>
              <a:ext cx="5457825" cy="2834407"/>
              <a:chOff x="404833" y="2145445"/>
              <a:chExt cx="5457825" cy="2834407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4E397DB-3DED-47CB-8641-032DC77BA1D5}"/>
                  </a:ext>
                </a:extLst>
              </p:cNvPr>
              <p:cNvSpPr/>
              <p:nvPr/>
            </p:nvSpPr>
            <p:spPr>
              <a:xfrm>
                <a:off x="404833" y="2145445"/>
                <a:ext cx="5457825" cy="283440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732CC4F-FA12-43C3-930E-506EAA3F8146}"/>
                  </a:ext>
                </a:extLst>
              </p:cNvPr>
              <p:cNvGrpSpPr/>
              <p:nvPr/>
            </p:nvGrpSpPr>
            <p:grpSpPr>
              <a:xfrm>
                <a:off x="749053" y="3063188"/>
                <a:ext cx="4737347" cy="991904"/>
                <a:chOff x="1672978" y="2034485"/>
                <a:chExt cx="6162357" cy="98849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B8924ED-7342-4515-A35B-6AA343CF9EB1}"/>
                    </a:ext>
                  </a:extLst>
                </p:cNvPr>
                <p:cNvGrpSpPr/>
                <p:nvPr/>
              </p:nvGrpSpPr>
              <p:grpSpPr>
                <a:xfrm>
                  <a:off x="1672978" y="2034485"/>
                  <a:ext cx="6162357" cy="988496"/>
                  <a:chOff x="1289268" y="2119281"/>
                  <a:chExt cx="6863649" cy="964049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DC9DDA0-5964-4853-A3E6-872204DADFA1}"/>
                      </a:ext>
                    </a:extLst>
                  </p:cNvPr>
                  <p:cNvGrpSpPr/>
                  <p:nvPr/>
                </p:nvGrpSpPr>
                <p:grpSpPr>
                  <a:xfrm>
                    <a:off x="1289268" y="2119281"/>
                    <a:ext cx="6863649" cy="964049"/>
                    <a:chOff x="2938683" y="2815783"/>
                    <a:chExt cx="5300325" cy="964049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44D4A-F4B4-4D9B-AAB3-1A29A02D9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38683" y="2822605"/>
                      <a:ext cx="1117600" cy="957227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GB" sz="3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4F8AA1B7-AD56-4219-AC7B-D286E0584D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1408" y="2815783"/>
                      <a:ext cx="1117600" cy="957227"/>
                    </a:xfrm>
                    <a:prstGeom prst="rect">
                      <a:avLst/>
                    </a:prstGeom>
                    <a:gradFill flip="none" rotWithShape="1">
                      <a:gsLst>
                        <a:gs pos="7900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6">
                            <a:lumMod val="75000"/>
                          </a:schemeClr>
                        </a:gs>
                        <a:gs pos="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rgbClr val="00660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GB" sz="3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" name="Arrow: Right 35">
                      <a:extLst>
                        <a:ext uri="{FF2B5EF4-FFF2-40B4-BE49-F238E27FC236}">
                          <a16:creationId xmlns:a16="http://schemas.microsoft.com/office/drawing/2014/main" id="{7A16024A-D2A7-4B64-91C3-7D6519C9B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9553" y="3249262"/>
                      <a:ext cx="731311" cy="338667"/>
                    </a:xfrm>
                    <a:prstGeom prst="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2F56AC0-2B88-41FB-900E-DE14904411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7969" y="2818431"/>
                      <a:ext cx="1117600" cy="957228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3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ABFB0095-D08B-48E5-87B6-D005EEF52D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1276" y="2889065"/>
                      <a:ext cx="3860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6E4DA4-067D-464E-8AED-60C40716A46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0426" y="2201696"/>
                    <a:ext cx="1114472" cy="3601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t</a:t>
                    </a:r>
                  </a:p>
                </p:txBody>
              </p:sp>
            </p:grpSp>
            <p:sp>
              <p:nvSpPr>
                <p:cNvPr id="39" name="Arrow: Right 38">
                  <a:extLst>
                    <a:ext uri="{FF2B5EF4-FFF2-40B4-BE49-F238E27FC236}">
                      <a16:creationId xmlns:a16="http://schemas.microsoft.com/office/drawing/2014/main" id="{F50356B0-D97E-4D7E-BBBE-DBD2EA70AF87}"/>
                    </a:ext>
                  </a:extLst>
                </p:cNvPr>
                <p:cNvSpPr/>
                <p:nvPr/>
              </p:nvSpPr>
              <p:spPr>
                <a:xfrm>
                  <a:off x="5544741" y="2476242"/>
                  <a:ext cx="850250" cy="347255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A783CC-1C4C-4A53-8EC0-FD18404F37D0}"/>
                </a:ext>
              </a:extLst>
            </p:cNvPr>
            <p:cNvGrpSpPr/>
            <p:nvPr/>
          </p:nvGrpSpPr>
          <p:grpSpPr>
            <a:xfrm>
              <a:off x="6547535" y="1592867"/>
              <a:ext cx="5457825" cy="2771160"/>
              <a:chOff x="421549" y="2177068"/>
              <a:chExt cx="5457825" cy="277116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A84F21F-A627-4656-81E8-6E16DB2B63CA}"/>
                  </a:ext>
                </a:extLst>
              </p:cNvPr>
              <p:cNvSpPr/>
              <p:nvPr/>
            </p:nvSpPr>
            <p:spPr>
              <a:xfrm>
                <a:off x="421549" y="2177068"/>
                <a:ext cx="5457825" cy="2771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27378EA-E574-4DD2-AD14-0B284A269D5F}"/>
                  </a:ext>
                </a:extLst>
              </p:cNvPr>
              <p:cNvGrpSpPr/>
              <p:nvPr/>
            </p:nvGrpSpPr>
            <p:grpSpPr>
              <a:xfrm>
                <a:off x="749053" y="3063188"/>
                <a:ext cx="4737347" cy="991904"/>
                <a:chOff x="1672978" y="2034485"/>
                <a:chExt cx="6162357" cy="98849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2B1B7A6-E45D-4AB8-B929-DC883D97230C}"/>
                    </a:ext>
                  </a:extLst>
                </p:cNvPr>
                <p:cNvGrpSpPr/>
                <p:nvPr/>
              </p:nvGrpSpPr>
              <p:grpSpPr>
                <a:xfrm>
                  <a:off x="1672978" y="2034485"/>
                  <a:ext cx="6162357" cy="988496"/>
                  <a:chOff x="1289268" y="2119281"/>
                  <a:chExt cx="6863649" cy="964049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D7F22BF-3B43-4ED5-A889-9C5461EA9FB5}"/>
                      </a:ext>
                    </a:extLst>
                  </p:cNvPr>
                  <p:cNvGrpSpPr/>
                  <p:nvPr/>
                </p:nvGrpSpPr>
                <p:grpSpPr>
                  <a:xfrm>
                    <a:off x="1289268" y="2119281"/>
                    <a:ext cx="6863649" cy="964049"/>
                    <a:chOff x="2938683" y="2815783"/>
                    <a:chExt cx="5300325" cy="964049"/>
                  </a:xfrm>
                </p:grpSpPr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D7A3A05E-7EA0-44A3-8EAA-C45223D97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38683" y="2822605"/>
                      <a:ext cx="1117600" cy="957227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3600" baseline="-25000" dirty="0">
                          <a:solidFill>
                            <a:schemeClr val="tx1"/>
                          </a:solidFill>
                          <a:latin typeface="Calibri" panose="020F0502020204030204"/>
                        </a:rPr>
                        <a:t>2</a:t>
                      </a:r>
                      <a:endParaRPr kumimoji="0" lang="en-GB" sz="3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520DEF55-EDDF-4DC6-ADA0-0E93A0B6D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1408" y="2815783"/>
                      <a:ext cx="1117600" cy="957227"/>
                    </a:xfrm>
                    <a:prstGeom prst="rect">
                      <a:avLst/>
                    </a:prstGeom>
                    <a:gradFill flip="none" rotWithShape="1">
                      <a:gsLst>
                        <a:gs pos="7900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6">
                            <a:lumMod val="75000"/>
                          </a:schemeClr>
                        </a:gs>
                        <a:gs pos="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rgbClr val="00660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3600" baseline="-25000" dirty="0">
                          <a:solidFill>
                            <a:prstClr val="white"/>
                          </a:solidFill>
                          <a:latin typeface="Calibri" panose="020F0502020204030204"/>
                        </a:rPr>
                        <a:t>2</a:t>
                      </a:r>
                      <a:endParaRPr kumimoji="0" lang="en-GB" sz="3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Arrow: Right 62">
                      <a:extLst>
                        <a:ext uri="{FF2B5EF4-FFF2-40B4-BE49-F238E27FC236}">
                          <a16:creationId xmlns:a16="http://schemas.microsoft.com/office/drawing/2014/main" id="{961A0E19-9BB4-4F04-B009-E858C3238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9553" y="3249262"/>
                      <a:ext cx="731311" cy="338667"/>
                    </a:xfrm>
                    <a:prstGeom prst="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A212A275-6BC4-4673-9E96-4DA9E56D36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7969" y="2818431"/>
                      <a:ext cx="1117600" cy="957228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3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EE20E95E-259D-4556-8756-0732BC216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1276" y="2889065"/>
                      <a:ext cx="3860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1870B04A-5D63-432D-B4AD-9936E4084A44}"/>
                      </a:ext>
                    </a:extLst>
                  </p:cNvPr>
                  <p:cNvSpPr txBox="1"/>
                  <p:nvPr/>
                </p:nvSpPr>
                <p:spPr>
                  <a:xfrm>
                    <a:off x="5720426" y="2201696"/>
                    <a:ext cx="1114472" cy="3601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t</a:t>
                    </a:r>
                  </a:p>
                </p:txBody>
              </p:sp>
            </p:grp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CEEB81DA-FB6C-4C18-A0F8-B301277693C9}"/>
                    </a:ext>
                  </a:extLst>
                </p:cNvPr>
                <p:cNvSpPr/>
                <p:nvPr/>
              </p:nvSpPr>
              <p:spPr>
                <a:xfrm>
                  <a:off x="5544741" y="2476242"/>
                  <a:ext cx="850250" cy="347255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6" name="Arrow: Curved Down 65">
              <a:extLst>
                <a:ext uri="{FF2B5EF4-FFF2-40B4-BE49-F238E27FC236}">
                  <a16:creationId xmlns:a16="http://schemas.microsoft.com/office/drawing/2014/main" id="{C8E48486-1397-412D-BE01-EB7598AD3103}"/>
                </a:ext>
              </a:extLst>
            </p:cNvPr>
            <p:cNvSpPr/>
            <p:nvPr/>
          </p:nvSpPr>
          <p:spPr>
            <a:xfrm>
              <a:off x="4591162" y="1349492"/>
              <a:ext cx="3098996" cy="522308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" name="Arrow: Curved Down 66">
              <a:extLst>
                <a:ext uri="{FF2B5EF4-FFF2-40B4-BE49-F238E27FC236}">
                  <a16:creationId xmlns:a16="http://schemas.microsoft.com/office/drawing/2014/main" id="{11374884-3D6F-4F3F-9145-91EB2C00581D}"/>
                </a:ext>
              </a:extLst>
            </p:cNvPr>
            <p:cNvSpPr/>
            <p:nvPr/>
          </p:nvSpPr>
          <p:spPr>
            <a:xfrm rot="10800000">
              <a:off x="4574071" y="4078078"/>
              <a:ext cx="3043856" cy="522308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0D3501-7FAB-4EA4-A330-1777C7709EA8}"/>
                </a:ext>
              </a:extLst>
            </p:cNvPr>
            <p:cNvSpPr txBox="1"/>
            <p:nvPr/>
          </p:nvSpPr>
          <p:spPr>
            <a:xfrm>
              <a:off x="5862739" y="1379813"/>
              <a:ext cx="1369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f</a:t>
              </a:r>
              <a:r>
                <a:rPr lang="en-GB" sz="2400" baseline="-25000" dirty="0"/>
                <a:t>1,2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1FF51BD-E9CE-4D07-BAED-5F1D3CD2175E}"/>
                </a:ext>
              </a:extLst>
            </p:cNvPr>
            <p:cNvSpPr txBox="1"/>
            <p:nvPr/>
          </p:nvSpPr>
          <p:spPr>
            <a:xfrm>
              <a:off x="5862740" y="4078078"/>
              <a:ext cx="1369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f</a:t>
              </a:r>
              <a:r>
                <a:rPr lang="en-GB" sz="2400" baseline="-25000" dirty="0"/>
                <a:t>2,1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D933EE5-D5D4-40C3-917E-83F79946ED55}"/>
                  </a:ext>
                </a:extLst>
              </p:cNvPr>
              <p:cNvSpPr/>
              <p:nvPr/>
            </p:nvSpPr>
            <p:spPr>
              <a:xfrm>
                <a:off x="-169618" y="4754135"/>
                <a:ext cx="4897118" cy="992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D933EE5-D5D4-40C3-917E-83F79946E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618" y="4754135"/>
                <a:ext cx="4897118" cy="992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867DCD-8F65-4BEF-8DC3-2E83C96CC488}"/>
                  </a:ext>
                </a:extLst>
              </p:cNvPr>
              <p:cNvSpPr/>
              <p:nvPr/>
            </p:nvSpPr>
            <p:spPr>
              <a:xfrm>
                <a:off x="7846829" y="4751958"/>
                <a:ext cx="3882345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867DCD-8F65-4BEF-8DC3-2E83C96CC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29" y="4751958"/>
                <a:ext cx="3882345" cy="992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36567-EB55-4E85-A129-6D9F23349E03}"/>
                  </a:ext>
                </a:extLst>
              </p:cNvPr>
              <p:cNvSpPr txBox="1"/>
              <p:nvPr/>
            </p:nvSpPr>
            <p:spPr>
              <a:xfrm>
                <a:off x="4291456" y="5879337"/>
                <a:ext cx="37015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36567-EB55-4E85-A129-6D9F2334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456" y="5879337"/>
                <a:ext cx="3701591" cy="810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79BF4B16-C74F-420C-9F02-8390F48E216D}"/>
              </a:ext>
            </a:extLst>
          </p:cNvPr>
          <p:cNvSpPr/>
          <p:nvPr/>
        </p:nvSpPr>
        <p:spPr>
          <a:xfrm>
            <a:off x="1951348" y="4765996"/>
            <a:ext cx="3911391" cy="1054369"/>
          </a:xfrm>
          <a:prstGeom prst="rect">
            <a:avLst/>
          </a:prstGeom>
          <a:solidFill>
            <a:srgbClr val="A5A5A5">
              <a:alpha val="14902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DA8AA1-5F96-4DE8-86AF-3C47E9EC0627}"/>
              </a:ext>
            </a:extLst>
          </p:cNvPr>
          <p:cNvSpPr txBox="1"/>
          <p:nvPr/>
        </p:nvSpPr>
        <p:spPr>
          <a:xfrm>
            <a:off x="4482556" y="5009857"/>
            <a:ext cx="219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movement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6510C-C08D-49C2-A628-09996A43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E093-1E95-46A9-B800-2102F4B3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B160-C5D8-4209-BECC-16B4C09E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717"/>
            <a:ext cx="10515600" cy="6064028"/>
          </a:xfr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2698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SIR_patch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&lt;-function(t, state, parameters) {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with(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as.list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(c(state, parameters)),{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P1 &lt;- S1+I1+R1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P2 &lt;- S2+I2+R2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lam1&lt;-beta1*I1/P1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lam2&lt;-beta2*I2/P2</a:t>
            </a:r>
          </a:p>
          <a:p>
            <a:pPr marL="2698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dS1 &lt;- mu*P1 - mu*S1- lam1*S1 - f12*S1 + f21*S2 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dI1 &lt;- lam1*S1 - tau*I1 - mu*I1 - f12*I1 + f21*I2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dR1 &lt;- tau*I1 - mu*R1 - f12*R1 + f21*R2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dS2 &lt;- mu*P2 - mu*S2 - lam2*S2 + f12*S1 - f21*S2  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dI2 &lt;- lam2*S2 - tau*I2 - mu*I2 + f12*I1 - f21*I2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dR2 &lt;- tau*I2 - mu*R2 + f12*R1 - f21*R2</a:t>
            </a:r>
          </a:p>
          <a:p>
            <a:pPr marL="2698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list(c(dS1, dI1, dR1, dS2, dI2, dR2))}) 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pPr marL="2698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DCEAF-3E1B-4453-9320-56D1038EE221}"/>
              </a:ext>
            </a:extLst>
          </p:cNvPr>
          <p:cNvSpPr txBox="1"/>
          <p:nvPr/>
        </p:nvSpPr>
        <p:spPr>
          <a:xfrm>
            <a:off x="7956514" y="1321356"/>
            <a:ext cx="3769837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Two populations, each with their own P and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BC9BC-9764-427F-A350-7BD5EEC57B2C}"/>
              </a:ext>
            </a:extLst>
          </p:cNvPr>
          <p:cNvSpPr txBox="1"/>
          <p:nvPr/>
        </p:nvSpPr>
        <p:spPr>
          <a:xfrm>
            <a:off x="7956513" y="3154220"/>
            <a:ext cx="3769837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Population movement through the f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37884-D7EC-4F5E-8CE8-4AD21AA67F60}"/>
              </a:ext>
            </a:extLst>
          </p:cNvPr>
          <p:cNvSpPr txBox="1"/>
          <p:nvPr/>
        </p:nvSpPr>
        <p:spPr>
          <a:xfrm>
            <a:off x="0" y="0"/>
            <a:ext cx="10894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SIR_patch.R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D897-4743-4283-8943-99CD079A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99A-1340-412B-B859-4A044154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96" y="964019"/>
            <a:ext cx="10515600" cy="535531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initP1&lt;-999 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initI1&lt;-1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initR1&lt;-0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initS1&lt;-initP1-initI1-initR1</a:t>
            </a:r>
          </a:p>
          <a:p>
            <a:pPr marL="2698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initP2&lt;-1000 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initR2&lt;-0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initI2&lt;-0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initS2&lt;-initP2-initI2-initR2</a:t>
            </a:r>
          </a:p>
          <a:p>
            <a:pPr marL="2698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c(S1 = initS1, I1 = initI1, R1 = initR1, 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S2 = initS2, I2 = initI2, R2 = initR2)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83321-7D41-4352-80F1-6E7A086B95E8}"/>
              </a:ext>
            </a:extLst>
          </p:cNvPr>
          <p:cNvSpPr txBox="1"/>
          <p:nvPr/>
        </p:nvSpPr>
        <p:spPr>
          <a:xfrm>
            <a:off x="6096000" y="964019"/>
            <a:ext cx="5642344" cy="535531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 &lt;- c(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mu = (1/(50*52*7)),    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beta1 = 0.75,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beta2 = 0.45,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tau = 1/10,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f12 = 0.001,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f21 = 0.001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698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/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time_start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&lt;- 0</a:t>
            </a:r>
          </a:p>
          <a:p>
            <a:pPr marL="269875"/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time_stop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&lt;- 100</a:t>
            </a:r>
          </a:p>
          <a:p>
            <a:pPr marL="269875"/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deltat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&lt;- 0.001</a:t>
            </a:r>
          </a:p>
          <a:p>
            <a:pPr marL="269875"/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seq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time_start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time_stop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, by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deltat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698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 &lt;-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SIR_patch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plot(out)</a:t>
            </a:r>
          </a:p>
          <a:p>
            <a:pPr marL="2698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098BD-533D-4684-9D00-EB4CE4EA5BD9}"/>
              </a:ext>
            </a:extLst>
          </p:cNvPr>
          <p:cNvSpPr txBox="1"/>
          <p:nvPr/>
        </p:nvSpPr>
        <p:spPr>
          <a:xfrm>
            <a:off x="0" y="0"/>
            <a:ext cx="10894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SIR_patch.R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D9D58-13E6-415A-8372-79851A100427}"/>
              </a:ext>
            </a:extLst>
          </p:cNvPr>
          <p:cNvSpPr txBox="1"/>
          <p:nvPr/>
        </p:nvSpPr>
        <p:spPr>
          <a:xfrm>
            <a:off x="3551274" y="1233271"/>
            <a:ext cx="2544726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Only initialise infection in area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2B01B-4E80-4515-9E95-944F5D241729}"/>
              </a:ext>
            </a:extLst>
          </p:cNvPr>
          <p:cNvSpPr txBox="1"/>
          <p:nvPr/>
        </p:nvSpPr>
        <p:spPr>
          <a:xfrm>
            <a:off x="8254225" y="2374499"/>
            <a:ext cx="3769837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Making movement symmetrical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1D10E-3E11-49D3-9D22-10D360781E28}"/>
              </a:ext>
            </a:extLst>
          </p:cNvPr>
          <p:cNvSpPr txBox="1"/>
          <p:nvPr/>
        </p:nvSpPr>
        <p:spPr>
          <a:xfrm>
            <a:off x="8775405" y="3792330"/>
            <a:ext cx="3248657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Deltat</a:t>
            </a:r>
            <a:r>
              <a:rPr lang="en-GB" dirty="0">
                <a:solidFill>
                  <a:schemeClr val="bg1"/>
                </a:solidFill>
              </a:rPr>
              <a:t> is even more critical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BBC2-0FB4-482F-A9B6-3E52BBF4C3F2}"/>
              </a:ext>
            </a:extLst>
          </p:cNvPr>
          <p:cNvSpPr txBox="1"/>
          <p:nvPr/>
        </p:nvSpPr>
        <p:spPr>
          <a:xfrm>
            <a:off x="8775404" y="5528244"/>
            <a:ext cx="3248657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Look at the behaviour of the whole system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BF98294-1455-4A08-8A48-6F21877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9CDA-4E99-4B1F-A041-E5C11776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305870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Would interventions in one place have a knock-on effect on the other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309B-1741-48C0-8973-84961C0D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385"/>
            <a:ext cx="10515600" cy="123308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61950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parameters['f12']&lt;-0.0</a:t>
            </a:r>
          </a:p>
          <a:p>
            <a:pPr marL="361950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out_no_migration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SIR_patch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361950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out_no_migration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61950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E46EE0-B9B3-4F18-837B-6CD8661830B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What would happen if individuals stopped moving from area 1 to area 2?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519CE-8F5C-406B-8360-05795A2E9FCF}"/>
              </a:ext>
            </a:extLst>
          </p:cNvPr>
          <p:cNvSpPr txBox="1"/>
          <p:nvPr/>
        </p:nvSpPr>
        <p:spPr>
          <a:xfrm>
            <a:off x="838200" y="4384270"/>
            <a:ext cx="10515600" cy="18517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6195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parameters['f12']&lt;-0.001</a:t>
            </a:r>
          </a:p>
          <a:p>
            <a:pPr marL="36195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parameters['beta1']&lt;-0.25</a:t>
            </a:r>
          </a:p>
          <a:p>
            <a:pPr marL="36195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out_intervention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deSolve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::ode(y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istate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times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tps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SIR_patch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parms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= parameters) </a:t>
            </a:r>
          </a:p>
          <a:p>
            <a:pPr marL="36195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plot(out)</a:t>
            </a:r>
          </a:p>
          <a:p>
            <a:pPr marL="36195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plot(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out_intervention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D35D6-E44C-4C12-B12B-7A27DD09294E}"/>
              </a:ext>
            </a:extLst>
          </p:cNvPr>
          <p:cNvSpPr txBox="1"/>
          <p:nvPr/>
        </p:nvSpPr>
        <p:spPr>
          <a:xfrm>
            <a:off x="0" y="0"/>
            <a:ext cx="10894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SIR_patch.R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2BE09-48BC-41F1-B548-C5F8998E1181}"/>
              </a:ext>
            </a:extLst>
          </p:cNvPr>
          <p:cNvSpPr txBox="1"/>
          <p:nvPr/>
        </p:nvSpPr>
        <p:spPr>
          <a:xfrm>
            <a:off x="8534400" y="1617766"/>
            <a:ext cx="3248657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Note that f21 remains non-zero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B805D-12D0-4980-95A0-456DD62A3AED}"/>
              </a:ext>
            </a:extLst>
          </p:cNvPr>
          <p:cNvSpPr txBox="1"/>
          <p:nvPr/>
        </p:nvSpPr>
        <p:spPr>
          <a:xfrm>
            <a:off x="8534400" y="4348509"/>
            <a:ext cx="3248657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For simplicity assume that you can change beta1 at time=0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9F3609-55CE-4FEB-9E87-061EF86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8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Segoe UI Semilight</vt:lpstr>
      <vt:lpstr>Symbol</vt:lpstr>
      <vt:lpstr>Office Theme</vt:lpstr>
      <vt:lpstr>Different risks in interconnected spatial areas</vt:lpstr>
      <vt:lpstr>PowerPoint Presentation</vt:lpstr>
      <vt:lpstr>PowerPoint Presentation</vt:lpstr>
      <vt:lpstr>Would interventions in one place have a knock-on effect on the other area?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risks in interconnected spatial areas</dc:title>
  <dc:creator>Ricardo Águas</dc:creator>
  <cp:lastModifiedBy>Ricardo Águas</cp:lastModifiedBy>
  <cp:revision>1</cp:revision>
  <dcterms:created xsi:type="dcterms:W3CDTF">2022-11-13T23:14:12Z</dcterms:created>
  <dcterms:modified xsi:type="dcterms:W3CDTF">2022-11-13T23:15:07Z</dcterms:modified>
</cp:coreProperties>
</file>