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4" r:id="rId3"/>
    <p:sldId id="390" r:id="rId4"/>
    <p:sldId id="385" r:id="rId5"/>
    <p:sldId id="391" r:id="rId6"/>
    <p:sldId id="396" r:id="rId7"/>
    <p:sldId id="397" r:id="rId8"/>
    <p:sldId id="398" r:id="rId9"/>
    <p:sldId id="386" r:id="rId10"/>
    <p:sldId id="392" r:id="rId11"/>
    <p:sldId id="393" r:id="rId12"/>
    <p:sldId id="395" r:id="rId13"/>
    <p:sldId id="394" r:id="rId14"/>
    <p:sldId id="399" r:id="rId15"/>
    <p:sldId id="400" r:id="rId16"/>
    <p:sldId id="352" r:id="rId17"/>
    <p:sldId id="354" r:id="rId18"/>
    <p:sldId id="3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6B22-46E8-4887-846D-C704C990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FAA66-2759-4235-AAB8-5452D036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37A2-2D9C-4DC4-BD88-95CA0BE5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171F-CA39-4812-9228-A120B49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003C-F754-4625-B24F-1F74B9E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7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6AAA-6E0F-47A2-9A09-2EADBB59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DAB1-4179-4B98-9782-F69BDE92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616-53F3-4668-A3BD-1BA34DF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F0C7-7B2A-4E07-B949-8D58C15D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91A6A-9006-4548-B7FB-33B7FDA5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88E0C-544F-469C-B434-2472E2CC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70AC1-1A19-4E68-A7AF-82648D4A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3677-5F4C-4AA6-9EBF-B8EB1F1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2C65-D2EB-4388-AAF0-C23D2E2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98AF-F6F4-412C-B76B-713EC2A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4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EAEA-FA97-4CAF-85A4-09CAA112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CE13-A61E-49B0-8EC1-C12118AD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1A33-38E7-44A3-893C-25876DA8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7FBB-C30B-4A49-8D7F-6EB532C7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64B7-CB82-45CC-A66D-61C6D28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817D-A7A0-43FB-9F12-0939066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4219-363A-4884-A7E0-FDFD705E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B148-E87D-4316-A4F1-0802A90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FAE3-080E-4A9D-9751-5AAE39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CD96-E1F5-4D04-844B-07E704D3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832E-BAF7-41B4-89CD-6AE879E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4117-2499-4A76-A3AF-60DCC288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06B8-FF5B-4A4D-B64E-64BB6352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928F-909B-4AAD-8AA3-3A8F6DEC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413B-D358-478C-9572-01B550E0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D944-920C-44AC-A7AD-1E2D6715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FBD-4ED1-4C61-B172-8D040E9F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00C5-0F6E-4CE9-B05F-D00D1EE8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1559-4BE1-4A9F-A193-6FECD9C7A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89E32-53AF-45CF-8F79-3FF055F3F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016EB-CEF4-474C-BC3E-BEB8DE878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668E-AAD8-4F90-AF24-3E008C17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8427-3C1A-45BC-B136-D306F767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C40A2-996C-4905-ADEE-685EF0A5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BD23-1C33-4FE4-B013-8C3866FB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31661-0B48-4265-AAAD-03D128A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0CDAA-82EC-4C55-8581-5C6B1323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DEFAE-CAC5-4445-9AF5-6A3E8422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A9AF1-48E3-443D-8235-CB2C3B32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FC55F-1544-4221-8AE5-58E9DB1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D75E-9F0D-4304-88CC-1994928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D8DA-8E42-4283-A72D-07AFBDD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9690-6D2A-4D93-A3CA-A2A1C129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4584C-1856-4C7C-8C1F-39AA001C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4C78-DA60-4BF0-A596-8D1BCDB8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6C0BB-D691-4886-8287-9E5C31D3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68E2D-D9BD-4E8A-AD4B-CF63D329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9BCB-B12D-4FE7-B7A8-E4B31DBF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EDFBB-91C4-42E4-AB97-60729D2EE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2E79E-16F9-44DA-9EA2-259A2A5F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3EFC1-91BA-41DF-BDC8-136B2ED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3EFE-646A-4F40-BD57-19501723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78D59-632C-429B-AF77-BF1827D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3AC4F-BFC7-4224-8E41-131E2E90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A412-6622-49F9-8E43-071230B7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C16D-2249-4753-9508-00F37155D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D96A-C6F7-4479-8655-5D727A4EAB4D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71ED-DA91-47B4-8607-42177344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96E2-E8E1-4C1D-BA5E-CCAFC6E9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B1D-9C01-46AE-98B8-59F112E77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DCD1B4-38C5-425C-B5D9-E937435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Session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8CA6-630A-4A11-8BF9-CC36C1E0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CD8EF-0B21-4EEA-8D91-8012C3D2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9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E159-943F-4274-BE86-CE5069F1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77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i="0" dirty="0">
                <a:effectLst/>
                <a:latin typeface="Roboto" panose="02000000000000000000" pitchFamily="2" charset="0"/>
              </a:rPr>
              <a:t>Step 1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Let’s translate these </a:t>
            </a:r>
            <a:r>
              <a:rPr lang="en-GB" sz="3600" b="1" i="0" dirty="0">
                <a:effectLst/>
                <a:latin typeface="Roboto" panose="02000000000000000000" pitchFamily="2" charset="0"/>
              </a:rPr>
              <a:t>differential equations 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into an R function (starting with SIR).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85CC-C74D-4996-806E-4E2C1121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00" y="3149476"/>
            <a:ext cx="5994400" cy="363232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&lt;-function(t, state, parameters)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with(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		 P &lt;- (S+I+R)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	 lam&lt;-parameters['beta’]*I/P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		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mu*P-mu*S-lam*S        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	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lam*S-tau*I-mu*I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		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tau*I-mu*R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		 list(c(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))})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B293364-F2AB-4B43-B882-BD25F769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10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06B8F-8986-47A2-A3A7-18BC329A7A73}"/>
              </a:ext>
            </a:extLst>
          </p:cNvPr>
          <p:cNvGrpSpPr/>
          <p:nvPr/>
        </p:nvGrpSpPr>
        <p:grpSpPr>
          <a:xfrm>
            <a:off x="2513750" y="1844750"/>
            <a:ext cx="7164499" cy="1099864"/>
            <a:chOff x="3356963" y="4670064"/>
            <a:chExt cx="5624866" cy="720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B05D37B-06F6-4090-9F9B-D5FF3337B1D0}"/>
                    </a:ext>
                  </a:extLst>
                </p:cNvPr>
                <p:cNvSpPr/>
                <p:nvPr/>
              </p:nvSpPr>
              <p:spPr>
                <a:xfrm>
                  <a:off x="3356963" y="4670064"/>
                  <a:ext cx="1586292" cy="6733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B05D37B-06F6-4090-9F9B-D5FF3337B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963" y="4670064"/>
                  <a:ext cx="1586292" cy="6733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7BC7E2A-F7C5-4C86-B327-858D78C38C5A}"/>
                    </a:ext>
                  </a:extLst>
                </p:cNvPr>
                <p:cNvSpPr/>
                <p:nvPr/>
              </p:nvSpPr>
              <p:spPr>
                <a:xfrm>
                  <a:off x="7698187" y="4717604"/>
                  <a:ext cx="1283642" cy="6733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 sz="32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I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7BC7E2A-F7C5-4C86-B327-858D78C38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87" y="4717604"/>
                  <a:ext cx="1283642" cy="6733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2D0EDB-6416-44B9-AE9E-A84D343F941F}"/>
                    </a:ext>
                  </a:extLst>
                </p:cNvPr>
                <p:cNvSpPr/>
                <p:nvPr/>
              </p:nvSpPr>
              <p:spPr>
                <a:xfrm>
                  <a:off x="5345602" y="4705217"/>
                  <a:ext cx="1934902" cy="6733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32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32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I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2D0EDB-6416-44B9-AE9E-A84D343F9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602" y="4705217"/>
                  <a:ext cx="1934902" cy="6733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F5095D-4059-4BDA-8238-DCEF73A88C9F}"/>
              </a:ext>
            </a:extLst>
          </p:cNvPr>
          <p:cNvSpPr txBox="1"/>
          <p:nvPr/>
        </p:nvSpPr>
        <p:spPr>
          <a:xfrm>
            <a:off x="8494520" y="3059668"/>
            <a:ext cx="3367043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 the function arguments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E0729-1859-4D40-9796-FCFFC86F54D2}"/>
              </a:ext>
            </a:extLst>
          </p:cNvPr>
          <p:cNvSpPr txBox="1"/>
          <p:nvPr/>
        </p:nvSpPr>
        <p:spPr>
          <a:xfrm>
            <a:off x="8494519" y="3633862"/>
            <a:ext cx="3367043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Using the with function allows you to use the names of variables and parameters directly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DC069-8A73-4980-BBE5-23A6A6B0C084}"/>
              </a:ext>
            </a:extLst>
          </p:cNvPr>
          <p:cNvSpPr txBox="1"/>
          <p:nvPr/>
        </p:nvSpPr>
        <p:spPr>
          <a:xfrm>
            <a:off x="467171" y="4007703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Always make sure that P is the sum of all model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A3118-4610-476E-9202-EA65BED8CFA6}"/>
              </a:ext>
            </a:extLst>
          </p:cNvPr>
          <p:cNvSpPr txBox="1"/>
          <p:nvPr/>
        </p:nvSpPr>
        <p:spPr>
          <a:xfrm>
            <a:off x="467171" y="5907529"/>
            <a:ext cx="3438258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List the output variables at the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38103-629D-4816-BCA8-29ED5822CD8A}"/>
              </a:ext>
            </a:extLst>
          </p:cNvPr>
          <p:cNvSpPr txBox="1"/>
          <p:nvPr/>
        </p:nvSpPr>
        <p:spPr>
          <a:xfrm>
            <a:off x="8458911" y="4965636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Make sure you have the right force of infection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0C783-E348-4CBB-94B8-1D97AF0E28F1}"/>
              </a:ext>
            </a:extLst>
          </p:cNvPr>
          <p:cNvSpPr txBox="1"/>
          <p:nvPr/>
        </p:nvSpPr>
        <p:spPr>
          <a:xfrm>
            <a:off x="0" y="0"/>
            <a:ext cx="17860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0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3DB7-2A22-4AB1-A395-9690BE0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dirty="0">
                <a:effectLst/>
                <a:latin typeface="Roboto" panose="02000000000000000000" pitchFamily="2" charset="0"/>
              </a:rPr>
              <a:t>Step 2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Define the </a:t>
            </a:r>
            <a:r>
              <a:rPr lang="en-GB" sz="3600" b="1" i="0" dirty="0">
                <a:effectLst/>
                <a:latin typeface="Roboto" panose="02000000000000000000" pitchFamily="2" charset="0"/>
              </a:rPr>
              <a:t>initial conditions</a:t>
            </a:r>
            <a:r>
              <a:rPr lang="en-GB" sz="3600" dirty="0">
                <a:latin typeface="Roboto" panose="02000000000000000000" pitchFamily="2" charset="0"/>
              </a:rPr>
              <a:t> 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of the system.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1AE6-6B20-4E1E-BD80-E4714524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300" y="1423524"/>
            <a:ext cx="4851400" cy="20097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initP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&lt;-99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initI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&lt;-1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initR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&lt;-0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initS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&lt;-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initP-initI-initR</a:t>
            </a:r>
            <a:endParaRPr lang="en-GB" sz="2000" dirty="0">
              <a:solidFill>
                <a:srgbClr val="92D050"/>
              </a:solidFill>
              <a:latin typeface="Segoe UI Semilight" panose="020B0402040204020203" pitchFamily="34" charset="0"/>
              <a:ea typeface="MS Mincho" panose="02020609040205080304" pitchFamily="49" charset="-128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istate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 &lt;- c(S =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initS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, I =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initI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, R =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initR</a:t>
            </a:r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3CCE7-1C7F-48AB-A728-2F177FB3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03274-B68A-4258-9842-52121D5F6B0B}"/>
              </a:ext>
            </a:extLst>
          </p:cNvPr>
          <p:cNvSpPr txBox="1"/>
          <p:nvPr/>
        </p:nvSpPr>
        <p:spPr>
          <a:xfrm>
            <a:off x="838200" y="3845365"/>
            <a:ext cx="1098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dirty="0">
                <a:effectLst/>
                <a:latin typeface="Roboto" panose="02000000000000000000" pitchFamily="2" charset="0"/>
              </a:rPr>
              <a:t>Step 3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Assign baseline values to the </a:t>
            </a:r>
            <a:r>
              <a:rPr lang="en-GB" sz="3600" b="1" i="0" dirty="0">
                <a:effectLst/>
                <a:latin typeface="Roboto" panose="02000000000000000000" pitchFamily="2" charset="0"/>
              </a:rPr>
              <a:t>parameters</a:t>
            </a:r>
            <a:r>
              <a:rPr lang="en-GB" sz="3600" dirty="0">
                <a:solidFill>
                  <a:srgbClr val="666666"/>
                </a:solidFill>
                <a:latin typeface="Roboto" panose="02000000000000000000" pitchFamily="2" charset="0"/>
              </a:rPr>
              <a:t>.</a:t>
            </a:r>
            <a:endParaRPr lang="en-GB" sz="3600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0B115-DDB3-4213-AD00-DDC12A05551C}"/>
              </a:ext>
            </a:extLst>
          </p:cNvPr>
          <p:cNvSpPr txBox="1"/>
          <p:nvPr/>
        </p:nvSpPr>
        <p:spPr>
          <a:xfrm>
            <a:off x="3670300" y="4741565"/>
            <a:ext cx="48514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 &lt;- c(</a:t>
            </a:r>
          </a:p>
          <a:p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mu=(1/(50*52*7)),    </a:t>
            </a:r>
          </a:p>
          <a:p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beta=0.4,              </a:t>
            </a:r>
          </a:p>
          <a:p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tau=1/10            </a:t>
            </a:r>
          </a:p>
          <a:p>
            <a:r>
              <a:rPr lang="en-GB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1CCF1-DAD8-498D-B0BF-677679B921DC}"/>
              </a:ext>
            </a:extLst>
          </p:cNvPr>
          <p:cNvSpPr txBox="1"/>
          <p:nvPr/>
        </p:nvSpPr>
        <p:spPr>
          <a:xfrm>
            <a:off x="8218621" y="1617393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need at least one infected individual to seed infection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4A55B-0E91-4363-8238-FB2798FD1A98}"/>
              </a:ext>
            </a:extLst>
          </p:cNvPr>
          <p:cNvSpPr txBox="1"/>
          <p:nvPr/>
        </p:nvSpPr>
        <p:spPr>
          <a:xfrm>
            <a:off x="8218621" y="2942956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istate</a:t>
            </a:r>
            <a:r>
              <a:rPr lang="en-GB" dirty="0">
                <a:solidFill>
                  <a:schemeClr val="bg1"/>
                </a:solidFill>
              </a:rPr>
              <a:t> is the list of initial conditions for the ODE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7E89F-8211-47CF-9AA8-8E6FC21F9C8C}"/>
              </a:ext>
            </a:extLst>
          </p:cNvPr>
          <p:cNvSpPr txBox="1"/>
          <p:nvPr/>
        </p:nvSpPr>
        <p:spPr>
          <a:xfrm>
            <a:off x="8218621" y="5097631"/>
            <a:ext cx="3438258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 mindful of the time scale. All parameters need to be in the same time units.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356BD-085D-4BAB-9F81-76B54AC21B82}"/>
              </a:ext>
            </a:extLst>
          </p:cNvPr>
          <p:cNvSpPr txBox="1"/>
          <p:nvPr/>
        </p:nvSpPr>
        <p:spPr>
          <a:xfrm>
            <a:off x="0" y="0"/>
            <a:ext cx="179461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3DB7-2A22-4AB1-A395-9690BE07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161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i="0" dirty="0">
                <a:effectLst/>
                <a:latin typeface="Roboto" panose="02000000000000000000" pitchFamily="2" charset="0"/>
              </a:rPr>
              <a:t>Step 4</a:t>
            </a:r>
            <a:r>
              <a:rPr lang="en-GB" sz="36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Define the </a:t>
            </a:r>
            <a:r>
              <a:rPr lang="en-GB" sz="3600" b="1" i="0" dirty="0">
                <a:effectLst/>
                <a:latin typeface="Roboto" panose="02000000000000000000" pitchFamily="2" charset="0"/>
              </a:rPr>
              <a:t>simulation timeline.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1AE6-6B20-4E1E-BD80-E4714524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737858"/>
            <a:ext cx="56388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time_start</a:t>
            </a:r>
            <a:r>
              <a:rPr lang="en-US" altLang="en-US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time_stop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&lt;- 365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deltat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&lt;- 0.1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seq(</a:t>
            </a:r>
            <a:r>
              <a:rPr lang="en-US" altLang="en-US" sz="20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time_start</a:t>
            </a:r>
            <a:r>
              <a:rPr lang="en-US" altLang="en-US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time_stop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, by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deltat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C434-EE5A-474C-8FE5-A4B5BE40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03274-B68A-4258-9842-52121D5F6B0B}"/>
              </a:ext>
            </a:extLst>
          </p:cNvPr>
          <p:cNvSpPr txBox="1"/>
          <p:nvPr/>
        </p:nvSpPr>
        <p:spPr>
          <a:xfrm>
            <a:off x="838200" y="3789059"/>
            <a:ext cx="11226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effectLst/>
                <a:latin typeface="Roboto" panose="02000000000000000000" pitchFamily="2" charset="0"/>
              </a:rPr>
              <a:t>Step 5</a:t>
            </a:r>
            <a:r>
              <a:rPr lang="en-GB" sz="32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Solve the model (integrate the differential equations) with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ode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function from the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deSolve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package</a:t>
            </a:r>
            <a:r>
              <a:rPr lang="en-GB" sz="3200" dirty="0">
                <a:solidFill>
                  <a:srgbClr val="666666"/>
                </a:solidFill>
                <a:latin typeface="Roboto" panose="02000000000000000000" pitchFamily="2" charset="0"/>
              </a:rPr>
              <a:t>.</a:t>
            </a:r>
            <a:endParaRPr lang="en-GB" sz="3200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0B115-DDB3-4213-AD00-DDC12A05551C}"/>
              </a:ext>
            </a:extLst>
          </p:cNvPr>
          <p:cNvSpPr txBox="1"/>
          <p:nvPr/>
        </p:nvSpPr>
        <p:spPr>
          <a:xfrm>
            <a:off x="1066800" y="5006760"/>
            <a:ext cx="100584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778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out &lt;-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2000" dirty="0" err="1">
                <a:solidFill>
                  <a:srgbClr val="92D050"/>
                </a:solidFill>
                <a:latin typeface="Segoe UI Semilight" panose="020B0402040204020203" pitchFamily="34" charset="0"/>
                <a:ea typeface="MS Mincho" panose="02020609040205080304" pitchFamily="49" charset="-128"/>
                <a:cs typeface="Segoe UI Semilight" panose="020B0402040204020203" pitchFamily="34" charset="0"/>
              </a:rPr>
              <a:t>istate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SEIR_model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7CF6-FB9A-488B-803A-E0A4910BDF88}"/>
              </a:ext>
            </a:extLst>
          </p:cNvPr>
          <p:cNvSpPr txBox="1"/>
          <p:nvPr/>
        </p:nvSpPr>
        <p:spPr>
          <a:xfrm>
            <a:off x="8526270" y="1881241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deltat</a:t>
            </a:r>
            <a:r>
              <a:rPr lang="en-GB" dirty="0">
                <a:solidFill>
                  <a:schemeClr val="bg1"/>
                </a:solidFill>
              </a:rPr>
              <a:t> determines the integration step for the numerical solver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ADCA5-987E-4142-B1E2-EEAE10DB700E}"/>
              </a:ext>
            </a:extLst>
          </p:cNvPr>
          <p:cNvSpPr txBox="1"/>
          <p:nvPr/>
        </p:nvSpPr>
        <p:spPr>
          <a:xfrm>
            <a:off x="8526270" y="5489266"/>
            <a:ext cx="343825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Explore the options available in the ode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2D60-EEEB-4219-9B29-6AE2AC2E4DEA}"/>
              </a:ext>
            </a:extLst>
          </p:cNvPr>
          <p:cNvSpPr txBox="1"/>
          <p:nvPr/>
        </p:nvSpPr>
        <p:spPr>
          <a:xfrm>
            <a:off x="-1" y="0"/>
            <a:ext cx="181170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A5C9-5288-4CD3-A62D-DE67B962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65127"/>
            <a:ext cx="11467322" cy="1325563"/>
          </a:xfrm>
        </p:spPr>
        <p:txBody>
          <a:bodyPr>
            <a:normAutofit/>
          </a:bodyPr>
          <a:lstStyle/>
          <a:p>
            <a:r>
              <a:rPr lang="en-GB" sz="3600" dirty="0"/>
              <a:t>Plot the SIR model results and compare them to app’s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57CB9-C56A-4B78-BAA2-C0428F5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819FC-DC4B-45F2-8178-AC6EC4A70A84}"/>
              </a:ext>
            </a:extLst>
          </p:cNvPr>
          <p:cNvSpPr txBox="1"/>
          <p:nvPr/>
        </p:nvSpPr>
        <p:spPr>
          <a:xfrm>
            <a:off x="1037642" y="1515834"/>
            <a:ext cx="1011671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54013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out2 &lt;-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app$X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354013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plot(out2[,1],out2[,3])</a:t>
            </a:r>
          </a:p>
          <a:p>
            <a:pPr marL="354013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app$X,app$Is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col="red")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0D9692-567C-470B-907B-0904401F12F7}"/>
              </a:ext>
            </a:extLst>
          </p:cNvPr>
          <p:cNvSpPr txBox="1">
            <a:spLocks/>
          </p:cNvSpPr>
          <p:nvPr/>
        </p:nvSpPr>
        <p:spPr>
          <a:xfrm>
            <a:off x="828870" y="2670115"/>
            <a:ext cx="10833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Let’s adapt the SIR code and incorporate loss of immunity.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393A4-3E00-41BC-8987-F8A803EC9B97}"/>
              </a:ext>
            </a:extLst>
          </p:cNvPr>
          <p:cNvSpPr txBox="1"/>
          <p:nvPr/>
        </p:nvSpPr>
        <p:spPr>
          <a:xfrm>
            <a:off x="3048000" y="3818396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66700"/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&lt;-function(t, state, parameters) {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with(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 &lt;- (S+I+R)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lam&lt;-parameters['beta’]*I/P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mu*P-mu*S-lam*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S+alpha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*R         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lam*S-tau*I-mu*I 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tau*I-mu*R-alpha*R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list(c(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))}) </a:t>
            </a:r>
          </a:p>
          <a:p>
            <a:pPr marL="266700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4C220-9A6C-46AD-A329-D4E791E37088}"/>
              </a:ext>
            </a:extLst>
          </p:cNvPr>
          <p:cNvSpPr txBox="1"/>
          <p:nvPr/>
        </p:nvSpPr>
        <p:spPr>
          <a:xfrm>
            <a:off x="7281016" y="2092975"/>
            <a:ext cx="4734371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the comparison to be valid, we will use the app’s timeframe (</a:t>
            </a:r>
            <a:r>
              <a:rPr lang="en-GB" dirty="0" err="1">
                <a:solidFill>
                  <a:schemeClr val="bg1"/>
                </a:solidFill>
              </a:rPr>
              <a:t>app$X</a:t>
            </a:r>
            <a:r>
              <a:rPr lang="en-GB" dirty="0">
                <a:solidFill>
                  <a:schemeClr val="bg1"/>
                </a:solidFill>
              </a:rPr>
              <a:t>). We then overlay two solutions on top of each other.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BCA90-AA44-41C7-A211-D47331A53467}"/>
              </a:ext>
            </a:extLst>
          </p:cNvPr>
          <p:cNvSpPr txBox="1"/>
          <p:nvPr/>
        </p:nvSpPr>
        <p:spPr>
          <a:xfrm>
            <a:off x="8033950" y="5321767"/>
            <a:ext cx="3878888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just have to add a rate from R to 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416A8-4DD2-4872-8312-956F67033F1C}"/>
              </a:ext>
            </a:extLst>
          </p:cNvPr>
          <p:cNvSpPr txBox="1"/>
          <p:nvPr/>
        </p:nvSpPr>
        <p:spPr>
          <a:xfrm>
            <a:off x="8033950" y="4428437"/>
            <a:ext cx="3878888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don’t need additional variables.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8456-D18F-4582-A497-44B555382E56}"/>
              </a:ext>
            </a:extLst>
          </p:cNvPr>
          <p:cNvSpPr txBox="1"/>
          <p:nvPr/>
        </p:nvSpPr>
        <p:spPr>
          <a:xfrm>
            <a:off x="0" y="0"/>
            <a:ext cx="17860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2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060CB-78DB-4DD0-A2B7-3649CEAF5ECA}"/>
              </a:ext>
            </a:extLst>
          </p:cNvPr>
          <p:cNvSpPr txBox="1"/>
          <p:nvPr/>
        </p:nvSpPr>
        <p:spPr>
          <a:xfrm>
            <a:off x="954053" y="1705098"/>
            <a:ext cx="1028389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parameters['alpha']&lt;-1/150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 &lt;-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plot(out[,1],out[,3])</a:t>
            </a:r>
          </a:p>
          <a:p>
            <a:pPr marL="269875"/>
            <a:endParaRPr lang="en-GB" sz="16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parameters['beta']&lt;-parameters['beta']*5</a:t>
            </a:r>
          </a:p>
          <a:p>
            <a:pPr marL="269875"/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[,1],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[,3],col="red")</a:t>
            </a:r>
          </a:p>
          <a:p>
            <a:pPr marL="269875"/>
            <a:endParaRPr lang="en-GB" sz="16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parameters['beta']&lt;-parameters['beta']/10</a:t>
            </a:r>
          </a:p>
          <a:p>
            <a:pPr marL="269875"/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[,1],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out_low_beta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[,3],col="blue")</a:t>
            </a:r>
          </a:p>
          <a:p>
            <a:pPr marL="269875"/>
            <a:endParaRPr lang="en-GB" sz="16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parameters['beta']&lt;-0.4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parameters['alpha']&lt;-parameters['alpha']*5</a:t>
            </a:r>
          </a:p>
          <a:p>
            <a:pPr marL="269875"/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[,1],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out_high_alpha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[,3],col="magenta")</a:t>
            </a:r>
          </a:p>
          <a:p>
            <a:pPr marL="269875"/>
            <a:endParaRPr lang="en-GB" sz="16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parameters['alpha']&lt;-parameters['alpha']/10</a:t>
            </a:r>
          </a:p>
          <a:p>
            <a:pPr marL="269875"/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269875"/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[,1],</a:t>
            </a:r>
            <a:r>
              <a:rPr lang="en-GB" sz="16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out_low_alpha</a:t>
            </a:r>
            <a:r>
              <a:rPr lang="en-GB" sz="16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[,3],col="green3")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5A5C9-5288-4CD3-A62D-DE67B962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2" y="248201"/>
            <a:ext cx="11126625" cy="1325563"/>
          </a:xfrm>
        </p:spPr>
        <p:txBody>
          <a:bodyPr>
            <a:noAutofit/>
          </a:bodyPr>
          <a:lstStyle/>
          <a:p>
            <a:r>
              <a:rPr lang="en-GB" sz="3200" dirty="0"/>
              <a:t>What parameters would you need to change to get more frequent epidemic peaks? Would increasing the transmission rate do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17F2E-A364-4D15-800E-6A3D9D25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02043-82BE-45DD-8D31-B8011B21A4DE}"/>
              </a:ext>
            </a:extLst>
          </p:cNvPr>
          <p:cNvSpPr txBox="1"/>
          <p:nvPr/>
        </p:nvSpPr>
        <p:spPr>
          <a:xfrm>
            <a:off x="8990176" y="1520432"/>
            <a:ext cx="3093578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alpha to the list of parameters and give it a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FB059-8D95-4060-B727-D4759D216065}"/>
              </a:ext>
            </a:extLst>
          </p:cNvPr>
          <p:cNvSpPr txBox="1"/>
          <p:nvPr/>
        </p:nvSpPr>
        <p:spPr>
          <a:xfrm>
            <a:off x="8485974" y="2545029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Change beta and re-run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9E4A5-C3B0-4654-ADE9-9B7C9E9EDA28}"/>
              </a:ext>
            </a:extLst>
          </p:cNvPr>
          <p:cNvSpPr txBox="1"/>
          <p:nvPr/>
        </p:nvSpPr>
        <p:spPr>
          <a:xfrm>
            <a:off x="8485974" y="3528644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Change beta and re-run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B043F-5795-4B82-BA5D-606A28339658}"/>
              </a:ext>
            </a:extLst>
          </p:cNvPr>
          <p:cNvSpPr txBox="1"/>
          <p:nvPr/>
        </p:nvSpPr>
        <p:spPr>
          <a:xfrm>
            <a:off x="8485974" y="4655264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Reset beta and change alpha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03934-E44A-4760-9E0B-7E4683FCBA54}"/>
              </a:ext>
            </a:extLst>
          </p:cNvPr>
          <p:cNvSpPr txBox="1"/>
          <p:nvPr/>
        </p:nvSpPr>
        <p:spPr>
          <a:xfrm>
            <a:off x="8485974" y="5700116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Change alpha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472ED-3546-408B-9BB4-5CDF374816DE}"/>
              </a:ext>
            </a:extLst>
          </p:cNvPr>
          <p:cNvSpPr txBox="1"/>
          <p:nvPr/>
        </p:nvSpPr>
        <p:spPr>
          <a:xfrm>
            <a:off x="-1" y="0"/>
            <a:ext cx="17262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8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00A4-4CA0-4B67-9075-F2506775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825065" cy="1325563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+mj-lt"/>
              </a:rPr>
              <a:t>Compare the HITs for the SIR and SIRS models. Which is largest? Why?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827D-756A-40E7-A934-BBCBD0DF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24" y="1946923"/>
            <a:ext cx="10302551" cy="433257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parameters['alpha']&lt;-1/150 </a:t>
            </a:r>
          </a:p>
          <a:p>
            <a:pPr marL="354013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354013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3540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[,2],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[,3])</a:t>
            </a: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[,2],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[,3],col="red")</a:t>
            </a: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lines(rep(2500,4000),1:4000)</a:t>
            </a:r>
          </a:p>
          <a:p>
            <a:pPr marL="3540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parameters['alpha']&lt;-1/50 </a:t>
            </a: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out_sirs2 &lt;-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SIRS_model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parameters) </a:t>
            </a:r>
          </a:p>
          <a:p>
            <a:pPr marL="3540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lines(out_sirs2[,2],out_sirs2[,3],col="green3")</a:t>
            </a:r>
          </a:p>
          <a:p>
            <a:pPr marL="3540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40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E13A82-FAA5-4566-8E28-97F7C535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8AA1A-008A-447C-AA58-FB4221AB283B}"/>
              </a:ext>
            </a:extLst>
          </p:cNvPr>
          <p:cNvSpPr txBox="1"/>
          <p:nvPr/>
        </p:nvSpPr>
        <p:spPr>
          <a:xfrm>
            <a:off x="8279129" y="1852243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Change alpha back to default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C3871-406D-4024-96CB-025B7668B36B}"/>
              </a:ext>
            </a:extLst>
          </p:cNvPr>
          <p:cNvSpPr txBox="1"/>
          <p:nvPr/>
        </p:nvSpPr>
        <p:spPr>
          <a:xfrm>
            <a:off x="8279129" y="3928546"/>
            <a:ext cx="359778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vertical line with expected HIT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2B665-AF63-443B-AAB5-49EA08E655C6}"/>
              </a:ext>
            </a:extLst>
          </p:cNvPr>
          <p:cNvSpPr txBox="1"/>
          <p:nvPr/>
        </p:nvSpPr>
        <p:spPr>
          <a:xfrm>
            <a:off x="8121583" y="4919358"/>
            <a:ext cx="3912871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Does loss of immunity impact HIT at 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6024A-851C-49D1-8988-73366D16E89B}"/>
              </a:ext>
            </a:extLst>
          </p:cNvPr>
          <p:cNvSpPr txBox="1"/>
          <p:nvPr/>
        </p:nvSpPr>
        <p:spPr>
          <a:xfrm>
            <a:off x="-1" y="0"/>
            <a:ext cx="175188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7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74BB-75AC-4577-9205-5F49CF83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5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Epidemic vs Endemic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9F9-FB78-429D-9129-62AEE512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71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604020202020204" pitchFamily="34" charset="0"/>
              </a:rPr>
              <a:t>The long term dynamics of a system are determined by how susceptibility to infection is implemented (pathogen dependent)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BEC1-A618-44D9-BCE9-29374DF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16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00C97-67DF-48E2-92CE-247B788DA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" y="1678668"/>
            <a:ext cx="5979761" cy="46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465DEC-B9AF-45FE-B25A-760B31D2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24" y="1714163"/>
            <a:ext cx="5830591" cy="45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0AA246-56DB-4037-A8FF-2B570069757B}"/>
              </a:ext>
            </a:extLst>
          </p:cNvPr>
          <p:cNvSpPr/>
          <p:nvPr/>
        </p:nvSpPr>
        <p:spPr>
          <a:xfrm>
            <a:off x="1613647" y="5947561"/>
            <a:ext cx="896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latin typeface="Lato"/>
              </a:rPr>
              <a:t>© Copyright 2019, Intellectual Ventures Management, LLC (IVM). All rights reserved.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6EED7-F281-46BF-8FA3-14C2C242A938}"/>
              </a:ext>
            </a:extLst>
          </p:cNvPr>
          <p:cNvSpPr txBox="1"/>
          <p:nvPr/>
        </p:nvSpPr>
        <p:spPr>
          <a:xfrm>
            <a:off x="3720262" y="5174716"/>
            <a:ext cx="271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Equilibrium reached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53B23-4340-40DF-8E23-AA19908AF83D}"/>
              </a:ext>
            </a:extLst>
          </p:cNvPr>
          <p:cNvSpPr txBox="1"/>
          <p:nvPr/>
        </p:nvSpPr>
        <p:spPr>
          <a:xfrm>
            <a:off x="10457287" y="5143837"/>
            <a:ext cx="14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Equilibrium?</a:t>
            </a:r>
          </a:p>
        </p:txBody>
      </p:sp>
    </p:spTree>
    <p:extLst>
      <p:ext uri="{BB962C8B-B14F-4D97-AF65-F5344CB8AC3E}">
        <p14:creationId xmlns:p14="http://schemas.microsoft.com/office/powerpoint/2010/main" val="60049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C88-471F-4704-803E-F4F7BEFA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Equilibria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7CBD-6671-4949-A73C-68AC5DD97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284"/>
                <a:ext cx="10515600" cy="48172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0" indent="-342900" defTabSz="457200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</a:pPr>
                <a:r>
                  <a:rPr lang="en-GB" alt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ova Light" panose="020B0604020202020204" pitchFamily="34" charset="0"/>
                  </a:rPr>
                  <a:t>If run for a </a:t>
                </a:r>
                <a:r>
                  <a:rPr lang="en-GB" altLang="en-US" sz="2200" dirty="0">
                    <a:latin typeface="Arial Nova Light" panose="020B0604020202020204" pitchFamily="34" charset="0"/>
                  </a:rPr>
                  <a:t>suitably long time </a:t>
                </a:r>
                <a:r>
                  <a:rPr lang="en-GB" alt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ova Light" panose="020B0604020202020204" pitchFamily="34" charset="0"/>
                  </a:rPr>
                  <a:t>period, simple compartmental models reach a state where the numbers of individuals in each compartment remain </a:t>
                </a:r>
                <a:r>
                  <a:rPr lang="en-GB" altLang="en-US" sz="2200" dirty="0">
                    <a:latin typeface="Arial Nova Light" panose="020B0604020202020204" pitchFamily="34" charset="0"/>
                  </a:rPr>
                  <a:t>constant over time</a:t>
                </a:r>
              </a:p>
              <a:p>
                <a:pPr marL="342900" lvl="0" indent="-342900" defTabSz="457200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</a:pPr>
                <a:r>
                  <a:rPr lang="en-GB" alt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ova Light" panose="020B0604020202020204" pitchFamily="34" charset="0"/>
                  </a:rPr>
                  <a:t>This means that every time an infected person recovers, they are replaced by a new person who becomes infected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altLang="en-US" sz="2200" dirty="0">
                  <a:solidFill>
                    <a:schemeClr val="tx1"/>
                  </a:solidFill>
                  <a:latin typeface="Arial Nova Light" panose="020B0604020202020204" pitchFamily="34" charset="0"/>
                </a:endParaRPr>
              </a:p>
              <a:p>
                <a:pPr marL="342900" lvl="0" indent="-342900" defTabSz="457200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</a:pPr>
                <a:r>
                  <a:rPr lang="en-GB" alt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ova Light" panose="020B0604020202020204" pitchFamily="34" charset="0"/>
                  </a:rPr>
                  <a:t>This is known as a </a:t>
                </a:r>
                <a:r>
                  <a:rPr lang="en-GB" altLang="en-US" sz="2200" b="1" dirty="0">
                    <a:latin typeface="Arial Nova Light" panose="020B0604020202020204" pitchFamily="34" charset="0"/>
                  </a:rPr>
                  <a:t>dynamic equilibrium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 model – can you determine </a:t>
                </a:r>
                <a:r>
                  <a:rPr lang="en-GB" i="1" dirty="0"/>
                  <a:t>I</a:t>
                </a:r>
                <a:r>
                  <a:rPr lang="en-GB" dirty="0"/>
                  <a:t> at equilibrium analytically?</a:t>
                </a:r>
              </a:p>
              <a:p>
                <a:pPr marL="0" indent="0">
                  <a:buNone/>
                </a:pPr>
                <a:r>
                  <a:rPr lang="en-GB" dirty="0"/>
                  <a:t>Does it match the R code output?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200" i="1" dirty="0">
                    <a:highlight>
                      <a:srgbClr val="C0C0C0"/>
                    </a:highlight>
                  </a:rPr>
                  <a:t>N = S + I   &lt;=&gt;  S = N-I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67CBD-6671-4949-A73C-68AC5DD97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284"/>
                <a:ext cx="10515600" cy="4817222"/>
              </a:xfrm>
              <a:blipFill>
                <a:blip r:embed="rId2"/>
                <a:stretch>
                  <a:fillRect l="-754" t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1628A-44DD-40B5-963D-AEDA9C70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0C8-EE52-4EC6-B6E4-1C0A164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Equilibria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9D5-9757-49B1-B348-E9552AD9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600" dirty="0"/>
              <a:t>SIRS model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i="1" dirty="0">
                <a:highlight>
                  <a:srgbClr val="C0C0C0"/>
                </a:highlight>
              </a:rPr>
              <a:t>N = S + I + R</a:t>
            </a:r>
          </a:p>
          <a:p>
            <a:pPr marL="0" indent="0">
              <a:buNone/>
            </a:pP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GB" sz="3600" i="1" dirty="0">
                <a:highlight>
                  <a:srgbClr val="C0C0C0"/>
                </a:highlight>
              </a:rPr>
              <a:t>Not solvable </a:t>
            </a:r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86B8-FEC0-4052-B20A-BA3351A1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18</a:t>
            </a:fld>
            <a:endParaRPr lang="en-GB"/>
          </a:p>
        </p:txBody>
      </p:sp>
      <p:pic>
        <p:nvPicPr>
          <p:cNvPr id="3074" name="Picture 2" descr="\begin{aligned}&#10;\frac{dS}{dt} &amp; = -\frac{\beta SI}{N} + \xi R\\&#10;\frac{dI}{dt} &amp; = \frac{\beta SI}{N} - \gamma I\\&#10;\frac{dR}{dt} &amp; = \gamma I - \xi R&#10;\end{aligned}">
            <a:extLst>
              <a:ext uri="{FF2B5EF4-FFF2-40B4-BE49-F238E27FC236}">
                <a16:creationId xmlns:a16="http://schemas.microsoft.com/office/drawing/2014/main" id="{9DB56669-92EF-44AF-9EA8-A9E7B963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58" y="2220645"/>
            <a:ext cx="1640283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5B3087-2ABF-4052-891C-FC72D9683597}"/>
                  </a:ext>
                </a:extLst>
              </p:cNvPr>
              <p:cNvSpPr/>
              <p:nvPr/>
            </p:nvSpPr>
            <p:spPr>
              <a:xfrm>
                <a:off x="4652943" y="4454224"/>
                <a:ext cx="288611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5B3087-2ABF-4052-891C-FC72D9683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43" y="4454224"/>
                <a:ext cx="2886111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Compartmental model building - SEIR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6141-327E-4140-84DF-EDB9DC43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Write down the model diagram and accompanying ODE system for an </a:t>
            </a:r>
            <a:r>
              <a:rPr lang="en-GB" sz="2400" b="1" dirty="0">
                <a:latin typeface="Arial Nova Light" panose="020B0304020202020204" pitchFamily="34" charset="0"/>
              </a:rPr>
              <a:t>SEIR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 model. Use whatever letters you wish to designate the parameters. </a:t>
            </a:r>
            <a:r>
              <a:rPr lang="en-GB" sz="2400" dirty="0">
                <a:latin typeface="Arial Nova Light" panose="020B0304020202020204" pitchFamily="34" charset="0"/>
              </a:rPr>
              <a:t>Ignore disease induced mortality for now.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49F8A-2743-4840-8D84-80EAF56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43AC5C-0A7E-4B69-ACA3-76471893E677}"/>
              </a:ext>
            </a:extLst>
          </p:cNvPr>
          <p:cNvGrpSpPr/>
          <p:nvPr/>
        </p:nvGrpSpPr>
        <p:grpSpPr>
          <a:xfrm>
            <a:off x="2238375" y="3399170"/>
            <a:ext cx="7715249" cy="1193900"/>
            <a:chOff x="2387601" y="2601668"/>
            <a:chExt cx="7416798" cy="12380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6311C4-3E19-4D3B-826D-E4D552E23F46}"/>
                </a:ext>
              </a:extLst>
            </p:cNvPr>
            <p:cNvGrpSpPr/>
            <p:nvPr/>
          </p:nvGrpSpPr>
          <p:grpSpPr>
            <a:xfrm>
              <a:off x="2387601" y="2639435"/>
              <a:ext cx="7416798" cy="1200331"/>
              <a:chOff x="2980267" y="2828833"/>
              <a:chExt cx="7416798" cy="12003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888E35-F703-4EB0-AD8C-DB2BEDB630D8}"/>
                  </a:ext>
                </a:extLst>
              </p:cNvPr>
              <p:cNvSpPr txBox="1"/>
              <p:nvPr/>
            </p:nvSpPr>
            <p:spPr>
              <a:xfrm>
                <a:off x="2980267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50C7BB-6813-44B7-9DAD-8CB9D36E945F}"/>
                  </a:ext>
                </a:extLst>
              </p:cNvPr>
              <p:cNvSpPr txBox="1"/>
              <p:nvPr/>
            </p:nvSpPr>
            <p:spPr>
              <a:xfrm>
                <a:off x="5140959" y="282883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732AA-A598-40E2-BD1B-2FC63CE0BA13}"/>
                  </a:ext>
                </a:extLst>
              </p:cNvPr>
              <p:cNvSpPr txBox="1"/>
              <p:nvPr/>
            </p:nvSpPr>
            <p:spPr>
              <a:xfrm>
                <a:off x="9279465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79000">
                    <a:schemeClr val="accent6">
                      <a:lumMod val="60000"/>
                      <a:lumOff val="40000"/>
                    </a:schemeClr>
                  </a:gs>
                  <a:gs pos="46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AB8EBCBB-69AE-46E3-8CDB-135CF83ED4E9}"/>
                  </a:ext>
                </a:extLst>
              </p:cNvPr>
              <p:cNvSpPr/>
              <p:nvPr/>
            </p:nvSpPr>
            <p:spPr>
              <a:xfrm>
                <a:off x="4406898" y="3259665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139AC-6336-4090-B669-C0A5FB14F527}"/>
                  </a:ext>
                </a:extLst>
              </p:cNvPr>
              <p:cNvSpPr txBox="1"/>
              <p:nvPr/>
            </p:nvSpPr>
            <p:spPr>
              <a:xfrm>
                <a:off x="7190213" y="2828833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0583301C-031E-40D7-8AEF-6C0CC8A6BA35}"/>
                  </a:ext>
                </a:extLst>
              </p:cNvPr>
              <p:cNvSpPr/>
              <p:nvPr/>
            </p:nvSpPr>
            <p:spPr>
              <a:xfrm>
                <a:off x="6389793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6A12BA22-A3E2-4095-AD63-1823EAA7AF1A}"/>
                  </a:ext>
                </a:extLst>
              </p:cNvPr>
              <p:cNvSpPr/>
              <p:nvPr/>
            </p:nvSpPr>
            <p:spPr>
              <a:xfrm>
                <a:off x="8608906" y="3229244"/>
                <a:ext cx="602827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6403B5-4E52-43E4-998F-205C52A899B9}"/>
                  </a:ext>
                </a:extLst>
              </p:cNvPr>
              <p:cNvSpPr txBox="1"/>
              <p:nvPr/>
            </p:nvSpPr>
            <p:spPr>
              <a:xfrm>
                <a:off x="4515270" y="285991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l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141223-3334-405C-B9F4-22E0F127B56C}"/>
                </a:ext>
              </a:extLst>
            </p:cNvPr>
            <p:cNvSpPr txBox="1"/>
            <p:nvPr/>
          </p:nvSpPr>
          <p:spPr>
            <a:xfrm>
              <a:off x="5941641" y="260166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73317-242B-4F0E-BFF0-9C99C1564A9F}"/>
                </a:ext>
              </a:extLst>
            </p:cNvPr>
            <p:cNvSpPr txBox="1"/>
            <p:nvPr/>
          </p:nvSpPr>
          <p:spPr>
            <a:xfrm>
              <a:off x="8119268" y="260166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F6FDD-A07C-44FA-BD99-14ED740CC470}"/>
              </a:ext>
            </a:extLst>
          </p:cNvPr>
          <p:cNvGrpSpPr/>
          <p:nvPr/>
        </p:nvGrpSpPr>
        <p:grpSpPr>
          <a:xfrm>
            <a:off x="2286092" y="4898679"/>
            <a:ext cx="7619816" cy="694061"/>
            <a:chOff x="2264099" y="4687816"/>
            <a:chExt cx="7619816" cy="694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A9AFF87-9DF7-4AA0-A7DD-44592CD32193}"/>
                    </a:ext>
                  </a:extLst>
                </p:cNvPr>
                <p:cNvSpPr/>
                <p:nvPr/>
              </p:nvSpPr>
              <p:spPr>
                <a:xfrm>
                  <a:off x="2264099" y="4687816"/>
                  <a:ext cx="1334211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A9AFF87-9DF7-4AA0-A7DD-44592CD321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099" y="4687816"/>
                  <a:ext cx="1334211" cy="6766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0BFEBD-30FE-41D1-8A1F-70589F51BC5E}"/>
                    </a:ext>
                  </a:extLst>
                </p:cNvPr>
                <p:cNvSpPr/>
                <p:nvPr/>
              </p:nvSpPr>
              <p:spPr>
                <a:xfrm>
                  <a:off x="8791052" y="4705217"/>
                  <a:ext cx="1092863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I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0BFEBD-30FE-41D1-8A1F-70589F51BC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052" y="4705217"/>
                  <a:ext cx="1092863" cy="676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5D460D-D6D0-48DA-A493-2AFD2629E6DC}"/>
                    </a:ext>
                  </a:extLst>
                </p:cNvPr>
                <p:cNvSpPr/>
                <p:nvPr/>
              </p:nvSpPr>
              <p:spPr>
                <a:xfrm>
                  <a:off x="6617729" y="4687816"/>
                  <a:ext cx="1698157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I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5D460D-D6D0-48DA-A493-2AFD2629E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729" y="4687816"/>
                  <a:ext cx="1698157" cy="676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5B0E5DE-4BF3-4723-BD77-8DF0EA5E3A79}"/>
                    </a:ext>
                  </a:extLst>
                </p:cNvPr>
                <p:cNvSpPr/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5B0E5DE-4BF3-4723-BD77-8DF0EA5E3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5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Compartmental model building - SEIRS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6141-327E-4140-84DF-EDB9DC43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Write down the model diagram and accompanying ODE system for an </a:t>
            </a:r>
            <a:r>
              <a:rPr lang="en-GB" sz="2400" b="1" dirty="0">
                <a:latin typeface="Arial Nova Light" panose="020B0304020202020204" pitchFamily="34" charset="0"/>
              </a:rPr>
              <a:t>SEIRS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 model. Use whatever letters you wish to designate the parameters. </a:t>
            </a:r>
            <a:r>
              <a:rPr lang="en-GB" sz="2400" dirty="0">
                <a:latin typeface="Arial Nova Light" panose="020B0304020202020204" pitchFamily="34" charset="0"/>
              </a:rPr>
              <a:t>Ignore disease induced mortality for now.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F7426-4E42-4B01-8497-D629246E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F6FDD-A07C-44FA-BD99-14ED740CC470}"/>
              </a:ext>
            </a:extLst>
          </p:cNvPr>
          <p:cNvGrpSpPr/>
          <p:nvPr/>
        </p:nvGrpSpPr>
        <p:grpSpPr>
          <a:xfrm>
            <a:off x="2063956" y="5407172"/>
            <a:ext cx="8432387" cy="695577"/>
            <a:chOff x="2070480" y="4687816"/>
            <a:chExt cx="8432387" cy="695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A9AFF87-9DF7-4AA0-A7DD-44592CD32193}"/>
                    </a:ext>
                  </a:extLst>
                </p:cNvPr>
                <p:cNvSpPr/>
                <p:nvPr/>
              </p:nvSpPr>
              <p:spPr>
                <a:xfrm>
                  <a:off x="2070480" y="4687816"/>
                  <a:ext cx="1965474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A9AFF87-9DF7-4AA0-A7DD-44592CD321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480" y="4687816"/>
                  <a:ext cx="1965474" cy="6766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0BFEBD-30FE-41D1-8A1F-70589F51BC5E}"/>
                    </a:ext>
                  </a:extLst>
                </p:cNvPr>
                <p:cNvSpPr/>
                <p:nvPr/>
              </p:nvSpPr>
              <p:spPr>
                <a:xfrm>
                  <a:off x="8791052" y="4706733"/>
                  <a:ext cx="1711815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0BFEBD-30FE-41D1-8A1F-70589F51BC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052" y="4706733"/>
                  <a:ext cx="1711815" cy="676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5D460D-D6D0-48DA-A493-2AFD2629E6DC}"/>
                    </a:ext>
                  </a:extLst>
                </p:cNvPr>
                <p:cNvSpPr/>
                <p:nvPr/>
              </p:nvSpPr>
              <p:spPr>
                <a:xfrm>
                  <a:off x="6617729" y="4687816"/>
                  <a:ext cx="1698157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I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5D460D-D6D0-48DA-A493-2AFD2629E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729" y="4687816"/>
                  <a:ext cx="1698157" cy="676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5B0E5DE-4BF3-4723-BD77-8DF0EA5E3A79}"/>
                    </a:ext>
                  </a:extLst>
                </p:cNvPr>
                <p:cNvSpPr/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5B0E5DE-4BF3-4723-BD77-8DF0EA5E3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E5A52F-59FB-4560-B846-9F3860A00195}"/>
              </a:ext>
            </a:extLst>
          </p:cNvPr>
          <p:cNvGrpSpPr/>
          <p:nvPr/>
        </p:nvGrpSpPr>
        <p:grpSpPr>
          <a:xfrm>
            <a:off x="2238375" y="3238302"/>
            <a:ext cx="7715249" cy="1903777"/>
            <a:chOff x="2238375" y="3238302"/>
            <a:chExt cx="7715249" cy="1903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111A9A-B902-4B69-A7EE-980A801271F4}"/>
                </a:ext>
              </a:extLst>
            </p:cNvPr>
            <p:cNvSpPr txBox="1"/>
            <p:nvPr/>
          </p:nvSpPr>
          <p:spPr>
            <a:xfrm>
              <a:off x="5783051" y="4756165"/>
              <a:ext cx="86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640B1A1-AA10-4688-97AE-A1AAC7C98851}"/>
                </a:ext>
              </a:extLst>
            </p:cNvPr>
            <p:cNvGrpSpPr/>
            <p:nvPr/>
          </p:nvGrpSpPr>
          <p:grpSpPr>
            <a:xfrm>
              <a:off x="2238375" y="3238302"/>
              <a:ext cx="7715249" cy="1903777"/>
              <a:chOff x="2238375" y="3238302"/>
              <a:chExt cx="7715249" cy="190377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343AC5C-0A7E-4B69-ACA3-76471893E677}"/>
                  </a:ext>
                </a:extLst>
              </p:cNvPr>
              <p:cNvGrpSpPr/>
              <p:nvPr/>
            </p:nvGrpSpPr>
            <p:grpSpPr>
              <a:xfrm>
                <a:off x="2238375" y="3238302"/>
                <a:ext cx="7715249" cy="1193900"/>
                <a:chOff x="2387601" y="2601668"/>
                <a:chExt cx="7416798" cy="12380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D6311C4-3E19-4D3B-826D-E4D552E23F46}"/>
                    </a:ext>
                  </a:extLst>
                </p:cNvPr>
                <p:cNvGrpSpPr/>
                <p:nvPr/>
              </p:nvGrpSpPr>
              <p:grpSpPr>
                <a:xfrm>
                  <a:off x="2387601" y="2639435"/>
                  <a:ext cx="7416798" cy="1200331"/>
                  <a:chOff x="2980267" y="2828833"/>
                  <a:chExt cx="7416798" cy="1200331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1888E35-F703-4EB0-AD8C-DB2BEDB630D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0267" y="2828835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S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250C7BB-6813-44B7-9DAD-8CB9D36E945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959" y="2828835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E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C732AA-A598-40E2-BD1B-2FC63CE0BA13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465" y="2828833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79000">
                        <a:schemeClr val="accent6">
                          <a:lumMod val="60000"/>
                          <a:lumOff val="40000"/>
                        </a:schemeClr>
                      </a:gs>
                      <a:gs pos="46000">
                        <a:schemeClr val="accent6">
                          <a:lumMod val="75000"/>
                        </a:schemeClr>
                      </a:gs>
                      <a:gs pos="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rgbClr val="0066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Arrow: Right 12">
                    <a:extLst>
                      <a:ext uri="{FF2B5EF4-FFF2-40B4-BE49-F238E27FC236}">
                        <a16:creationId xmlns:a16="http://schemas.microsoft.com/office/drawing/2014/main" id="{AB8EBCBB-69AE-46E3-8CDB-135CF83ED4E9}"/>
                      </a:ext>
                    </a:extLst>
                  </p:cNvPr>
                  <p:cNvSpPr/>
                  <p:nvPr/>
                </p:nvSpPr>
                <p:spPr>
                  <a:xfrm>
                    <a:off x="4406898" y="3259665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B2139AC-6336-4090-B669-C0A5FB14F527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213" y="2828833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Arrow: Right 14">
                    <a:extLst>
                      <a:ext uri="{FF2B5EF4-FFF2-40B4-BE49-F238E27FC236}">
                        <a16:creationId xmlns:a16="http://schemas.microsoft.com/office/drawing/2014/main" id="{0583301C-031E-40D7-8AEF-6C0CC8A6BA35}"/>
                      </a:ext>
                    </a:extLst>
                  </p:cNvPr>
                  <p:cNvSpPr/>
                  <p:nvPr/>
                </p:nvSpPr>
                <p:spPr>
                  <a:xfrm>
                    <a:off x="6389793" y="3229244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Arrow: Right 15">
                    <a:extLst>
                      <a:ext uri="{FF2B5EF4-FFF2-40B4-BE49-F238E27FC236}">
                        <a16:creationId xmlns:a16="http://schemas.microsoft.com/office/drawing/2014/main" id="{6A12BA22-A3E2-4095-AD63-1823EAA7AF1A}"/>
                      </a:ext>
                    </a:extLst>
                  </p:cNvPr>
                  <p:cNvSpPr/>
                  <p:nvPr/>
                </p:nvSpPr>
                <p:spPr>
                  <a:xfrm>
                    <a:off x="8608906" y="3229244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B6403B5-4E52-43E4-998F-205C52A899B9}"/>
                      </a:ext>
                    </a:extLst>
                  </p:cNvPr>
                  <p:cNvSpPr txBox="1"/>
                  <p:nvPr/>
                </p:nvSpPr>
                <p:spPr>
                  <a:xfrm>
                    <a:off x="4515270" y="2859912"/>
                    <a:ext cx="386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l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141223-3334-405C-B9F4-22E0F127B56C}"/>
                    </a:ext>
                  </a:extLst>
                </p:cNvPr>
                <p:cNvSpPr txBox="1"/>
                <p:nvPr/>
              </p:nvSpPr>
              <p:spPr>
                <a:xfrm>
                  <a:off x="5941641" y="2601668"/>
                  <a:ext cx="828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g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173317-242B-4F0E-BFF0-9C99C1564A9F}"/>
                    </a:ext>
                  </a:extLst>
                </p:cNvPr>
                <p:cNvSpPr txBox="1"/>
                <p:nvPr/>
              </p:nvSpPr>
              <p:spPr>
                <a:xfrm>
                  <a:off x="8119268" y="2601668"/>
                  <a:ext cx="828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</a:p>
              </p:txBody>
            </p:sp>
          </p:grpSp>
          <p:sp>
            <p:nvSpPr>
              <p:cNvPr id="40" name="Arrow: Curved Left 39">
                <a:extLst>
                  <a:ext uri="{FF2B5EF4-FFF2-40B4-BE49-F238E27FC236}">
                    <a16:creationId xmlns:a16="http://schemas.microsoft.com/office/drawing/2014/main" id="{517BF799-2B36-4259-BCF7-A1F4D5D66F81}"/>
                  </a:ext>
                </a:extLst>
              </p:cNvPr>
              <p:cNvSpPr/>
              <p:nvPr/>
            </p:nvSpPr>
            <p:spPr>
              <a:xfrm rot="5400000">
                <a:off x="5645868" y="1373016"/>
                <a:ext cx="705527" cy="6832600"/>
              </a:xfrm>
              <a:prstGeom prst="curvedLeftArrow">
                <a:avLst>
                  <a:gd name="adj1" fmla="val 17765"/>
                  <a:gd name="adj2" fmla="val 57653"/>
                  <a:gd name="adj3" fmla="val 19807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5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Compartmental model building - SEIR</a:t>
            </a:r>
            <a:r>
              <a:rPr lang="en-GB" baseline="30000" dirty="0"/>
              <a:t>I</a:t>
            </a:r>
            <a:r>
              <a:rPr lang="en-GB" dirty="0"/>
              <a:t>S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6141-327E-4140-84DF-EDB9DC43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Now consider that after an initial infection, individual recover with only </a:t>
            </a:r>
            <a:r>
              <a:rPr lang="en-GB" sz="2400" b="1" dirty="0">
                <a:latin typeface="Arial Nova Light" panose="020B0304020202020204" pitchFamily="34" charset="0"/>
              </a:rPr>
              <a:t>partial immunity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, i.e., </a:t>
            </a:r>
            <a:r>
              <a:rPr lang="en-GB" sz="2400" b="1" dirty="0">
                <a:latin typeface="Arial Nova Light" panose="020B0304020202020204" pitchFamily="34" charset="0"/>
              </a:rPr>
              <a:t>recovered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 individuals can be </a:t>
            </a:r>
            <a:r>
              <a:rPr lang="en-GB" sz="2400" b="1" dirty="0">
                <a:latin typeface="Arial Nova Light" panose="020B0304020202020204" pitchFamily="34" charset="0"/>
              </a:rPr>
              <a:t>infected again at a lower rate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compared to fully susceptible individuals. How would you include that in the model? </a:t>
            </a:r>
            <a:r>
              <a:rPr lang="en-GB" sz="2400" dirty="0">
                <a:latin typeface="Arial Nova Light" panose="020B0304020202020204" pitchFamily="34" charset="0"/>
              </a:rPr>
              <a:t>Draw the diagram and write down the equations.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994B6-A205-42B8-A6C0-87217A5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4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3371E9-1190-4F30-B869-52BA6D538A70}"/>
              </a:ext>
            </a:extLst>
          </p:cNvPr>
          <p:cNvGrpSpPr/>
          <p:nvPr/>
        </p:nvGrpSpPr>
        <p:grpSpPr>
          <a:xfrm>
            <a:off x="1679571" y="3592647"/>
            <a:ext cx="8903758" cy="2003297"/>
            <a:chOff x="1679571" y="3592647"/>
            <a:chExt cx="8903758" cy="20032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AD8969-7D62-4238-9372-4BF3AC264D36}"/>
                </a:ext>
              </a:extLst>
            </p:cNvPr>
            <p:cNvGrpSpPr/>
            <p:nvPr/>
          </p:nvGrpSpPr>
          <p:grpSpPr>
            <a:xfrm>
              <a:off x="1679571" y="3592647"/>
              <a:ext cx="8903758" cy="2003297"/>
              <a:chOff x="2238375" y="3220802"/>
              <a:chExt cx="7715249" cy="192133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CD383E4-2FD5-41BD-A931-60B2FEE035D6}"/>
                  </a:ext>
                </a:extLst>
              </p:cNvPr>
              <p:cNvGrpSpPr/>
              <p:nvPr/>
            </p:nvGrpSpPr>
            <p:grpSpPr>
              <a:xfrm>
                <a:off x="2238375" y="3220802"/>
                <a:ext cx="7715249" cy="1228034"/>
                <a:chOff x="2387601" y="2566270"/>
                <a:chExt cx="7416798" cy="127349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6A66D1B-FE18-46C0-BF4F-0B02BA28D2C8}"/>
                    </a:ext>
                  </a:extLst>
                </p:cNvPr>
                <p:cNvGrpSpPr/>
                <p:nvPr/>
              </p:nvGrpSpPr>
              <p:grpSpPr>
                <a:xfrm>
                  <a:off x="2387601" y="2639435"/>
                  <a:ext cx="7416798" cy="1200331"/>
                  <a:chOff x="2980267" y="2828833"/>
                  <a:chExt cx="7416798" cy="1200331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D57FDF7-7220-4660-9C59-98BD0C9867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80267" y="2828835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67000"/>
                        </a:schemeClr>
                      </a:gs>
                      <a:gs pos="48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S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D7BE2-1794-46CA-A9BC-142A0485AB61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959" y="2828835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E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7E5E8C4-CF60-475C-911E-FBFA6199CE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465" y="2828833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79000">
                        <a:schemeClr val="accent6">
                          <a:lumMod val="60000"/>
                          <a:lumOff val="40000"/>
                        </a:schemeClr>
                      </a:gs>
                      <a:gs pos="46000">
                        <a:schemeClr val="accent6">
                          <a:lumMod val="75000"/>
                        </a:schemeClr>
                      </a:gs>
                      <a:gs pos="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rgbClr val="0066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Arrow: Right 27">
                    <a:extLst>
                      <a:ext uri="{FF2B5EF4-FFF2-40B4-BE49-F238E27FC236}">
                        <a16:creationId xmlns:a16="http://schemas.microsoft.com/office/drawing/2014/main" id="{314F1435-4519-444F-90AA-6FBD91EA827F}"/>
                      </a:ext>
                    </a:extLst>
                  </p:cNvPr>
                  <p:cNvSpPr/>
                  <p:nvPr/>
                </p:nvSpPr>
                <p:spPr>
                  <a:xfrm>
                    <a:off x="4406898" y="3259665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9BDDF6B-B677-47CC-9FF0-CB6342BA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213" y="2828833"/>
                    <a:ext cx="1117600" cy="120032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BA0EC75A-8F02-4205-B4BF-10D3BF15AE19}"/>
                      </a:ext>
                    </a:extLst>
                  </p:cNvPr>
                  <p:cNvSpPr/>
                  <p:nvPr/>
                </p:nvSpPr>
                <p:spPr>
                  <a:xfrm>
                    <a:off x="6389793" y="3229244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728B4B14-F8B9-4522-A1ED-73C38F436122}"/>
                      </a:ext>
                    </a:extLst>
                  </p:cNvPr>
                  <p:cNvSpPr/>
                  <p:nvPr/>
                </p:nvSpPr>
                <p:spPr>
                  <a:xfrm>
                    <a:off x="8523445" y="3075287"/>
                    <a:ext cx="602827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7F5F195-0920-46FD-BED8-2383E5D67A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15270" y="2859912"/>
                    <a:ext cx="386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l</a:t>
                    </a: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071079-C591-4F9A-856D-F1142DA41179}"/>
                    </a:ext>
                  </a:extLst>
                </p:cNvPr>
                <p:cNvSpPr txBox="1"/>
                <p:nvPr/>
              </p:nvSpPr>
              <p:spPr>
                <a:xfrm>
                  <a:off x="5941641" y="2601668"/>
                  <a:ext cx="828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g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52172A-D0D5-44CA-8B83-9B9C6C9D6381}"/>
                    </a:ext>
                  </a:extLst>
                </p:cNvPr>
                <p:cNvSpPr txBox="1"/>
                <p:nvPr/>
              </p:nvSpPr>
              <p:spPr>
                <a:xfrm>
                  <a:off x="7930779" y="2566270"/>
                  <a:ext cx="828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</a:p>
              </p:txBody>
            </p:sp>
          </p:grpSp>
          <p:sp>
            <p:nvSpPr>
              <p:cNvPr id="20" name="Arrow: Curved Left 19">
                <a:extLst>
                  <a:ext uri="{FF2B5EF4-FFF2-40B4-BE49-F238E27FC236}">
                    <a16:creationId xmlns:a16="http://schemas.microsoft.com/office/drawing/2014/main" id="{79D52492-7CFA-4261-AFC4-491DC2079A58}"/>
                  </a:ext>
                </a:extLst>
              </p:cNvPr>
              <p:cNvSpPr/>
              <p:nvPr/>
            </p:nvSpPr>
            <p:spPr>
              <a:xfrm rot="5400000">
                <a:off x="5715484" y="1328088"/>
                <a:ext cx="676660" cy="6951429"/>
              </a:xfrm>
              <a:prstGeom prst="curvedLeftArrow">
                <a:avLst>
                  <a:gd name="adj1" fmla="val 17765"/>
                  <a:gd name="adj2" fmla="val 57653"/>
                  <a:gd name="adj3" fmla="val 19807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D0F974-AB4F-4606-89E3-3C68F8BED35F}"/>
                  </a:ext>
                </a:extLst>
              </p:cNvPr>
              <p:cNvSpPr txBox="1"/>
              <p:nvPr/>
            </p:nvSpPr>
            <p:spPr>
              <a:xfrm>
                <a:off x="5783051" y="4772800"/>
                <a:ext cx="862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09924212-4F5C-4FC0-9ABE-85D5459A55E1}"/>
                </a:ext>
              </a:extLst>
            </p:cNvPr>
            <p:cNvSpPr/>
            <p:nvPr/>
          </p:nvSpPr>
          <p:spPr>
            <a:xfrm rot="10800000">
              <a:off x="8284860" y="4309353"/>
              <a:ext cx="723685" cy="34050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E90277-C1AF-43A4-BD76-21D56CF4141A}"/>
                </a:ext>
              </a:extLst>
            </p:cNvPr>
            <p:cNvSpPr txBox="1"/>
            <p:nvPr/>
          </p:nvSpPr>
          <p:spPr>
            <a:xfrm>
              <a:off x="8552785" y="4604129"/>
              <a:ext cx="463485" cy="37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sl</a:t>
              </a:r>
              <a:endPara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119278-9123-4474-BA14-C61B09C84822}"/>
              </a:ext>
            </a:extLst>
          </p:cNvPr>
          <p:cNvGrpSpPr/>
          <p:nvPr/>
        </p:nvGrpSpPr>
        <p:grpSpPr>
          <a:xfrm>
            <a:off x="1549400" y="5762775"/>
            <a:ext cx="10127924" cy="694061"/>
            <a:chOff x="2070480" y="4687816"/>
            <a:chExt cx="9681101" cy="694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A97A7A3-101B-40AF-B0B6-FC4CB965C2C9}"/>
                    </a:ext>
                  </a:extLst>
                </p:cNvPr>
                <p:cNvSpPr/>
                <p:nvPr/>
              </p:nvSpPr>
              <p:spPr>
                <a:xfrm>
                  <a:off x="2070480" y="4687816"/>
                  <a:ext cx="1965474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A97A7A3-101B-40AF-B0B6-FC4CB965C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480" y="4687816"/>
                  <a:ext cx="1965474" cy="6766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81A226A-C7E2-4784-A1D1-36BBF83C93B4}"/>
                    </a:ext>
                  </a:extLst>
                </p:cNvPr>
                <p:cNvSpPr/>
                <p:nvPr/>
              </p:nvSpPr>
              <p:spPr>
                <a:xfrm>
                  <a:off x="9278660" y="4705217"/>
                  <a:ext cx="2472921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81A226A-C7E2-4784-A1D1-36BBF83C9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660" y="4705217"/>
                  <a:ext cx="2472921" cy="676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97199D6-FD59-4F75-858A-83CA42CDCA74}"/>
                    </a:ext>
                  </a:extLst>
                </p:cNvPr>
                <p:cNvSpPr/>
                <p:nvPr/>
              </p:nvSpPr>
              <p:spPr>
                <a:xfrm>
                  <a:off x="6617729" y="4687816"/>
                  <a:ext cx="2467278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000" i="1" dirty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GB" sz="20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97199D6-FD59-4F75-858A-83CA42CD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729" y="4687816"/>
                  <a:ext cx="2467278" cy="676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FFE3726-9E51-4C6F-8459-0EF702EBC837}"/>
                    </a:ext>
                  </a:extLst>
                </p:cNvPr>
                <p:cNvSpPr/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FFE3726-9E51-4C6F-8459-0EF702EBC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22" y="4705217"/>
                  <a:ext cx="1782219" cy="676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31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Compartmental model building - SEIR</a:t>
            </a:r>
            <a:r>
              <a:rPr lang="en-GB" baseline="30000" dirty="0"/>
              <a:t>I</a:t>
            </a:r>
            <a:r>
              <a:rPr lang="en-GB" dirty="0"/>
              <a:t>S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6141-327E-4140-84DF-EDB9DC43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4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What if </a:t>
            </a:r>
            <a:r>
              <a:rPr lang="en-GB" sz="2400" b="1" dirty="0">
                <a:latin typeface="Arial Nova Light" panose="020B0304020202020204" pitchFamily="34" charset="0"/>
              </a:rPr>
              <a:t>partial immunity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rPr>
              <a:t> implies that a second infection will be shorter than the first? How would you include that in the model? </a:t>
            </a:r>
            <a:r>
              <a:rPr lang="en-GB" sz="2400" dirty="0">
                <a:latin typeface="Arial Nova Light" panose="020B0304020202020204" pitchFamily="34" charset="0"/>
              </a:rPr>
              <a:t>Draw the diagram and write down the equations.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DBB4-17DB-4077-BD1F-06A1A61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5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388805-5067-7AF8-F289-AA3616D6D3BD}"/>
              </a:ext>
            </a:extLst>
          </p:cNvPr>
          <p:cNvGrpSpPr/>
          <p:nvPr/>
        </p:nvGrpSpPr>
        <p:grpSpPr>
          <a:xfrm>
            <a:off x="183534" y="5764021"/>
            <a:ext cx="11909305" cy="709484"/>
            <a:chOff x="183534" y="5764021"/>
            <a:chExt cx="11909305" cy="70948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C119278-9123-4474-BA14-C61B09C84822}"/>
                </a:ext>
              </a:extLst>
            </p:cNvPr>
            <p:cNvGrpSpPr/>
            <p:nvPr/>
          </p:nvGrpSpPr>
          <p:grpSpPr>
            <a:xfrm>
              <a:off x="183534" y="5764021"/>
              <a:ext cx="9581700" cy="709484"/>
              <a:chOff x="2070480" y="4687816"/>
              <a:chExt cx="8072487" cy="709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A97A7A3-101B-40AF-B0B6-FC4CB965C2C9}"/>
                      </a:ext>
                    </a:extLst>
                  </p:cNvPr>
                  <p:cNvSpPr/>
                  <p:nvPr/>
                </p:nvSpPr>
                <p:spPr>
                  <a:xfrm>
                    <a:off x="2070480" y="4687816"/>
                    <a:ext cx="1965474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𝑑𝑆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𝜆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𝑆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A97A7A3-101B-40AF-B0B6-FC4CB965C2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80" y="4687816"/>
                    <a:ext cx="1965474" cy="67666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81A226A-C7E2-4784-A1D1-36BBF83C93B4}"/>
                      </a:ext>
                    </a:extLst>
                  </p:cNvPr>
                  <p:cNvSpPr/>
                  <p:nvPr/>
                </p:nvSpPr>
                <p:spPr>
                  <a:xfrm>
                    <a:off x="7198522" y="4711523"/>
                    <a:ext cx="2944445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𝑑𝑅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𝜆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81A226A-C7E2-4784-A1D1-36BBF83C93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8522" y="4711523"/>
                    <a:ext cx="2944445" cy="6766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97199D6-FD59-4F75-858A-83CA42CDCA74}"/>
                      </a:ext>
                    </a:extLst>
                  </p:cNvPr>
                  <p:cNvSpPr/>
                  <p:nvPr/>
                </p:nvSpPr>
                <p:spPr>
                  <a:xfrm>
                    <a:off x="5494932" y="4687816"/>
                    <a:ext cx="1713208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2000" b="0" i="1" dirty="0" smtClean="0">
                              <a:solidFill>
                                <a:prstClr val="black"/>
                              </a:solidFill>
                              <a:latin typeface="Symbol" panose="05050102010706020507" pitchFamily="18" charset="2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97199D6-FD59-4F75-858A-83CA42CDCA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932" y="4687816"/>
                    <a:ext cx="1713208" cy="676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FFE3726-9E51-4C6F-8459-0EF702EBC837}"/>
                      </a:ext>
                    </a:extLst>
                  </p:cNvPr>
                  <p:cNvSpPr/>
                  <p:nvPr/>
                </p:nvSpPr>
                <p:spPr>
                  <a:xfrm>
                    <a:off x="3796810" y="4720640"/>
                    <a:ext cx="1782219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𝜆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𝑆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sz="2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FFE3726-9E51-4C6F-8459-0EF702EBC8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810" y="4720640"/>
                    <a:ext cx="1782219" cy="6766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EB1F3F0-139B-46E7-AA53-414988E330ED}"/>
                    </a:ext>
                  </a:extLst>
                </p:cNvPr>
                <p:cNvSpPr/>
                <p:nvPr/>
              </p:nvSpPr>
              <p:spPr>
                <a:xfrm>
                  <a:off x="9903585" y="5787728"/>
                  <a:ext cx="2189254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𝜆</m:t>
                        </m:r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000" b="0" i="1" dirty="0" smtClean="0">
                            <a:solidFill>
                              <a:prstClr val="black"/>
                            </a:solidFill>
                            <a:latin typeface="Symbol" panose="05050102010706020507" pitchFamily="18" charset="2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EB1F3F0-139B-46E7-AA53-414988E33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585" y="5787728"/>
                  <a:ext cx="2189254" cy="6766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6A47DF-8A95-421B-86E4-EAEEC793B690}"/>
              </a:ext>
            </a:extLst>
          </p:cNvPr>
          <p:cNvGrpSpPr/>
          <p:nvPr/>
        </p:nvGrpSpPr>
        <p:grpSpPr>
          <a:xfrm>
            <a:off x="610870" y="3304852"/>
            <a:ext cx="11028009" cy="2084158"/>
            <a:chOff x="847550" y="3348569"/>
            <a:chExt cx="11028009" cy="20841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3371E9-1190-4F30-B869-52BA6D538A70}"/>
                </a:ext>
              </a:extLst>
            </p:cNvPr>
            <p:cNvGrpSpPr/>
            <p:nvPr/>
          </p:nvGrpSpPr>
          <p:grpSpPr>
            <a:xfrm>
              <a:off x="847550" y="3348569"/>
              <a:ext cx="9496629" cy="2084158"/>
              <a:chOff x="2019246" y="3511788"/>
              <a:chExt cx="9496629" cy="20841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8AD8969-7D62-4238-9372-4BF3AC264D36}"/>
                  </a:ext>
                </a:extLst>
              </p:cNvPr>
              <p:cNvGrpSpPr/>
              <p:nvPr/>
            </p:nvGrpSpPr>
            <p:grpSpPr>
              <a:xfrm>
                <a:off x="2019246" y="3628239"/>
                <a:ext cx="8564083" cy="1967707"/>
                <a:chOff x="2532709" y="3254937"/>
                <a:chExt cx="7420915" cy="188719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CD383E4-2FD5-41BD-A931-60B2FEE035D6}"/>
                    </a:ext>
                  </a:extLst>
                </p:cNvPr>
                <p:cNvGrpSpPr/>
                <p:nvPr/>
              </p:nvGrpSpPr>
              <p:grpSpPr>
                <a:xfrm>
                  <a:off x="2532709" y="3254937"/>
                  <a:ext cx="7420915" cy="1193898"/>
                  <a:chOff x="2670549" y="2601668"/>
                  <a:chExt cx="7133850" cy="1238096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6A66D1B-FE18-46C0-BF4F-0B02BA28D2C8}"/>
                      </a:ext>
                    </a:extLst>
                  </p:cNvPr>
                  <p:cNvGrpSpPr/>
                  <p:nvPr/>
                </p:nvGrpSpPr>
                <p:grpSpPr>
                  <a:xfrm>
                    <a:off x="2670549" y="2639435"/>
                    <a:ext cx="7133850" cy="1200329"/>
                    <a:chOff x="3263215" y="2828833"/>
                    <a:chExt cx="7133850" cy="1200329"/>
                  </a:xfrm>
                </p:grpSpPr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D57FDF7-7220-4660-9C59-98BD0C9867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3215" y="2828833"/>
                      <a:ext cx="1117600" cy="120032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DADD7BE2-1794-46CA-A9BC-142A0485AB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5467" y="2828833"/>
                      <a:ext cx="1117600" cy="120032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7E5E8C4-CF60-475C-911E-FBFA6199CE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9465" y="2828833"/>
                      <a:ext cx="1117600" cy="1200329"/>
                    </a:xfrm>
                    <a:prstGeom prst="rect">
                      <a:avLst/>
                    </a:prstGeom>
                    <a:gradFill flip="none" rotWithShape="1">
                      <a:gsLst>
                        <a:gs pos="7900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6">
                            <a:lumMod val="75000"/>
                          </a:schemeClr>
                        </a:gs>
                        <a:gs pos="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rgbClr val="00660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" name="Arrow: Right 27">
                      <a:extLst>
                        <a:ext uri="{FF2B5EF4-FFF2-40B4-BE49-F238E27FC236}">
                          <a16:creationId xmlns:a16="http://schemas.microsoft.com/office/drawing/2014/main" id="{314F1435-4519-444F-90AA-6FBD91EA8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2253" y="3259663"/>
                      <a:ext cx="602827" cy="338667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9BDDF6B-B677-47CC-9FF0-CB6342BA98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90213" y="2828833"/>
                      <a:ext cx="1117600" cy="120032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3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Arrow: Right 29">
                      <a:extLst>
                        <a:ext uri="{FF2B5EF4-FFF2-40B4-BE49-F238E27FC236}">
                          <a16:creationId xmlns:a16="http://schemas.microsoft.com/office/drawing/2014/main" id="{BA0EC75A-8F02-4205-B4BF-10D3BF15A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6170" y="3229244"/>
                      <a:ext cx="602827" cy="338667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Arrow: Right 30">
                      <a:extLst>
                        <a:ext uri="{FF2B5EF4-FFF2-40B4-BE49-F238E27FC236}">
                          <a16:creationId xmlns:a16="http://schemas.microsoft.com/office/drawing/2014/main" id="{728B4B14-F8B9-4522-A1ED-73C38F43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3445" y="3234418"/>
                      <a:ext cx="602827" cy="338667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7F5F195-0920-46FD-BED8-2383E5D67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7806" y="2859912"/>
                      <a:ext cx="3860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C071079-C591-4F9A-856D-F1142DA41179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641" y="2601668"/>
                    <a:ext cx="8286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g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52172A-D0D5-44CA-8B83-9B9C6C9D6381}"/>
                      </a:ext>
                    </a:extLst>
                  </p:cNvPr>
                  <p:cNvSpPr txBox="1"/>
                  <p:nvPr/>
                </p:nvSpPr>
                <p:spPr>
                  <a:xfrm>
                    <a:off x="7930779" y="2709624"/>
                    <a:ext cx="8286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  <a:r>
                      <a:rPr kumimoji="0" lang="en-GB" sz="1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</p:grpSp>
            <p:sp>
              <p:nvSpPr>
                <p:cNvPr id="20" name="Arrow: Curved Left 19">
                  <a:extLst>
                    <a:ext uri="{FF2B5EF4-FFF2-40B4-BE49-F238E27FC236}">
                      <a16:creationId xmlns:a16="http://schemas.microsoft.com/office/drawing/2014/main" id="{79D52492-7CFA-4261-AFC4-491DC2079A58}"/>
                    </a:ext>
                  </a:extLst>
                </p:cNvPr>
                <p:cNvSpPr/>
                <p:nvPr/>
              </p:nvSpPr>
              <p:spPr>
                <a:xfrm rot="5400000">
                  <a:off x="5894881" y="1507487"/>
                  <a:ext cx="676660" cy="6592634"/>
                </a:xfrm>
                <a:prstGeom prst="curvedLeftArrow">
                  <a:avLst>
                    <a:gd name="adj1" fmla="val 17765"/>
                    <a:gd name="adj2" fmla="val 57653"/>
                    <a:gd name="adj3" fmla="val 19807"/>
                  </a:avLst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D0F974-AB4F-4606-89E3-3C68F8BED35F}"/>
                    </a:ext>
                  </a:extLst>
                </p:cNvPr>
                <p:cNvSpPr txBox="1"/>
                <p:nvPr/>
              </p:nvSpPr>
              <p:spPr>
                <a:xfrm>
                  <a:off x="5783051" y="4772800"/>
                  <a:ext cx="86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09924212-4F5C-4FC0-9ABE-85D5459A55E1}"/>
                  </a:ext>
                </a:extLst>
              </p:cNvPr>
              <p:cNvSpPr/>
              <p:nvPr/>
            </p:nvSpPr>
            <p:spPr>
              <a:xfrm>
                <a:off x="10792190" y="3883129"/>
                <a:ext cx="723685" cy="340509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E90277-C1AF-43A4-BD76-21D56CF4141A}"/>
                  </a:ext>
                </a:extLst>
              </p:cNvPr>
              <p:cNvSpPr txBox="1"/>
              <p:nvPr/>
            </p:nvSpPr>
            <p:spPr>
              <a:xfrm>
                <a:off x="10852946" y="3511788"/>
                <a:ext cx="463485" cy="37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sl</a:t>
                </a:r>
                <a:endPara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EDCD1-901A-48E6-A9BC-9C331BBC4861}"/>
                </a:ext>
              </a:extLst>
            </p:cNvPr>
            <p:cNvSpPr txBox="1"/>
            <p:nvPr/>
          </p:nvSpPr>
          <p:spPr>
            <a:xfrm>
              <a:off x="9958893" y="4419322"/>
              <a:ext cx="994812" cy="37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A6A63F-7252-4B6E-9B58-D9EB03CC97A8}"/>
                </a:ext>
              </a:extLst>
            </p:cNvPr>
            <p:cNvSpPr txBox="1"/>
            <p:nvPr/>
          </p:nvSpPr>
          <p:spPr>
            <a:xfrm>
              <a:off x="10533896" y="3503572"/>
              <a:ext cx="1341663" cy="1206859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CE99B9AF-EAD2-49A4-A1A7-F85B3F0282BF}"/>
                </a:ext>
              </a:extLst>
            </p:cNvPr>
            <p:cNvSpPr/>
            <p:nvPr/>
          </p:nvSpPr>
          <p:spPr>
            <a:xfrm rot="10800000">
              <a:off x="9601350" y="4161485"/>
              <a:ext cx="723685" cy="340509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3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how the dynamics change with key parameter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04C16C-73DC-4025-AF20-73931CB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F312C-FE24-4E0F-8254-84E3B5BA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46" y="2095071"/>
            <a:ext cx="6791907" cy="4545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3237FB-1E7B-4757-B642-16EE3442F9FB}"/>
              </a:ext>
            </a:extLst>
          </p:cNvPr>
          <p:cNvSpPr txBox="1"/>
          <p:nvPr/>
        </p:nvSpPr>
        <p:spPr>
          <a:xfrm>
            <a:off x="3047999" y="19104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https://www.epidemix.app/</a:t>
            </a:r>
          </a:p>
        </p:txBody>
      </p:sp>
    </p:spTree>
    <p:extLst>
      <p:ext uri="{BB962C8B-B14F-4D97-AF65-F5344CB8AC3E}">
        <p14:creationId xmlns:p14="http://schemas.microsoft.com/office/powerpoint/2010/main" val="36871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DC6C-BAC5-4673-A883-79CFC825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SIR model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0CB5-71F2-4FC1-994C-0C296923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5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 = 1000</a:t>
            </a:r>
          </a:p>
          <a:p>
            <a:pPr marL="0" indent="0">
              <a:buNone/>
            </a:pPr>
            <a:r>
              <a:rPr lang="en-GB" dirty="0"/>
              <a:t>I(t=0) = 1</a:t>
            </a:r>
          </a:p>
          <a:p>
            <a:pPr marL="0" indent="0">
              <a:buNone/>
            </a:pPr>
            <a:r>
              <a:rPr lang="en-GB" dirty="0"/>
              <a:t>Beta= 0.4</a:t>
            </a:r>
          </a:p>
          <a:p>
            <a:pPr marL="0" indent="0">
              <a:buNone/>
            </a:pPr>
            <a:r>
              <a:rPr lang="en-GB" dirty="0"/>
              <a:t>Recovery from infection = 5 days</a:t>
            </a:r>
          </a:p>
          <a:p>
            <a:pPr marL="0" indent="0">
              <a:buNone/>
            </a:pPr>
            <a:r>
              <a:rPr lang="en-GB" dirty="0"/>
              <a:t>Timeline = 365 days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2BEE6-B140-4C54-AB7D-7E18C631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7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6D729-884B-460C-8C1B-8DC32DCB9DB7}"/>
              </a:ext>
            </a:extLst>
          </p:cNvPr>
          <p:cNvSpPr txBox="1">
            <a:spLocks/>
          </p:cNvSpPr>
          <p:nvPr/>
        </p:nvSpPr>
        <p:spPr>
          <a:xfrm>
            <a:off x="838200" y="4896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Download the csv files and plot them in R.</a:t>
            </a:r>
          </a:p>
        </p:txBody>
      </p:sp>
    </p:spTree>
    <p:extLst>
      <p:ext uri="{BB962C8B-B14F-4D97-AF65-F5344CB8AC3E}">
        <p14:creationId xmlns:p14="http://schemas.microsoft.com/office/powerpoint/2010/main" val="115128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00B5-61EF-4D64-9399-4571E44A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3"/>
            <a:ext cx="10515600" cy="1460498"/>
          </a:xfrm>
        </p:spPr>
        <p:txBody>
          <a:bodyPr/>
          <a:lstStyle/>
          <a:p>
            <a:r>
              <a:rPr lang="en-GB" dirty="0"/>
              <a:t>Import the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46AD-C1C2-4104-9321-16C0E70D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649" y="1401083"/>
            <a:ext cx="6736702" cy="17106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2698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setwd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('C:/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mgh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mmid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’)</a:t>
            </a:r>
          </a:p>
          <a:p>
            <a:pPr marL="2698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app&lt;-read.csv('SIR.csv', header = T)</a:t>
            </a:r>
          </a:p>
          <a:p>
            <a:pPr marL="2698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C79524-D727-4E87-AA5B-D020721E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1F449-4520-47A6-86BF-F1E0FC442DE6}"/>
              </a:ext>
            </a:extLst>
          </p:cNvPr>
          <p:cNvSpPr txBox="1"/>
          <p:nvPr/>
        </p:nvSpPr>
        <p:spPr>
          <a:xfrm>
            <a:off x="838200" y="369266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Make a (S,I) phase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69ED5-B3F1-4683-977D-ECDC36FCBA35}"/>
              </a:ext>
            </a:extLst>
          </p:cNvPr>
          <p:cNvSpPr txBox="1"/>
          <p:nvPr/>
        </p:nvSpPr>
        <p:spPr>
          <a:xfrm>
            <a:off x="2727648" y="4618852"/>
            <a:ext cx="673670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app$S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app$Is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plot(app)</a:t>
            </a:r>
          </a:p>
          <a:p>
            <a:pPr marL="2698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plot(app[,c(2,5,6)])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00AF2-D0C4-4A49-814B-69958340BD23}"/>
              </a:ext>
            </a:extLst>
          </p:cNvPr>
          <p:cNvSpPr txBox="1"/>
          <p:nvPr/>
        </p:nvSpPr>
        <p:spPr>
          <a:xfrm>
            <a:off x="7836494" y="1149356"/>
            <a:ext cx="4255806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 is the working directory we will be working from all week. Please store ALL files from canvas on this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DA4B2-5CFB-49F5-852A-8FD6317B9359}"/>
              </a:ext>
            </a:extLst>
          </p:cNvPr>
          <p:cNvSpPr txBox="1"/>
          <p:nvPr/>
        </p:nvSpPr>
        <p:spPr>
          <a:xfrm>
            <a:off x="7836494" y="2212807"/>
            <a:ext cx="4255806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how you import a csv file onto R, preserving the column names (header row).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34A89-D9E3-48D8-ACA5-2195FA0F8837}"/>
              </a:ext>
            </a:extLst>
          </p:cNvPr>
          <p:cNvSpPr txBox="1"/>
          <p:nvPr/>
        </p:nvSpPr>
        <p:spPr>
          <a:xfrm>
            <a:off x="7741067" y="4399004"/>
            <a:ext cx="4255806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 that plotting a matrix or </a:t>
            </a:r>
            <a:r>
              <a:rPr lang="en-GB" dirty="0" err="1">
                <a:solidFill>
                  <a:schemeClr val="bg1"/>
                </a:solidFill>
              </a:rPr>
              <a:t>dataframe</a:t>
            </a:r>
            <a:r>
              <a:rPr lang="en-GB" dirty="0">
                <a:solidFill>
                  <a:schemeClr val="bg1"/>
                </a:solidFill>
              </a:rPr>
              <a:t> produces multiple plots simultaneously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62831-CAA1-49FC-951A-70848D778D85}"/>
              </a:ext>
            </a:extLst>
          </p:cNvPr>
          <p:cNvSpPr txBox="1"/>
          <p:nvPr/>
        </p:nvSpPr>
        <p:spPr>
          <a:xfrm>
            <a:off x="7741067" y="5219016"/>
            <a:ext cx="4255806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can select which columns to look 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B0C6B-67E0-42C3-9E23-691768BD1848}"/>
              </a:ext>
            </a:extLst>
          </p:cNvPr>
          <p:cNvSpPr txBox="1"/>
          <p:nvPr/>
        </p:nvSpPr>
        <p:spPr>
          <a:xfrm>
            <a:off x="-1" y="0"/>
            <a:ext cx="181170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Epidemix_import.R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6298-8B77-43FA-A351-0EAABD2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mathematical models – SIR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6141-327E-4140-84DF-EDB9DC43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65"/>
            <a:ext cx="11353800" cy="31040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Let’s use a similar coding template to the one you’ve seen  during the R programming module. Remember this?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D445C-A10D-4855-A39D-B583D3E1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837D-8F9E-4EE2-9896-F312145DA539}" type="slidenum">
              <a:rPr lang="en-GB" smtClean="0"/>
              <a:t>9</a:t>
            </a:fld>
            <a:endParaRPr lang="en-GB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A23EC1C-59E3-4013-8514-C45D6EB6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35" y="2734594"/>
            <a:ext cx="2941371" cy="39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A25A4-7659-4497-AE16-5D5D9FA72894}"/>
              </a:ext>
            </a:extLst>
          </p:cNvPr>
          <p:cNvSpPr txBox="1"/>
          <p:nvPr/>
        </p:nvSpPr>
        <p:spPr>
          <a:xfrm>
            <a:off x="838200" y="3105834"/>
            <a:ext cx="77768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Step 1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Let’s translate these </a:t>
            </a: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differential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equations into an R function.</a:t>
            </a:r>
          </a:p>
          <a:p>
            <a:endParaRPr lang="en-GB" dirty="0">
              <a:solidFill>
                <a:srgbClr val="666666"/>
              </a:solidFill>
              <a:latin typeface="Roboto" panose="02000000000000000000" pitchFamily="2" charset="0"/>
            </a:endParaRPr>
          </a:p>
          <a:p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Step 2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Define the </a:t>
            </a: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initial conditions</a:t>
            </a:r>
            <a:r>
              <a:rPr lang="en-GB" dirty="0">
                <a:solidFill>
                  <a:srgbClr val="666666"/>
                </a:solidFill>
                <a:latin typeface="Roboto" panose="02000000000000000000" pitchFamily="2" charset="0"/>
              </a:rPr>
              <a:t> 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of the system.</a:t>
            </a:r>
          </a:p>
          <a:p>
            <a:pPr algn="l"/>
            <a:endParaRPr lang="en-GB" b="1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Step 3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Assign baseline values to the </a:t>
            </a: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parameters</a:t>
            </a:r>
            <a:r>
              <a:rPr lang="en-GB" dirty="0">
                <a:solidFill>
                  <a:srgbClr val="666666"/>
                </a:solidFill>
                <a:latin typeface="Roboto" panose="02000000000000000000" pitchFamily="2" charset="0"/>
              </a:rPr>
              <a:t>.</a:t>
            </a:r>
            <a:endParaRPr lang="en-GB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/>
            <a:br>
              <a:rPr lang="en-GB" dirty="0"/>
            </a:b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Step 4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Define the simulation </a:t>
            </a:r>
            <a:r>
              <a:rPr lang="en-GB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timeline</a:t>
            </a:r>
            <a:r>
              <a:rPr lang="en-GB" dirty="0">
                <a:solidFill>
                  <a:srgbClr val="666666"/>
                </a:solidFill>
                <a:latin typeface="Roboto" panose="02000000000000000000" pitchFamily="2" charset="0"/>
              </a:rPr>
              <a:t>.</a:t>
            </a:r>
          </a:p>
          <a:p>
            <a:pPr algn="l"/>
            <a:endParaRPr lang="en-GB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Step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- Solve the model (integrate the differential equations) with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function from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deSolve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 package.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9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1941</Words>
  <Application>Microsoft Office PowerPoint</Application>
  <PresentationFormat>Widescreen</PresentationFormat>
  <Paragraphs>269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Nova Light</vt:lpstr>
      <vt:lpstr>Calibri</vt:lpstr>
      <vt:lpstr>Calibri Light</vt:lpstr>
      <vt:lpstr>Cambria Math</vt:lpstr>
      <vt:lpstr>Courier New</vt:lpstr>
      <vt:lpstr>Lato</vt:lpstr>
      <vt:lpstr>Roboto</vt:lpstr>
      <vt:lpstr>Segoe UI Semilight</vt:lpstr>
      <vt:lpstr>Symbol</vt:lpstr>
      <vt:lpstr>Office Theme</vt:lpstr>
      <vt:lpstr>Practical Session 1</vt:lpstr>
      <vt:lpstr>Compartmental model building - SEIR  </vt:lpstr>
      <vt:lpstr>Compartmental model building - SEIRS  </vt:lpstr>
      <vt:lpstr>Compartmental model building - SEIRIS  </vt:lpstr>
      <vt:lpstr>Compartmental model building - SEIRIS  </vt:lpstr>
      <vt:lpstr>Let’s see how the dynamics change with key parameter changes</vt:lpstr>
      <vt:lpstr>Run the SIR model with parameters</vt:lpstr>
      <vt:lpstr>Import the csv files</vt:lpstr>
      <vt:lpstr>Coding mathematical models – SIR</vt:lpstr>
      <vt:lpstr>Step 1 - Let’s translate these differential equations into an R function (starting with SIR).</vt:lpstr>
      <vt:lpstr>Step 2 - Define the initial conditions of the system.</vt:lpstr>
      <vt:lpstr>Step 4 - Define the simulation timeline.</vt:lpstr>
      <vt:lpstr>Plot the SIR model results and compare them to app’s results</vt:lpstr>
      <vt:lpstr>What parameters would you need to change to get more frequent epidemic peaks? Would increasing the transmission rate do it?</vt:lpstr>
      <vt:lpstr>Compare the HITs for the SIR and SIRS models. Which is largest? Why? </vt:lpstr>
      <vt:lpstr>Epidemic vs Endemic</vt:lpstr>
      <vt:lpstr>Equilibria</vt:lpstr>
      <vt:lpstr>Equilibria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Águas</dc:creator>
  <cp:lastModifiedBy>Ricardo Aguas</cp:lastModifiedBy>
  <cp:revision>2</cp:revision>
  <dcterms:created xsi:type="dcterms:W3CDTF">2021-11-15T02:15:36Z</dcterms:created>
  <dcterms:modified xsi:type="dcterms:W3CDTF">2023-11-06T08:58:32Z</dcterms:modified>
</cp:coreProperties>
</file>