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1" r:id="rId3"/>
    <p:sldMasterId id="2147483714" r:id="rId4"/>
    <p:sldMasterId id="2147483726" r:id="rId5"/>
  </p:sldMasterIdLst>
  <p:notesMasterIdLst>
    <p:notesMasterId r:id="rId38"/>
  </p:notesMasterIdLst>
  <p:sldIdLst>
    <p:sldId id="256" r:id="rId6"/>
    <p:sldId id="257" r:id="rId7"/>
    <p:sldId id="260" r:id="rId8"/>
    <p:sldId id="262" r:id="rId9"/>
    <p:sldId id="275" r:id="rId10"/>
    <p:sldId id="258" r:id="rId11"/>
    <p:sldId id="264" r:id="rId12"/>
    <p:sldId id="282" r:id="rId13"/>
    <p:sldId id="283" r:id="rId14"/>
    <p:sldId id="277" r:id="rId15"/>
    <p:sldId id="278" r:id="rId16"/>
    <p:sldId id="284" r:id="rId17"/>
    <p:sldId id="285" r:id="rId18"/>
    <p:sldId id="268" r:id="rId19"/>
    <p:sldId id="263" r:id="rId20"/>
    <p:sldId id="265" r:id="rId21"/>
    <p:sldId id="273" r:id="rId22"/>
    <p:sldId id="267" r:id="rId23"/>
    <p:sldId id="279" r:id="rId24"/>
    <p:sldId id="280" r:id="rId25"/>
    <p:sldId id="300" r:id="rId26"/>
    <p:sldId id="302" r:id="rId27"/>
    <p:sldId id="303" r:id="rId28"/>
    <p:sldId id="304" r:id="rId29"/>
    <p:sldId id="305" r:id="rId30"/>
    <p:sldId id="306" r:id="rId31"/>
    <p:sldId id="271" r:id="rId32"/>
    <p:sldId id="307" r:id="rId33"/>
    <p:sldId id="308" r:id="rId34"/>
    <p:sldId id="309" r:id="rId35"/>
    <p:sldId id="261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A5A5A5"/>
    <a:srgbClr val="99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0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vid19\covid_age\Template_CoMoCOVID-19App_v19_12%20Sept-T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151036662080678E-2"/>
          <c:y val="4.5857209774249258E-2"/>
          <c:w val="0.91516208315838177"/>
          <c:h val="0.68847625059373108"/>
        </c:manualLayout>
      </c:layout>
      <c:lineChart>
        <c:grouping val="standard"/>
        <c:varyColors val="0"/>
        <c:ser>
          <c:idx val="0"/>
          <c:order val="0"/>
          <c:tx>
            <c:v>CFR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'Severity-Mortality'!$A$2:$A$22</c:f>
              <c:strCache>
                <c:ptCount val="21"/>
                <c:pt idx="0">
                  <c:v>0-5 y.o.</c:v>
                </c:pt>
                <c:pt idx="1">
                  <c:v>5-10 y.o.</c:v>
                </c:pt>
                <c:pt idx="2">
                  <c:v>10-15 y.o.</c:v>
                </c:pt>
                <c:pt idx="3">
                  <c:v>15-20 y.o.</c:v>
                </c:pt>
                <c:pt idx="4">
                  <c:v>20-25 y.o.</c:v>
                </c:pt>
                <c:pt idx="5">
                  <c:v>25-30 y.o.</c:v>
                </c:pt>
                <c:pt idx="6">
                  <c:v>30-35 y.o.</c:v>
                </c:pt>
                <c:pt idx="7">
                  <c:v>35-40 y.o.</c:v>
                </c:pt>
                <c:pt idx="8">
                  <c:v>40-45 y.o.</c:v>
                </c:pt>
                <c:pt idx="9">
                  <c:v>45-50 y.o.</c:v>
                </c:pt>
                <c:pt idx="10">
                  <c:v>50-55 y.o.</c:v>
                </c:pt>
                <c:pt idx="11">
                  <c:v>55-60 y.o.</c:v>
                </c:pt>
                <c:pt idx="12">
                  <c:v>60-65 y.o.</c:v>
                </c:pt>
                <c:pt idx="13">
                  <c:v>65-70 y.o.</c:v>
                </c:pt>
                <c:pt idx="14">
                  <c:v>70-75 y.o.</c:v>
                </c:pt>
                <c:pt idx="15">
                  <c:v>75-80 y.o.</c:v>
                </c:pt>
                <c:pt idx="16">
                  <c:v>80-85 y.o.</c:v>
                </c:pt>
                <c:pt idx="17">
                  <c:v>85-90 y.o.</c:v>
                </c:pt>
                <c:pt idx="18">
                  <c:v>90-95 y.o.</c:v>
                </c:pt>
                <c:pt idx="19">
                  <c:v>95-100 y.o.</c:v>
                </c:pt>
                <c:pt idx="20">
                  <c:v>100+ y.o.</c:v>
                </c:pt>
              </c:strCache>
            </c:strRef>
          </c:cat>
          <c:val>
            <c:numRef>
              <c:f>'Severity-Mortality'!$B$2:$B$22</c:f>
              <c:numCache>
                <c:formatCode>General</c:formatCode>
                <c:ptCount val="21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1.1000000000000001</c:v>
                </c:pt>
                <c:pt idx="5">
                  <c:v>1.1000000000000001</c:v>
                </c:pt>
                <c:pt idx="6">
                  <c:v>1.9</c:v>
                </c:pt>
                <c:pt idx="7">
                  <c:v>1.9</c:v>
                </c:pt>
                <c:pt idx="8">
                  <c:v>3.3</c:v>
                </c:pt>
                <c:pt idx="9">
                  <c:v>3.3</c:v>
                </c:pt>
                <c:pt idx="10">
                  <c:v>6.5</c:v>
                </c:pt>
                <c:pt idx="11">
                  <c:v>6.5</c:v>
                </c:pt>
                <c:pt idx="12">
                  <c:v>12.6</c:v>
                </c:pt>
                <c:pt idx="13">
                  <c:v>12.6</c:v>
                </c:pt>
                <c:pt idx="14">
                  <c:v>21</c:v>
                </c:pt>
                <c:pt idx="15">
                  <c:v>21</c:v>
                </c:pt>
                <c:pt idx="16">
                  <c:v>31.6</c:v>
                </c:pt>
                <c:pt idx="17">
                  <c:v>31.6</c:v>
                </c:pt>
                <c:pt idx="18">
                  <c:v>31.6</c:v>
                </c:pt>
                <c:pt idx="19">
                  <c:v>31.6</c:v>
                </c:pt>
                <c:pt idx="20">
                  <c:v>31.6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D9-4CC5-B6E3-5E231683AE0A}"/>
            </c:ext>
          </c:extLst>
        </c:ser>
        <c:ser>
          <c:idx val="1"/>
          <c:order val="1"/>
          <c:tx>
            <c:v>ICR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'Severity-Mortality'!$A$2:$A$22</c:f>
              <c:strCache>
                <c:ptCount val="21"/>
                <c:pt idx="0">
                  <c:v>0-5 y.o.</c:v>
                </c:pt>
                <c:pt idx="1">
                  <c:v>5-10 y.o.</c:v>
                </c:pt>
                <c:pt idx="2">
                  <c:v>10-15 y.o.</c:v>
                </c:pt>
                <c:pt idx="3">
                  <c:v>15-20 y.o.</c:v>
                </c:pt>
                <c:pt idx="4">
                  <c:v>20-25 y.o.</c:v>
                </c:pt>
                <c:pt idx="5">
                  <c:v>25-30 y.o.</c:v>
                </c:pt>
                <c:pt idx="6">
                  <c:v>30-35 y.o.</c:v>
                </c:pt>
                <c:pt idx="7">
                  <c:v>35-40 y.o.</c:v>
                </c:pt>
                <c:pt idx="8">
                  <c:v>40-45 y.o.</c:v>
                </c:pt>
                <c:pt idx="9">
                  <c:v>45-50 y.o.</c:v>
                </c:pt>
                <c:pt idx="10">
                  <c:v>50-55 y.o.</c:v>
                </c:pt>
                <c:pt idx="11">
                  <c:v>55-60 y.o.</c:v>
                </c:pt>
                <c:pt idx="12">
                  <c:v>60-65 y.o.</c:v>
                </c:pt>
                <c:pt idx="13">
                  <c:v>65-70 y.o.</c:v>
                </c:pt>
                <c:pt idx="14">
                  <c:v>70-75 y.o.</c:v>
                </c:pt>
                <c:pt idx="15">
                  <c:v>75-80 y.o.</c:v>
                </c:pt>
                <c:pt idx="16">
                  <c:v>80-85 y.o.</c:v>
                </c:pt>
                <c:pt idx="17">
                  <c:v>85-90 y.o.</c:v>
                </c:pt>
                <c:pt idx="18">
                  <c:v>90-95 y.o.</c:v>
                </c:pt>
                <c:pt idx="19">
                  <c:v>95-100 y.o.</c:v>
                </c:pt>
                <c:pt idx="20">
                  <c:v>100+ y.o.</c:v>
                </c:pt>
              </c:strCache>
            </c:strRef>
          </c:cat>
          <c:val>
            <c:numRef>
              <c:f>'Severity-Mortality'!$C$2:$C$22</c:f>
              <c:numCache>
                <c:formatCode>General</c:formatCode>
                <c:ptCount val="2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0.5</c:v>
                </c:pt>
                <c:pt idx="5">
                  <c:v>0.5</c:v>
                </c:pt>
                <c:pt idx="6">
                  <c:v>1.1000000000000001</c:v>
                </c:pt>
                <c:pt idx="7">
                  <c:v>1.1000000000000001</c:v>
                </c:pt>
                <c:pt idx="8">
                  <c:v>1.4</c:v>
                </c:pt>
                <c:pt idx="9">
                  <c:v>1.4</c:v>
                </c:pt>
                <c:pt idx="10">
                  <c:v>2.9</c:v>
                </c:pt>
                <c:pt idx="11">
                  <c:v>2.9</c:v>
                </c:pt>
                <c:pt idx="12">
                  <c:v>5.8</c:v>
                </c:pt>
                <c:pt idx="13">
                  <c:v>5.8</c:v>
                </c:pt>
                <c:pt idx="14">
                  <c:v>9.3000000000000007</c:v>
                </c:pt>
                <c:pt idx="15">
                  <c:v>9.3000000000000007</c:v>
                </c:pt>
                <c:pt idx="16">
                  <c:v>26.2</c:v>
                </c:pt>
                <c:pt idx="17">
                  <c:v>26.2</c:v>
                </c:pt>
                <c:pt idx="18">
                  <c:v>26.2</c:v>
                </c:pt>
                <c:pt idx="19">
                  <c:v>26.2</c:v>
                </c:pt>
                <c:pt idx="20">
                  <c:v>26.2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D9-4CC5-B6E3-5E231683AE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4782368"/>
        <c:axId val="474780728"/>
      </c:lineChart>
      <c:catAx>
        <c:axId val="47478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780728"/>
        <c:crosses val="autoZero"/>
        <c:auto val="1"/>
        <c:lblAlgn val="ctr"/>
        <c:lblOffset val="100"/>
        <c:noMultiLvlLbl val="0"/>
      </c:catAx>
      <c:valAx>
        <c:axId val="474780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78236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574067076718767"/>
          <c:y val="9.1714091293596783E-2"/>
          <c:w val="0.25645652483713743"/>
          <c:h val="9.5545482506803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77705-2FB4-481F-B930-EAD9EB6D684B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9545E-D1D4-416B-A660-AC5CC802C3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4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29B2-4F4A-4EE2-B4B6-859097DCC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BA10-78CD-45C6-BD72-48B346466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5129-751D-4F21-A7E8-42B68337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D4E2-A429-470F-8EDE-A0D0F464CEEC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F0C3-D2F2-43F4-BA80-36F934D8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FA85-4E63-459E-B07B-36241EF7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5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842A-AA9E-45DD-9D13-FA2DF2D1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B067B-284A-4FA3-8A9E-6FA85BB1E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FE49-584C-482D-A5BA-2B40643B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BB9E-236D-48EC-A9BA-058A916B33F5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B200-36BC-4D6F-92CF-410C8308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70302-2E0A-4A86-849E-F91B5EE5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3501B-0F4A-469B-9D63-2ACEAAE6C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D55CB-3972-4C13-ACF8-920C1ADCE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96BF-C76B-4185-84AF-53E30D40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29F3-2BB7-465A-B46B-B146F901E691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66B6-3D5D-4879-9E76-A8F4053B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8624-267B-4A97-83E7-7D21EA63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22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C4ADCC-CB33-4E21-BE66-1F8D9239F5D3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F9AE-305C-4FE6-8D64-5CEB5F7E8726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7CAE91-99D1-402C-B5F7-29A6CDE8CFA2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C3513-5FFC-4B28-9459-E74D0F712B75}"/>
              </a:ext>
            </a:extLst>
          </p:cNvPr>
          <p:cNvSpPr/>
          <p:nvPr/>
        </p:nvSpPr>
        <p:spPr>
          <a:xfrm>
            <a:off x="9544050" y="2698750"/>
            <a:ext cx="2647950" cy="98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4BE90606-E4CD-4E3B-8C3C-19710A5F40C4}"/>
              </a:ext>
            </a:extLst>
          </p:cNvPr>
          <p:cNvGrpSpPr>
            <a:grpSpLocks/>
          </p:cNvGrpSpPr>
          <p:nvPr/>
        </p:nvGrpSpPr>
        <p:grpSpPr bwMode="auto">
          <a:xfrm>
            <a:off x="0" y="5889949"/>
            <a:ext cx="4107774" cy="914076"/>
            <a:chOff x="9783827" y="6364896"/>
            <a:chExt cx="1948347" cy="447167"/>
          </a:xfrm>
        </p:grpSpPr>
        <p:pic>
          <p:nvPicPr>
            <p:cNvPr id="9" name="Picture 2" descr="Image">
              <a:extLst>
                <a:ext uri="{FF2B5EF4-FFF2-40B4-BE49-F238E27FC236}">
                  <a16:creationId xmlns:a16="http://schemas.microsoft.com/office/drawing/2014/main" id="{A7959E01-52D6-4F6A-B415-4E886CACD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827" y="6364896"/>
              <a:ext cx="795273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New MSc in Modelling for Global Health – TDMod.Net">
              <a:extLst>
                <a:ext uri="{FF2B5EF4-FFF2-40B4-BE49-F238E27FC236}">
                  <a16:creationId xmlns:a16="http://schemas.microsoft.com/office/drawing/2014/main" id="{0F6B19F6-C6A1-4F03-AB5A-104AFC195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100" y="6364896"/>
              <a:ext cx="447167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Coloured NDM men">
              <a:extLst>
                <a:ext uri="{FF2B5EF4-FFF2-40B4-BE49-F238E27FC236}">
                  <a16:creationId xmlns:a16="http://schemas.microsoft.com/office/drawing/2014/main" id="{719B8696-4852-4E36-A11B-472D6BC18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6267" y="6364896"/>
              <a:ext cx="705907" cy="43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343650" cy="580921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>
            <a:noAutofit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lecturer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9DF7D9-C17F-48B7-9F67-85D23A46E4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4050" y="4061039"/>
            <a:ext cx="2647950" cy="580921"/>
          </a:xfrm>
          <a:solidFill>
            <a:schemeClr val="accent1"/>
          </a:solidFill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email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44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DEA94-3A4D-4EB5-ABE9-5F780C0B40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7B300-0BF6-4CD0-A295-DFAABE28D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E9230F6-A9AB-4F13-8F78-D20AD715144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31800" y="571500"/>
            <a:ext cx="5586413" cy="568642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C1F31-0D82-4427-B6BA-EE27AC0EB259}"/>
              </a:ext>
            </a:extLst>
          </p:cNvPr>
          <p:cNvSpPr/>
          <p:nvPr/>
        </p:nvSpPr>
        <p:spPr>
          <a:xfrm>
            <a:off x="9640887" y="255352"/>
            <a:ext cx="241141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57EC643-276B-4CA7-8F04-9F6AD07A4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552214"/>
            <a:ext cx="5956300" cy="1105328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FoundrySterling-Book" panose="00000400000000000000" pitchFamily="2" charset="0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441984-0489-41E3-9E24-AAC7ED8519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4738" y="1822315"/>
            <a:ext cx="5897562" cy="44356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7154F116-AB3D-40D2-934B-7ABAE0426D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1993BFA-A8D8-4817-A98D-FF25D949CF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55011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8E2AABDB-68EA-492B-8C35-21A26ED270CA}"/>
              </a:ext>
            </a:extLst>
          </p:cNvPr>
          <p:cNvSpPr/>
          <p:nvPr/>
        </p:nvSpPr>
        <p:spPr>
          <a:xfrm>
            <a:off x="431800" y="2100263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265C6C24-8EAC-4414-BCF8-DF32EB8CBFEA}"/>
              </a:ext>
            </a:extLst>
          </p:cNvPr>
          <p:cNvSpPr/>
          <p:nvPr/>
        </p:nvSpPr>
        <p:spPr>
          <a:xfrm>
            <a:off x="6299200" y="2100263"/>
            <a:ext cx="1984375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33400"/>
            <a:ext cx="11340000" cy="728038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/>
          </p:nvPr>
        </p:nvSpPr>
        <p:spPr>
          <a:xfrm>
            <a:off x="432487" y="1261438"/>
            <a:ext cx="11339513" cy="360000"/>
          </a:xfrm>
        </p:spPr>
        <p:txBody>
          <a:bodyPr/>
          <a:lstStyle>
            <a:lvl1pPr marL="0" indent="0">
              <a:buNone/>
              <a:defRPr sz="28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mparison Left Placeholder 1"/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mparison Left Placeholder 2"/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B42B1AB-72F9-4B52-95E0-AF54E617689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DCAA280-A893-40D5-9B46-11236707A54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C915FAB-6B29-4115-AE9A-C4F23ED06D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D9E5A563-8C31-48DC-8AD1-77C40A1C8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10307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425064"/>
            <a:ext cx="11328400" cy="755081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/>
          </p:nvPr>
        </p:nvSpPr>
        <p:spPr>
          <a:xfrm>
            <a:off x="420687" y="1180145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1789890"/>
            <a:ext cx="11180594" cy="43938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B2DF-07B1-48EE-9005-63BB31738B5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B1DE-8C3A-4E4F-BB2D-99462DCF8DB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54B434A0-0D40-43DF-99AD-958A4A053B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480DA4CF-944E-4368-AD42-3E178670EB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99842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460567"/>
            <a:ext cx="11340000" cy="63452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/>
          </p:nvPr>
        </p:nvSpPr>
        <p:spPr>
          <a:xfrm>
            <a:off x="431800" y="1101078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731523"/>
            <a:ext cx="5472000" cy="446047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1730772"/>
            <a:ext cx="5472113" cy="446047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C1F4B6-B609-459F-A92B-B9D82B5137F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9D3881-534E-4B95-B487-2F818F35DA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622F8-0D23-4C1B-940C-DCF524962D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78DD2DC1-AB55-40DF-8447-22A2BC0AB2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811296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12145"/>
            <a:ext cx="11340000" cy="56822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426243" y="1080371"/>
            <a:ext cx="11339513" cy="293687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27762"/>
            <a:ext cx="2160000" cy="45634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26412" y="1627762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21412" y="1627762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316412" y="1623297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11412" y="1623297"/>
            <a:ext cx="2160588" cy="456795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012DC9D-5481-4679-A8F2-3347FFD8F86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A19C741-3CBF-4384-8A96-425E3467CB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1ECC7921-00D8-492B-84E8-6BDD5C18BA5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D0F10E-CBF8-40D2-94CA-DDA6AADF89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996759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20429"/>
            <a:ext cx="11340000" cy="499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/>
          </p:nvPr>
        </p:nvSpPr>
        <p:spPr>
          <a:xfrm>
            <a:off x="431800" y="1037874"/>
            <a:ext cx="11339513" cy="293688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81324"/>
            <a:ext cx="3600000" cy="46099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01550" y="1580800"/>
            <a:ext cx="3600450" cy="46099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71550" y="1580799"/>
            <a:ext cx="3600450" cy="46099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B1532A-186B-4817-9643-F902DA37D4C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D337747-DF9E-4E6B-923B-8940D83E717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A392539-6FC4-478C-A895-BE1C931C7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0256D5E1-56C0-4C07-A1C1-FB8146A57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42188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A1A-B4E7-4FB7-93E7-2AAD40A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B10F9-AC94-47E5-96A4-58838E052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330" y="6464328"/>
            <a:ext cx="5664200" cy="293687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C6038-EE1F-479E-9EF7-9683556E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0200" y="6384396"/>
            <a:ext cx="431800" cy="433387"/>
          </a:xfrm>
        </p:spPr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E065D05-69C4-4E99-9FDB-3EE4235ACF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8930" y="2055318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78ACD8BB-43C5-4C22-A8EC-483C7D634F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930" y="1650992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00D59436-05CA-4770-8834-34344E94A2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9040" y="2105648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923025F-3478-46F4-8AA8-18260A5CBA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9041" y="1705185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ECD72AD6-6542-41DC-BB00-CC2FB22878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8925" y="4672272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FCF6470F-A76A-4A41-A0A0-BA1F5650A2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8925" y="4267946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58726D05-3240-4E6B-943A-83D5996499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12281" y="4672272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E73FD20B-0C2D-47E6-BBA7-40696325CB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12281" y="4267946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0E9F2F8F-D429-4FFC-A24E-10D42C1DBD9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90414" y="1468438"/>
            <a:ext cx="3018285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67C2DF25-3F6C-4F2D-A738-C8D316BB16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3897036"/>
            <a:ext cx="3090414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7" name="Picture Placeholder 44">
            <a:extLst>
              <a:ext uri="{FF2B5EF4-FFF2-40B4-BE49-F238E27FC236}">
                <a16:creationId xmlns:a16="http://schemas.microsoft.com/office/drawing/2014/main" id="{85F563F0-7903-4A18-93EA-75F757144F6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08700" y="3897036"/>
            <a:ext cx="3054350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8" name="Picture Placeholder 44">
            <a:extLst>
              <a:ext uri="{FF2B5EF4-FFF2-40B4-BE49-F238E27FC236}">
                <a16:creationId xmlns:a16="http://schemas.microsoft.com/office/drawing/2014/main" id="{FA6EFF64-184C-4680-AE72-CDF82BD32A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163049" y="1468438"/>
            <a:ext cx="3018285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CF18DE85-4ADC-49E7-B15E-861D4ACFA9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D5EB6CC9-817E-437F-A344-E6E4C40C55F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7359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5121-4823-4B49-A354-EE078AEB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2374-594A-4BDC-A471-C6379893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3C98-E1D6-4655-9918-81529533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0314-6AC3-4730-BCD0-B2823FB9281E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406A-B784-40B1-9922-96764F1F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7439-408F-48EE-A25E-2907A50D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92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Accent block left">
            <a:extLst>
              <a:ext uri="{FF2B5EF4-FFF2-40B4-BE49-F238E27FC236}">
                <a16:creationId xmlns:a16="http://schemas.microsoft.com/office/drawing/2014/main" id="{7B40C07E-607F-48C1-B8FE-21761FFB2C07}"/>
              </a:ext>
            </a:extLst>
          </p:cNvPr>
          <p:cNvSpPr/>
          <p:nvPr/>
        </p:nvSpPr>
        <p:spPr>
          <a:xfrm>
            <a:off x="431800" y="1179420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 descr="Accent bar right&#10;">
            <a:extLst>
              <a:ext uri="{FF2B5EF4-FFF2-40B4-BE49-F238E27FC236}">
                <a16:creationId xmlns:a16="http://schemas.microsoft.com/office/drawing/2014/main" id="{6A1B9A04-B806-41E1-8844-65BA43F767E9}"/>
              </a:ext>
            </a:extLst>
          </p:cNvPr>
          <p:cNvSpPr/>
          <p:nvPr/>
        </p:nvSpPr>
        <p:spPr>
          <a:xfrm>
            <a:off x="6299886" y="1179420"/>
            <a:ext cx="1984375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62182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31800" y="1380724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086" y="139827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6299886" y="2057399"/>
            <a:ext cx="5447914" cy="413226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7399"/>
            <a:ext cx="5447914" cy="4132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C344620-48EA-4188-8986-E8B2A13A6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D3DCB3-057D-4B0A-A05E-B45155434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8B63851-F80A-4277-9C67-64D20A7395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928C104F-D247-4279-987F-815271F431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239895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Accent block left">
            <a:extLst>
              <a:ext uri="{FF2B5EF4-FFF2-40B4-BE49-F238E27FC236}">
                <a16:creationId xmlns:a16="http://schemas.microsoft.com/office/drawing/2014/main" id="{67D0D352-E444-4D36-9EB6-AC29A343A7AB}"/>
              </a:ext>
            </a:extLst>
          </p:cNvPr>
          <p:cNvSpPr/>
          <p:nvPr/>
        </p:nvSpPr>
        <p:spPr>
          <a:xfrm>
            <a:off x="431800" y="1892300"/>
            <a:ext cx="1984375" cy="115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42924"/>
            <a:ext cx="3932037" cy="1300351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788816" y="542923"/>
            <a:ext cx="6971184" cy="53181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F7E75C9-746B-4156-AA4B-DED370DE5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EC33BBE-006E-4DB8-8DA9-D519BA110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9E6E61A5-FCF6-41AB-A900-866172B093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B5B42B7-AB7F-4F62-B0D1-80E9E8D1D7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1772528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Accent block left">
            <a:extLst>
              <a:ext uri="{FF2B5EF4-FFF2-40B4-BE49-F238E27FC236}">
                <a16:creationId xmlns:a16="http://schemas.microsoft.com/office/drawing/2014/main" id="{8BE97306-620A-422A-B350-CAF4FC2A6EDE}"/>
              </a:ext>
            </a:extLst>
          </p:cNvPr>
          <p:cNvSpPr/>
          <p:nvPr/>
        </p:nvSpPr>
        <p:spPr>
          <a:xfrm>
            <a:off x="431800" y="1892300"/>
            <a:ext cx="1984375" cy="115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61974"/>
            <a:ext cx="3932037" cy="1281301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88816" y="561973"/>
            <a:ext cx="6971184" cy="529907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EB3DBCB-2305-4A95-B431-531B5FCAC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A58A7C9-9B54-41E2-9814-4835ACEB2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B81AE6F-D77B-49D5-A0CF-8AFE31C9B2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51FA574-C2CC-4CD6-9BF0-2489DB5469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4533112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608766"/>
            <a:ext cx="11328400" cy="75331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body" sz="quarter" idx="32"/>
          </p:nvPr>
        </p:nvSpPr>
        <p:spPr>
          <a:xfrm>
            <a:off x="442913" y="1362076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3A94C11-508E-4EE7-BA55-BE097FA61AB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AF67-F2E6-4B75-82C4-07F0E81A2C4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0F0FFD3-519B-4B61-91FB-E9379F1BA4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17198D7A-91B9-471E-AA5E-E886C7EAA3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4140514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572294"/>
            <a:ext cx="11328400" cy="8461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6999-608C-408D-BC11-B792B54A5A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1131BF-3CE6-44F0-9E3B-5F2064A9B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7558CDD3-FFC7-4E54-A47A-EB7EBE260F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1179CA57-2E81-4943-B3EE-E22B53E406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36460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80B2-174A-48AA-8B78-F88C0A3D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70665"/>
            <a:ext cx="113284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2AF3C-B902-4707-BCD1-B886110A59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967F6-5660-4053-8A3C-CEBE81153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8B018F0-74B0-4A3F-87A6-B9E4C550E4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A91AA594-6586-441F-A152-CEFCBD3931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2468160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564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311886" y="1200150"/>
            <a:ext cx="5460114" cy="49768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200150"/>
            <a:ext cx="5448115" cy="49768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671-1723-42C7-B9FF-7283DFD9FA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51EA-D3DE-49D8-A10B-739871DBD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93939DAA-F999-41DE-8BBC-E62EE04035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04A7836C-AD04-48FD-9738-D614BC5561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579866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591303"/>
            <a:ext cx="113284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614995" y="1724025"/>
            <a:ext cx="11145204" cy="44402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62DA23F-17B3-4B29-917D-2F30CA601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890B3C-672E-4F6A-8A8D-40F5C6857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236ABC11-1F6C-4867-BF53-B8BD47F84D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6A737EE-47F8-4B4B-8BEA-67CEAA0EF3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484325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63C4215-9DC9-485E-A8C2-093565F18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30F18EF-683A-491C-9C51-21DEB0BEB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A41D2C95-CC2C-40E8-8C35-8B1885346E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DE906B41-8600-4FB4-A8C7-C6B418CC17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4285730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D292-801F-4D07-95EE-BFE62F1B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50860"/>
            <a:ext cx="113284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B5A26-86BF-428F-8F95-998B56472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E7511-7CD3-4129-94E1-C8923709A4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0E3E5F-5625-4B8D-8445-2FB2704A83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4850" y="1766886"/>
            <a:ext cx="11055350" cy="4303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2EA50A9-8A57-4F30-89DA-D6140FFD6D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module name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A0765FDC-C516-450D-955F-31F49AB43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6450" y="30162"/>
            <a:ext cx="2682875" cy="1873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 dirty="0"/>
              <a:t>Click to insert lecture title</a:t>
            </a:r>
          </a:p>
        </p:txBody>
      </p:sp>
    </p:spTree>
    <p:extLst>
      <p:ext uri="{BB962C8B-B14F-4D97-AF65-F5344CB8AC3E}">
        <p14:creationId xmlns:p14="http://schemas.microsoft.com/office/powerpoint/2010/main" val="369773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1824-D26B-4090-A133-A0AE4209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D956-E47C-4D5D-8EB0-3C0E0024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315DF-BDC2-4594-AB09-306B91E5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47CC-51A6-4855-9E4B-CED70938AF75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26D0-C4C6-4084-8F0B-33101223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4D83-C3B4-4E3F-81C5-C93DB0FE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88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5121-4823-4B49-A354-EE078AEB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2374-594A-4BDC-A471-C6379893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3C98-E1D6-4655-9918-81529533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EC7E-181E-463E-8F70-07312DEB6B28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406A-B784-40B1-9922-96764F1F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7439-408F-48EE-A25E-2907A50D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37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29B2-4F4A-4EE2-B4B6-859097DCC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BA10-78CD-45C6-BD72-48B346466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5129-751D-4F21-A7E8-42B68337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D0C3-D60C-4C19-8CE5-BAC89508F4BA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F0C3-D2F2-43F4-BA80-36F934D8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FA85-4E63-459E-B07B-36241EF7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50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3D4B0B-E355-4614-A661-394543A65842}"/>
              </a:ext>
            </a:extLst>
          </p:cNvPr>
          <p:cNvSpPr/>
          <p:nvPr/>
        </p:nvSpPr>
        <p:spPr>
          <a:xfrm>
            <a:off x="9348788" y="3700463"/>
            <a:ext cx="2411412" cy="11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02515B-EB6F-4291-BC29-4A19C1A9EE3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D55C047-934B-4CA8-8947-C03DBCDF0AA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DAB77-031E-4202-B9F3-C328DF8CE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51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5A8F1E-4002-42FC-951A-28A5456318E5}"/>
              </a:ext>
            </a:extLst>
          </p:cNvPr>
          <p:cNvSpPr/>
          <p:nvPr/>
        </p:nvSpPr>
        <p:spPr>
          <a:xfrm>
            <a:off x="9775825" y="1762125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E5C6A12-AF63-472E-A42D-0F17E640ECE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E0AD0D5-BA19-4E40-9EDB-C4847376A86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78E04-DE74-4CAC-B4AD-3AE29F76C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144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er Slide 2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63A95E-68BC-4F9A-87B9-E8E501238DF1}"/>
              </a:ext>
            </a:extLst>
          </p:cNvPr>
          <p:cNvSpPr/>
          <p:nvPr/>
        </p:nvSpPr>
        <p:spPr>
          <a:xfrm>
            <a:off x="0" y="5210175"/>
            <a:ext cx="241141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3E76-5002-47F3-BECD-5503CE9D1C5C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9FF951-6CC1-4C54-A6B3-FB00276B7F49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BD40A-AD22-4863-82F1-5166272FDD44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AB6F86E-50FF-4A12-89EC-25C13C9504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26A25A1-78CC-47CF-9665-C07224748C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6D79-E05B-4189-B931-1E1E6000B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787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800" y="431800"/>
            <a:ext cx="11328400" cy="84576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5B1670-A19C-4C6C-9AE1-829E628C3B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4B8223D-28DE-4F9A-B77E-ED746B6939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26FE-E546-414E-BF70-C35EEFDEA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229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A7B50E-334B-4F3D-AE59-CFAE5392A1D5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536BB-42D8-49AD-83E9-A13C9043F23F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0586-E49D-4F38-8C7F-E2E80CF7F73D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0E795-9000-490E-8C6A-9E29D3AC7218}"/>
              </a:ext>
            </a:extLst>
          </p:cNvPr>
          <p:cNvSpPr/>
          <p:nvPr/>
        </p:nvSpPr>
        <p:spPr>
          <a:xfrm>
            <a:off x="8458200" y="2686050"/>
            <a:ext cx="3733800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629A2079-ECFB-4000-B25C-7B200D025D0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4AFC3-5D1C-4C5D-B772-C88AE09804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987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5A7B6C-529D-4D74-90C0-313BC341C6FF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37EFF-722A-4EF4-A3C7-D61E7BAC3FE3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B9D4D-F5D8-4495-8EFE-4742B0E385CF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89A92-6D8C-473B-A9A6-964DE529787D}"/>
              </a:ext>
            </a:extLst>
          </p:cNvPr>
          <p:cNvSpPr/>
          <p:nvPr/>
        </p:nvSpPr>
        <p:spPr>
          <a:xfrm>
            <a:off x="9780588" y="2698750"/>
            <a:ext cx="2411412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4531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8466C0-AC6C-4323-B609-F090377D2887}"/>
              </a:ext>
            </a:extLst>
          </p:cNvPr>
          <p:cNvSpPr/>
          <p:nvPr/>
        </p:nvSpPr>
        <p:spPr>
          <a:xfrm>
            <a:off x="9780588" y="5248275"/>
            <a:ext cx="2411412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B1D70-6AC3-469B-A2F0-56DF4494274E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1AB8C-2A96-4983-A8CF-231F5C8EDDDF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5E299A-F4F4-4AC1-9B6F-43D593FC0A05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5700" y="2204860"/>
            <a:ext cx="5956300" cy="1944000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9A694B1-AFA7-4C8B-9D10-9E613DC1FC8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4168903-929A-4107-9606-ED1635CC32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F3FF3-6860-45D6-9757-42CEAD2096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179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BF627-8BC0-459C-976C-D5F0D6018F15}"/>
              </a:ext>
            </a:extLst>
          </p:cNvPr>
          <p:cNvSpPr/>
          <p:nvPr/>
        </p:nvSpPr>
        <p:spPr>
          <a:xfrm>
            <a:off x="0" y="5210175"/>
            <a:ext cx="241141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16C38-0E39-4230-A3ED-60B2ADE602ED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BE3C3-E847-4045-8A54-5D6D19B28E37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A7338-B0E0-4F38-926B-35335F7AE3EC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0981C20-27A1-4AEA-84CF-038B916241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53EB00C-AA55-415E-B8CE-E9DDB843E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3B41A-8E83-4FB2-8DAC-3F10FAA5A1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4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3115-08D6-4A62-B7F3-620BB2CF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E311-BE7F-45B4-9E73-7E05A6B7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ACB66-2BA6-405D-AFD0-90E3236D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152F6-5AFE-4CA9-B693-87167EC6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263B-7477-445A-AAE4-56EC134AFBFB}" type="datetime1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E3D4A-11CE-4673-9761-921056C3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9FEA2-6FE7-4795-AF94-6DC00EEB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962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C4ADCC-CB33-4E21-BE66-1F8D9239F5D3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F9AE-305C-4FE6-8D64-5CEB5F7E8726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7CAE91-99D1-402C-B5F7-29A6CDE8CFA2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C3513-5FFC-4B28-9459-E74D0F712B75}"/>
              </a:ext>
            </a:extLst>
          </p:cNvPr>
          <p:cNvSpPr/>
          <p:nvPr/>
        </p:nvSpPr>
        <p:spPr>
          <a:xfrm>
            <a:off x="9780588" y="2698750"/>
            <a:ext cx="2411412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4BE90606-E4CD-4E3B-8C3C-19710A5F40C4}"/>
              </a:ext>
            </a:extLst>
          </p:cNvPr>
          <p:cNvGrpSpPr>
            <a:grpSpLocks/>
          </p:cNvGrpSpPr>
          <p:nvPr/>
        </p:nvGrpSpPr>
        <p:grpSpPr bwMode="auto">
          <a:xfrm>
            <a:off x="0" y="5889949"/>
            <a:ext cx="4107774" cy="914076"/>
            <a:chOff x="9783827" y="6364896"/>
            <a:chExt cx="1948347" cy="447167"/>
          </a:xfrm>
        </p:grpSpPr>
        <p:pic>
          <p:nvPicPr>
            <p:cNvPr id="9" name="Picture 2" descr="Image">
              <a:extLst>
                <a:ext uri="{FF2B5EF4-FFF2-40B4-BE49-F238E27FC236}">
                  <a16:creationId xmlns:a16="http://schemas.microsoft.com/office/drawing/2014/main" id="{A7959E01-52D6-4F6A-B415-4E886CACD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827" y="6364896"/>
              <a:ext cx="795273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New MSc in Modelling for Global Health – TDMod.Net">
              <a:extLst>
                <a:ext uri="{FF2B5EF4-FFF2-40B4-BE49-F238E27FC236}">
                  <a16:creationId xmlns:a16="http://schemas.microsoft.com/office/drawing/2014/main" id="{0F6B19F6-C6A1-4F03-AB5A-104AFC195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100" y="6364896"/>
              <a:ext cx="447167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Coloured NDM men">
              <a:extLst>
                <a:ext uri="{FF2B5EF4-FFF2-40B4-BE49-F238E27FC236}">
                  <a16:creationId xmlns:a16="http://schemas.microsoft.com/office/drawing/2014/main" id="{719B8696-4852-4E36-A11B-472D6BC18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6267" y="6364896"/>
              <a:ext cx="705907" cy="43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>
            <a:noAutofit/>
          </a:bodyPr>
          <a:lstStyle>
            <a:lvl1pPr marL="0" indent="0" algn="r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2230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8466C0-AC6C-4323-B609-F090377D2887}"/>
              </a:ext>
            </a:extLst>
          </p:cNvPr>
          <p:cNvSpPr/>
          <p:nvPr/>
        </p:nvSpPr>
        <p:spPr>
          <a:xfrm>
            <a:off x="9780588" y="5248275"/>
            <a:ext cx="2411412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B1D70-6AC3-469B-A2F0-56DF4494274E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71AB8C-2A96-4983-A8CF-231F5C8EDDDF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5E299A-F4F4-4AC1-9B6F-43D593FC0A05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5700" y="2204860"/>
            <a:ext cx="5956300" cy="1944000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9A694B1-AFA7-4C8B-9D10-9E613DC1FC8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4168903-929A-4107-9606-ED1635CC32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F3FF3-6860-45D6-9757-42CEAD2096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0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63A95E-68BC-4F9A-87B9-E8E501238DF1}"/>
              </a:ext>
            </a:extLst>
          </p:cNvPr>
          <p:cNvSpPr/>
          <p:nvPr/>
        </p:nvSpPr>
        <p:spPr>
          <a:xfrm>
            <a:off x="0" y="5210175"/>
            <a:ext cx="241141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3E76-5002-47F3-BECD-5503CE9D1C5C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9FF951-6CC1-4C54-A6B3-FB00276B7F49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BD40A-AD22-4863-82F1-5166272FDD44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AB6F86E-50FF-4A12-89EC-25C13C9504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26A25A1-78CC-47CF-9665-C07224748C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6D79-E05B-4189-B931-1E1E6000B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802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3D4B0B-E355-4614-A661-394543A65842}"/>
              </a:ext>
            </a:extLst>
          </p:cNvPr>
          <p:cNvSpPr/>
          <p:nvPr/>
        </p:nvSpPr>
        <p:spPr>
          <a:xfrm>
            <a:off x="9348788" y="3700463"/>
            <a:ext cx="2411412" cy="11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02515B-EB6F-4291-BC29-4A19C1A9EE3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D55C047-934B-4CA8-8947-C03DBCDF0AA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DAB77-031E-4202-B9F3-C328DF8CE1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66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5A8F1E-4002-42FC-951A-28A5456318E5}"/>
              </a:ext>
            </a:extLst>
          </p:cNvPr>
          <p:cNvSpPr/>
          <p:nvPr/>
        </p:nvSpPr>
        <p:spPr>
          <a:xfrm>
            <a:off x="9775825" y="1762125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E5C6A12-AF63-472E-A42D-0F17E640ECE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E0AD0D5-BA19-4E40-9EDB-C4847376A86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78E04-DE74-4CAC-B4AD-3AE29F76C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112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8E2AABDB-68EA-492B-8C35-21A26ED270CA}"/>
              </a:ext>
            </a:extLst>
          </p:cNvPr>
          <p:cNvSpPr/>
          <p:nvPr/>
        </p:nvSpPr>
        <p:spPr>
          <a:xfrm>
            <a:off x="431800" y="2100263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265C6C24-8EAC-4414-BCF8-DF32EB8CBFEA}"/>
              </a:ext>
            </a:extLst>
          </p:cNvPr>
          <p:cNvSpPr/>
          <p:nvPr/>
        </p:nvSpPr>
        <p:spPr>
          <a:xfrm>
            <a:off x="6299200" y="2100263"/>
            <a:ext cx="1984375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343711"/>
            <a:ext cx="11340000" cy="917727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/>
          </p:nvPr>
        </p:nvSpPr>
        <p:spPr>
          <a:xfrm>
            <a:off x="432487" y="1261438"/>
            <a:ext cx="11339513" cy="360000"/>
          </a:xfrm>
        </p:spPr>
        <p:txBody>
          <a:bodyPr/>
          <a:lstStyle>
            <a:lvl1pPr marL="0" indent="0">
              <a:buNone/>
              <a:defRPr sz="28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mparison Left Placeholder 1"/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mparison Left Placeholder 2"/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B42B1AB-72F9-4B52-95E0-AF54E617689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DCAA280-A893-40D5-9B46-11236707A54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2D77-FD07-4AA0-A57B-647DB6AD7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35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1800" y="431800"/>
            <a:ext cx="11328400" cy="84576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5B1670-A19C-4C6C-9AE1-829E628C3B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4B8223D-28DE-4F9A-B77E-ED746B6939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26FE-E546-414E-BF70-C35EEFDEA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956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A7B50E-334B-4F3D-AE59-CFAE5392A1D5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536BB-42D8-49AD-83E9-A13C9043F23F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0586-E49D-4F38-8C7F-E2E80CF7F73D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0E795-9000-490E-8C6A-9E29D3AC7218}"/>
              </a:ext>
            </a:extLst>
          </p:cNvPr>
          <p:cNvSpPr/>
          <p:nvPr/>
        </p:nvSpPr>
        <p:spPr>
          <a:xfrm>
            <a:off x="8458200" y="2686050"/>
            <a:ext cx="3733800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629A2079-ECFB-4000-B25C-7B200D025D0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4AFC3-5D1C-4C5D-B772-C88AE09804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38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48294"/>
            <a:ext cx="11328400" cy="755081"/>
          </a:xfrm>
        </p:spPr>
        <p:txBody>
          <a:bodyPr/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/>
          </p:nvPr>
        </p:nvSpPr>
        <p:spPr>
          <a:xfrm>
            <a:off x="431800" y="1086632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1789890"/>
            <a:ext cx="11180594" cy="439382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B2DF-07B1-48EE-9005-63BB31738B5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B1DE-8C3A-4E4F-BB2D-99462DCF8DB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236BE-D801-4D99-9258-E6DD4D00D4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690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63452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body" sz="quarter" idx="32"/>
          </p:nvPr>
        </p:nvSpPr>
        <p:spPr>
          <a:xfrm>
            <a:off x="431800" y="1066528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731523"/>
            <a:ext cx="5472000" cy="446047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9887" y="1730772"/>
            <a:ext cx="5472113" cy="446047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C1F4B6-B609-459F-A92B-B9D82B5137F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9D3881-534E-4B95-B487-2F818F35DA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0FFD1-59D4-40EE-813F-62CC7BFBD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A0AD-C242-430D-8AF7-AA1FDD39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8659C-46F3-4DF9-92A5-B0330105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D72E0-52DB-41BF-B9F3-2EADB6551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2EDF6-07AC-4C21-9D2F-9ADDC2DEE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46802-59FE-489A-865D-DE7578F09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89A2B-90ED-4883-B2A5-C362BC83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4E09-2F8C-4E1F-864D-FBCC12F0ECE1}" type="datetime1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2C188-8E80-4CF6-AF90-485834D0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7EA26-9E8F-4C70-8D4E-9AF9324A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853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32"/>
          </p:nvPr>
        </p:nvSpPr>
        <p:spPr>
          <a:xfrm>
            <a:off x="431800" y="881519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B1532A-186B-4817-9643-F902DA37D4CD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D337747-DF9E-4E6B-923B-8940D83E717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7B57A-7F1F-4B9B-83C9-C5CF86E801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450F55A-62CD-47C7-BAC1-1156BDA8013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71450" y="0"/>
            <a:ext cx="2838450" cy="293688"/>
          </a:xfrm>
        </p:spPr>
        <p:txBody>
          <a:bodyPr/>
          <a:lstStyle>
            <a:lvl1pPr>
              <a:defRPr sz="1400"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2E5D336-DF1D-44BD-A53C-ED88D7C72A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686425" y="-41077"/>
            <a:ext cx="2838450" cy="293688"/>
          </a:xfrm>
        </p:spPr>
        <p:txBody>
          <a:bodyPr/>
          <a:lstStyle>
            <a:lvl1pPr>
              <a:defRPr sz="1400"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8243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9642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ubtitle 2"/>
          <p:cNvSpPr>
            <a:spLocks noGrp="1"/>
          </p:cNvSpPr>
          <p:nvPr>
            <p:ph type="body" sz="quarter" idx="32"/>
          </p:nvPr>
        </p:nvSpPr>
        <p:spPr>
          <a:xfrm>
            <a:off x="426243" y="928422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27762"/>
            <a:ext cx="2160000" cy="45634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26412" y="1627762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21412" y="1627762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316412" y="1623297"/>
            <a:ext cx="2160588" cy="45634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11412" y="1623297"/>
            <a:ext cx="2160588" cy="456795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012DC9D-5481-4679-A8F2-3347FFD8F86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A19C741-3CBF-4384-8A96-425E3467CBB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BDF19-EE47-4D2A-9F2E-256949E80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185AF0A-5FC4-429F-9673-B33D1E67067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71450" y="0"/>
            <a:ext cx="2838450" cy="293688"/>
          </a:xfrm>
        </p:spPr>
        <p:txBody>
          <a:bodyPr/>
          <a:lstStyle>
            <a:lvl1pPr>
              <a:defRPr sz="1400"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C3CCDBC-43C4-42A3-A1E5-2D6F29FE100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686425" y="-41077"/>
            <a:ext cx="2838450" cy="293688"/>
          </a:xfrm>
        </p:spPr>
        <p:txBody>
          <a:bodyPr/>
          <a:lstStyle>
            <a:lvl1pPr>
              <a:defRPr sz="1400">
                <a:latin typeface="FoundrySterling-Book" panose="000004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4333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A1A-B4E7-4FB7-93E7-2AAD40A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B10F9-AC94-47E5-96A4-58838E052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330" y="6464328"/>
            <a:ext cx="5664200" cy="29368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C6038-EE1F-479E-9EF7-9683556E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0200" y="6384396"/>
            <a:ext cx="431800" cy="433387"/>
          </a:xfrm>
        </p:spPr>
        <p:txBody>
          <a:bodyPr/>
          <a:lstStyle/>
          <a:p>
            <a:pPr>
              <a:defRPr/>
            </a:pPr>
            <a:fld id="{6318DA94-F2C2-49B0-B722-A6B95BADF3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E065D05-69C4-4E99-9FDB-3EE4235ACF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8930" y="2055318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78ACD8BB-43C5-4C22-A8EC-483C7D634F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930" y="1650992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00D59436-05CA-4770-8834-34344E94A2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9040" y="2105648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923025F-3478-46F4-8AA8-18260A5CBA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9041" y="1705185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ECD72AD6-6542-41DC-BB00-CC2FB22878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8925" y="4672272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FCF6470F-A76A-4A41-A0A0-BA1F5650A2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8925" y="4267946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58726D05-3240-4E6B-943A-83D5996499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12281" y="4672272"/>
            <a:ext cx="2517605" cy="484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E73FD20B-0C2D-47E6-BBA7-40696325CB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12281" y="4267946"/>
            <a:ext cx="2517605" cy="38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0E9F2F8F-D429-4FFC-A24E-10D42C1DBD9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90414" y="1468438"/>
            <a:ext cx="3018285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67C2DF25-3F6C-4F2D-A738-C8D316BB16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3897036"/>
            <a:ext cx="3090414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7" name="Picture Placeholder 44">
            <a:extLst>
              <a:ext uri="{FF2B5EF4-FFF2-40B4-BE49-F238E27FC236}">
                <a16:creationId xmlns:a16="http://schemas.microsoft.com/office/drawing/2014/main" id="{85F563F0-7903-4A18-93EA-75F757144F6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08700" y="3897036"/>
            <a:ext cx="3054350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8" name="Picture Placeholder 44">
            <a:extLst>
              <a:ext uri="{FF2B5EF4-FFF2-40B4-BE49-F238E27FC236}">
                <a16:creationId xmlns:a16="http://schemas.microsoft.com/office/drawing/2014/main" id="{FA6EFF64-184C-4680-AE72-CDF82BD32A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163049" y="1468438"/>
            <a:ext cx="3018285" cy="2414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963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5A7B6C-529D-4D74-90C0-313BC341C6FF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37EFF-722A-4EF4-A3C7-D61E7BAC3FE3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B9D4D-F5D8-4495-8EFE-4742B0E385CF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89A92-6D8C-473B-A9A6-964DE529787D}"/>
              </a:ext>
            </a:extLst>
          </p:cNvPr>
          <p:cNvSpPr/>
          <p:nvPr/>
        </p:nvSpPr>
        <p:spPr>
          <a:xfrm>
            <a:off x="9780588" y="2698750"/>
            <a:ext cx="2411412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lIns="180000" tIns="180000" rIns="252000" bIns="180000" anchor="t"/>
          <a:lstStyle>
            <a:lvl1pPr algn="r">
              <a:defRPr lang="en-ZA" sz="6000" b="1" spc="-30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8968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EBF627-8BC0-459C-976C-D5F0D6018F15}"/>
              </a:ext>
            </a:extLst>
          </p:cNvPr>
          <p:cNvSpPr/>
          <p:nvPr/>
        </p:nvSpPr>
        <p:spPr>
          <a:xfrm>
            <a:off x="0" y="5210175"/>
            <a:ext cx="2411413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16C38-0E39-4230-A3ED-60B2ADE602ED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BE3C3-E847-4045-8A54-5D6D19B28E37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A7338-B0E0-4F38-926B-35335F7AE3EC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FoundrySterling-Book" panose="000004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0981C20-27A1-4AEA-84CF-038B916241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53EB00C-AA55-415E-B8CE-E9DDB843E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3B41A-8E83-4FB2-8DAC-3F10FAA5A1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02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671-1723-42C7-B9FF-7283DFD9FA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51EA-D3DE-49D8-A10B-739871DBD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A3097-9042-4909-8389-ED624A5C09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078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Accent block left">
            <a:extLst>
              <a:ext uri="{FF2B5EF4-FFF2-40B4-BE49-F238E27FC236}">
                <a16:creationId xmlns:a16="http://schemas.microsoft.com/office/drawing/2014/main" id="{7B40C07E-607F-48C1-B8FE-21761FFB2C07}"/>
              </a:ext>
            </a:extLst>
          </p:cNvPr>
          <p:cNvSpPr/>
          <p:nvPr/>
        </p:nvSpPr>
        <p:spPr>
          <a:xfrm>
            <a:off x="431800" y="1016000"/>
            <a:ext cx="1984375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 descr="Accent bar right&#10;">
            <a:extLst>
              <a:ext uri="{FF2B5EF4-FFF2-40B4-BE49-F238E27FC236}">
                <a16:creationId xmlns:a16="http://schemas.microsoft.com/office/drawing/2014/main" id="{6A1B9A04-B806-41E1-8844-65BA43F767E9}"/>
              </a:ext>
            </a:extLst>
          </p:cNvPr>
          <p:cNvSpPr/>
          <p:nvPr/>
        </p:nvSpPr>
        <p:spPr>
          <a:xfrm>
            <a:off x="6299200" y="1016000"/>
            <a:ext cx="1984375" cy="11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C344620-48EA-4188-8986-E8B2A13A6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D3DCB3-057D-4B0A-A05E-B45155434C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13AF-FE3C-4709-80DD-542238612E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347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Accent block left">
            <a:extLst>
              <a:ext uri="{FF2B5EF4-FFF2-40B4-BE49-F238E27FC236}">
                <a16:creationId xmlns:a16="http://schemas.microsoft.com/office/drawing/2014/main" id="{8BE97306-620A-422A-B350-CAF4FC2A6EDE}"/>
              </a:ext>
            </a:extLst>
          </p:cNvPr>
          <p:cNvSpPr/>
          <p:nvPr/>
        </p:nvSpPr>
        <p:spPr>
          <a:xfrm>
            <a:off x="431800" y="1892300"/>
            <a:ext cx="1984375" cy="115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EB3DBCB-2305-4A95-B431-531B5FCAC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A58A7C9-9B54-41E2-9814-4835ACEB2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BE43-8B09-42AC-A1C7-7FD80A43E4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02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Accent block left">
            <a:extLst>
              <a:ext uri="{FF2B5EF4-FFF2-40B4-BE49-F238E27FC236}">
                <a16:creationId xmlns:a16="http://schemas.microsoft.com/office/drawing/2014/main" id="{67D0D352-E444-4D36-9EB6-AC29A343A7AB}"/>
              </a:ext>
            </a:extLst>
          </p:cNvPr>
          <p:cNvSpPr/>
          <p:nvPr/>
        </p:nvSpPr>
        <p:spPr>
          <a:xfrm>
            <a:off x="431800" y="1892300"/>
            <a:ext cx="1984375" cy="115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F7E75C9-746B-4156-AA4B-DED370DE5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EC33BBE-006E-4DB8-8DA9-D519BA110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FA793-01E5-41E5-83D5-B2ED69D783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74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body" sz="quarter" idx="32"/>
          </p:nvPr>
        </p:nvSpPr>
        <p:spPr>
          <a:xfrm>
            <a:off x="431799" y="1303178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3A94C11-508E-4EE7-BA55-BE097FA61AB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AF67-F2E6-4B75-82C4-07F0E81A2C4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0E464-6301-43E4-82E4-836695C3C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3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D736-AE23-48AF-9AD7-8107F44C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D4E30-FBD0-4E2C-AF57-FA2BA35F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0821-6B06-4CEA-A6DA-20B3E7258396}" type="datetime1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09251-2EA0-4218-A6E6-58F3A218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FEB5E-4E34-47C6-AA0A-64936BA6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884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80B2-174A-48AA-8B78-F88C0A3D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2AF3C-B902-4707-BCD1-B886110A59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967F6-5660-4053-8A3C-CEBE81153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18DA94-F2C2-49B0-B722-A6B95BADF3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882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6999-608C-408D-BC11-B792B54A5A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1131BF-3CE6-44F0-9E3B-5F2064A9B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F7775-68B9-47F1-9E5E-1F207593D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976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63C4215-9DC9-485E-A8C2-093565F18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30F18EF-683A-491C-9C51-21DEB0BEB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24851-D6A7-4776-A5A7-C1337E730B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518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614995" y="1611007"/>
            <a:ext cx="11145204" cy="455325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62DA23F-17B3-4B29-917D-2F30CA601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890B3C-672E-4F6A-8A8D-40F5C6857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E25199-2B22-4181-8C48-939C63A4B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653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B375-1E83-49A3-9633-F36C77E9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070FB-F1F4-4907-896D-9BB8FCF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D8AA-5322-4F13-AA53-A1C5F9C6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BDF2-6F7F-489C-A5B1-5467BC5A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34DA-5F21-4E48-908A-DEB2F2C7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330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4868-98FE-4EA0-907F-B7D9050C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2153-1D98-41A1-986A-0D44ADE4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B65B-16EF-4625-A7C6-12AA38BE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A027-16B2-404F-9D78-FEDA258B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2FD7-415E-4ADE-9A26-E35A4D03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415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A832-7525-4666-8D45-9707B418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803A-1DDF-4D3D-A13F-A4DBB688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05D1-DB75-467D-8E56-4D4BA45B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E95F-F5C1-4A05-B19A-82152137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DAA8-5DFC-47AA-989A-66E9363C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746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3723-5403-41E7-B5E2-344F07D8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62E1-D620-4D5F-9CA6-6792A619F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9B3C-440F-4788-B56C-4C47D361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883D1-36B7-4E31-BDE3-16CE2CBC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644A6-2BF5-4212-8CC1-55FAB227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33F79-0D29-4F83-BC6D-A12C45D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879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6AB8-9CF9-4A5D-9BE8-24C8F4AA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CCDB4-9BF9-40EA-A379-FF6DD70D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C2D2F-2CDD-4658-96B9-563049272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21CF1-D8D1-42A6-8558-E12460246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97C6A-5C3F-4B1E-AE94-02969E686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AAB9F-3595-494F-8236-C47E844E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8D8F-943F-4CC2-A3AC-818850CD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5A9EA-1E6D-494D-8D01-BB424CAF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187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370F-C673-4DF5-9BA1-3CB52575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55EE8-2DAA-4BF8-9D26-F712E7C0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58A5B-CC33-4D71-BFB8-FF13159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16D60-0BB4-4B87-8832-648A01A2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2D05E-F4B3-473D-992A-6A7188AC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4326-8506-49F6-9ABF-69D21FFBEAD8}" type="datetime1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61A19-89EF-4694-A362-254F75F6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B4BFE-0834-475A-B44E-3C984C3D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648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FDE48-0ACF-4942-B9F4-FB3A14E1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4B62-57C0-41B2-81B9-DF1D13CF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5475-7168-4006-BA58-9BBEC476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9089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6C87-F9F6-43BF-96E8-D56F30E4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C57C-DFCC-4F18-B962-F15303E3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4B44-909E-4FF8-99BE-77DFCD6A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3EA0-E9D5-4C67-B9CB-A7068628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A474-6385-4E15-A3EB-0BFEF1DB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DE427-BC3A-43B0-B6FA-C36876C5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6523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9DE9-A358-4C6B-80C5-70867211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D72EA-0621-4B8A-8452-66ED60501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8B87-F7B5-47C0-AD2E-27BEC328D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E39D-8CB1-4572-A34C-14591B70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E255E-AC62-4AD3-B8A9-7465F674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4775-CA2E-471D-958C-A75DDAB3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433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2165-1063-44AB-94AD-6168500F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3B34A-BC25-48E0-BE66-2C239D99D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8FC4-C621-4DB4-9039-21732C87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F6446-1C96-4AB1-8A46-37C0E04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B33BE-62B0-4A11-89F1-FCE0FBD8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063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94AB2-CE3A-4BEE-AE0D-715C8F387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09802-E409-4BC7-9ABA-A49FC2CF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3F38-A8B6-4F24-BB2A-83A69484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CA0B-4237-4CF6-B443-E45F90A9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F31A-EB7D-4704-A79F-7F29CA59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890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691052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58954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27331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1543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1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4143-8908-4361-9157-A99C08C0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6BC3-6AD3-4A1A-B50D-A0500EAF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56AD2-1D18-4000-A681-22B227250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CFAF0-B799-47D8-8DA6-DFC7D528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18BD-0651-4851-B1BF-D3E049C64DFD}" type="datetime1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7D5C-D00B-472C-9751-D68CEB65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D8053-3D65-4D70-BC42-C31CCB55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5126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6010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9825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3151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3523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4991-AC3D-4A7C-8915-1E0C7AE3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D7334-461B-4387-A96F-E3CDEDB38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106C2-5323-4492-8484-9203201B8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8E6A-8981-4785-AAC7-3216E676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4E5E-2E72-42AF-9C17-08EC51649B9E}" type="datetime1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97C1A-83BB-447E-AD1E-09220C62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D6DD0-3478-41B7-915A-8276F6FE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2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36" Type="http://schemas.openxmlformats.org/officeDocument/2006/relationships/image" Target="../media/image3.jpeg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B813D-2640-4F94-BCA3-46084373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F63B9-67FF-41A1-9C5D-6E1F0C0D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87A5-1B1E-4B2D-A95A-E7BBBE628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3CC7F-AC94-4824-B8B3-872D17D69FDD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611C-80D2-48B7-927B-1743674B2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BD98-50D2-402F-AE63-107F3A9ED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1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8EE462-D255-41C3-9E76-2E7E65E611A3}"/>
              </a:ext>
            </a:extLst>
          </p:cNvPr>
          <p:cNvSpPr/>
          <p:nvPr/>
        </p:nvSpPr>
        <p:spPr>
          <a:xfrm>
            <a:off x="9780588" y="6370638"/>
            <a:ext cx="1979612" cy="43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8187F4-C502-494B-AFEB-73A95829F4D7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E5B020B-CC71-478E-BB31-1C67CE22DF8B}"/>
              </a:ext>
            </a:extLst>
          </p:cNvPr>
          <p:cNvSpPr/>
          <p:nvPr/>
        </p:nvSpPr>
        <p:spPr>
          <a:xfrm>
            <a:off x="0" y="6370638"/>
            <a:ext cx="9780588" cy="433387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FoundrySterling-Book" panose="00000400000000000000" pitchFamily="2" charset="0"/>
              </a:rPr>
              <a:t>Masters in Modelling for Global Health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D94E0-B28F-4338-8A25-7084AF05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550862"/>
            <a:ext cx="11328400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page title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3E882A79-78A1-44D0-A848-46BAB0E68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611313"/>
            <a:ext cx="11169649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1AAE-03AC-446F-8416-08F4A7219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800" y="6440488"/>
            <a:ext cx="5664200" cy="293687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8FE4-DA8D-4C48-B529-F85B1EE03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200" y="6370638"/>
            <a:ext cx="431800" cy="4333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0" tIns="0" rIns="0" bIns="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82A49B13-4E3C-48DD-882E-6156EA52914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C1193-6D45-4E9E-996D-EC1D7BD2AAB2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B0FB2-A2B7-451F-9C14-5FCB250FF55F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FF7F7A-3765-4C7E-B958-BD14D30AE10C}"/>
              </a:ext>
            </a:extLst>
          </p:cNvPr>
          <p:cNvCxnSpPr>
            <a:cxnSpLocks/>
          </p:cNvCxnSpPr>
          <p:nvPr/>
        </p:nvCxnSpPr>
        <p:spPr>
          <a:xfrm flipH="1">
            <a:off x="0" y="6380163"/>
            <a:ext cx="12192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0">
            <a:extLst>
              <a:ext uri="{FF2B5EF4-FFF2-40B4-BE49-F238E27FC236}">
                <a16:creationId xmlns:a16="http://schemas.microsoft.com/office/drawing/2014/main" id="{5084D96A-4C77-4C43-823E-908D97611D80}"/>
              </a:ext>
            </a:extLst>
          </p:cNvPr>
          <p:cNvGrpSpPr>
            <a:grpSpLocks/>
          </p:cNvGrpSpPr>
          <p:nvPr/>
        </p:nvGrpSpPr>
        <p:grpSpPr bwMode="auto">
          <a:xfrm>
            <a:off x="9780589" y="6368693"/>
            <a:ext cx="1982720" cy="437806"/>
            <a:chOff x="9783827" y="6362882"/>
            <a:chExt cx="1942677" cy="451726"/>
          </a:xfrm>
        </p:grpSpPr>
        <p:pic>
          <p:nvPicPr>
            <p:cNvPr id="17" name="Picture 2" descr="Image">
              <a:extLst>
                <a:ext uri="{FF2B5EF4-FFF2-40B4-BE49-F238E27FC236}">
                  <a16:creationId xmlns:a16="http://schemas.microsoft.com/office/drawing/2014/main" id="{49608D28-798A-486B-B80A-B63A0AB96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827" y="6364896"/>
              <a:ext cx="795273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 descr="New MSc in Modelling for Global Health – TDMod.Net">
              <a:extLst>
                <a:ext uri="{FF2B5EF4-FFF2-40B4-BE49-F238E27FC236}">
                  <a16:creationId xmlns:a16="http://schemas.microsoft.com/office/drawing/2014/main" id="{BDC544A9-30C5-4DB0-BF58-54F2BE934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3009" y="6364883"/>
              <a:ext cx="444542" cy="4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" descr="Coloured NDM men">
              <a:extLst>
                <a:ext uri="{FF2B5EF4-FFF2-40B4-BE49-F238E27FC236}">
                  <a16:creationId xmlns:a16="http://schemas.microsoft.com/office/drawing/2014/main" id="{E8928AC3-8CA2-4819-A44F-4A852C07C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0597" y="6362882"/>
              <a:ext cx="705907" cy="4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9AA1C3-0D83-442C-886E-DCC5DBD33149}"/>
              </a:ext>
            </a:extLst>
          </p:cNvPr>
          <p:cNvGrpSpPr/>
          <p:nvPr/>
        </p:nvGrpSpPr>
        <p:grpSpPr>
          <a:xfrm>
            <a:off x="0" y="-33965"/>
            <a:ext cx="12192000" cy="327353"/>
            <a:chOff x="0" y="-5090"/>
            <a:chExt cx="12192000" cy="32735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E4F98A-2343-4DA7-AAB3-5304084820A3}"/>
                </a:ext>
              </a:extLst>
            </p:cNvPr>
            <p:cNvSpPr/>
            <p:nvPr userDrawn="1"/>
          </p:nvSpPr>
          <p:spPr>
            <a:xfrm>
              <a:off x="0" y="-3779"/>
              <a:ext cx="3454400" cy="324000"/>
            </a:xfrm>
            <a:custGeom>
              <a:avLst/>
              <a:gdLst>
                <a:gd name="connsiteX0" fmla="*/ 0 w 9780102"/>
                <a:gd name="connsiteY0" fmla="*/ 0 h 432000"/>
                <a:gd name="connsiteX1" fmla="*/ 9780102 w 9780102"/>
                <a:gd name="connsiteY1" fmla="*/ 0 h 432000"/>
                <a:gd name="connsiteX2" fmla="*/ 9780102 w 9780102"/>
                <a:gd name="connsiteY2" fmla="*/ 432000 h 432000"/>
                <a:gd name="connsiteX3" fmla="*/ 0 w 9780102"/>
                <a:gd name="connsiteY3" fmla="*/ 43200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0102" h="432000">
                  <a:moveTo>
                    <a:pt x="0" y="0"/>
                  </a:moveTo>
                  <a:lnTo>
                    <a:pt x="9780102" y="0"/>
                  </a:lnTo>
                  <a:lnTo>
                    <a:pt x="9780102" y="43200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latin typeface="FoundrySterling-Book" panose="00000400000000000000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1E0028-5318-46DE-99FD-3D1474001DA8}"/>
                </a:ext>
              </a:extLst>
            </p:cNvPr>
            <p:cNvSpPr/>
            <p:nvPr userDrawn="1"/>
          </p:nvSpPr>
          <p:spPr>
            <a:xfrm rot="16200000">
              <a:off x="3382400" y="70263"/>
              <a:ext cx="324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E15D61-13FF-43F6-83A8-73A062677B16}"/>
                </a:ext>
              </a:extLst>
            </p:cNvPr>
            <p:cNvSpPr/>
            <p:nvPr userDrawn="1"/>
          </p:nvSpPr>
          <p:spPr>
            <a:xfrm>
              <a:off x="3634400" y="-5090"/>
              <a:ext cx="8557600" cy="324000"/>
            </a:xfrm>
            <a:custGeom>
              <a:avLst/>
              <a:gdLst>
                <a:gd name="connsiteX0" fmla="*/ 0 w 9780102"/>
                <a:gd name="connsiteY0" fmla="*/ 0 h 432000"/>
                <a:gd name="connsiteX1" fmla="*/ 9780102 w 9780102"/>
                <a:gd name="connsiteY1" fmla="*/ 0 h 432000"/>
                <a:gd name="connsiteX2" fmla="*/ 9780102 w 9780102"/>
                <a:gd name="connsiteY2" fmla="*/ 432000 h 432000"/>
                <a:gd name="connsiteX3" fmla="*/ 0 w 9780102"/>
                <a:gd name="connsiteY3" fmla="*/ 43200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0102" h="432000">
                  <a:moveTo>
                    <a:pt x="0" y="0"/>
                  </a:moveTo>
                  <a:lnTo>
                    <a:pt x="9780102" y="0"/>
                  </a:lnTo>
                  <a:lnTo>
                    <a:pt x="9780102" y="43200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21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spc="-150">
          <a:solidFill>
            <a:srgbClr val="404040"/>
          </a:solidFill>
          <a:latin typeface="FoundrySterling-Book" panose="00000400000000000000" pitchFamily="2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1pPr>
      <a:lvl2pPr marL="542925" indent="-2762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2pPr>
      <a:lvl3pPr marL="8096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3pPr>
      <a:lvl4pPr marL="10763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4pPr>
      <a:lvl5pPr marL="13430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8EE462-D255-41C3-9E76-2E7E65E611A3}"/>
              </a:ext>
            </a:extLst>
          </p:cNvPr>
          <p:cNvSpPr/>
          <p:nvPr/>
        </p:nvSpPr>
        <p:spPr>
          <a:xfrm>
            <a:off x="9780588" y="6370638"/>
            <a:ext cx="1979612" cy="43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8187F4-C502-494B-AFEB-73A95829F4D7}"/>
              </a:ext>
            </a:extLst>
          </p:cNvPr>
          <p:cNvSpPr/>
          <p:nvPr/>
        </p:nvSpPr>
        <p:spPr>
          <a:xfrm>
            <a:off x="9780588" y="6804025"/>
            <a:ext cx="1979612" cy="539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E5B020B-CC71-478E-BB31-1C67CE22DF8B}"/>
              </a:ext>
            </a:extLst>
          </p:cNvPr>
          <p:cNvSpPr/>
          <p:nvPr/>
        </p:nvSpPr>
        <p:spPr>
          <a:xfrm>
            <a:off x="0" y="6370638"/>
            <a:ext cx="9780588" cy="433387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FoundrySterling-Book" panose="00000400000000000000" pitchFamily="2" charset="0"/>
              </a:rPr>
              <a:t>Masters in Modelling for Global Health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D94E0-B28F-4338-8A25-7084AF05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457041"/>
            <a:ext cx="11328400" cy="84613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page title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3E882A79-78A1-44D0-A848-46BAB0E68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4534" y="1611313"/>
            <a:ext cx="1118566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1AAE-03AC-446F-8416-08F4A7219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800" y="6440488"/>
            <a:ext cx="5664200" cy="293687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8FE4-DA8D-4C48-B529-F85B1EE03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200" y="6370638"/>
            <a:ext cx="431800" cy="43338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0" tIns="0" rIns="0" bIns="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fld id="{6318DA94-F2C2-49B0-B722-A6B95BADF3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8C1193-6D45-4E9E-996D-EC1D7BD2AAB2}"/>
              </a:ext>
            </a:extLst>
          </p:cNvPr>
          <p:cNvSpPr/>
          <p:nvPr/>
        </p:nvSpPr>
        <p:spPr>
          <a:xfrm>
            <a:off x="0" y="6804025"/>
            <a:ext cx="9780588" cy="53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B0FB2-A2B7-451F-9C14-5FCB250FF55F}"/>
              </a:ext>
            </a:extLst>
          </p:cNvPr>
          <p:cNvSpPr/>
          <p:nvPr/>
        </p:nvSpPr>
        <p:spPr>
          <a:xfrm>
            <a:off x="11760200" y="6804025"/>
            <a:ext cx="431800" cy="53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FF7F7A-3765-4C7E-B958-BD14D30AE10C}"/>
              </a:ext>
            </a:extLst>
          </p:cNvPr>
          <p:cNvCxnSpPr>
            <a:cxnSpLocks/>
          </p:cNvCxnSpPr>
          <p:nvPr/>
        </p:nvCxnSpPr>
        <p:spPr>
          <a:xfrm flipH="1">
            <a:off x="0" y="6380163"/>
            <a:ext cx="12192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0">
            <a:extLst>
              <a:ext uri="{FF2B5EF4-FFF2-40B4-BE49-F238E27FC236}">
                <a16:creationId xmlns:a16="http://schemas.microsoft.com/office/drawing/2014/main" id="{5084D96A-4C77-4C43-823E-908D97611D80}"/>
              </a:ext>
            </a:extLst>
          </p:cNvPr>
          <p:cNvGrpSpPr>
            <a:grpSpLocks/>
          </p:cNvGrpSpPr>
          <p:nvPr/>
        </p:nvGrpSpPr>
        <p:grpSpPr bwMode="auto">
          <a:xfrm>
            <a:off x="9780589" y="6368693"/>
            <a:ext cx="1982720" cy="437806"/>
            <a:chOff x="9783827" y="6362882"/>
            <a:chExt cx="1942677" cy="451726"/>
          </a:xfrm>
        </p:grpSpPr>
        <p:pic>
          <p:nvPicPr>
            <p:cNvPr id="17" name="Picture 2" descr="Image">
              <a:extLst>
                <a:ext uri="{FF2B5EF4-FFF2-40B4-BE49-F238E27FC236}">
                  <a16:creationId xmlns:a16="http://schemas.microsoft.com/office/drawing/2014/main" id="{49608D28-798A-486B-B80A-B63A0AB96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3827" y="6364896"/>
              <a:ext cx="795273" cy="447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 descr="New MSc in Modelling for Global Health – TDMod.Net">
              <a:extLst>
                <a:ext uri="{FF2B5EF4-FFF2-40B4-BE49-F238E27FC236}">
                  <a16:creationId xmlns:a16="http://schemas.microsoft.com/office/drawing/2014/main" id="{BDC544A9-30C5-4DB0-BF58-54F2BE934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3009" y="6364883"/>
              <a:ext cx="444542" cy="4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" descr="Coloured NDM men">
              <a:extLst>
                <a:ext uri="{FF2B5EF4-FFF2-40B4-BE49-F238E27FC236}">
                  <a16:creationId xmlns:a16="http://schemas.microsoft.com/office/drawing/2014/main" id="{E8928AC3-8CA2-4819-A44F-4A852C07C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0597" y="6362882"/>
              <a:ext cx="705907" cy="4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805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spc="-150">
          <a:solidFill>
            <a:srgbClr val="404040"/>
          </a:solidFill>
          <a:latin typeface="FoundrySterling-Book" panose="00000400000000000000" pitchFamily="2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404040"/>
          </a:solidFill>
          <a:latin typeface="FoundrySterling-Book" panose="00000400000000000000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04040"/>
          </a:solidFill>
          <a:latin typeface="FoundrySterling-Book" panose="00000400000000000000" pitchFamily="2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1pPr>
      <a:lvl2pPr marL="542925" indent="-2762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2pPr>
      <a:lvl3pPr marL="8096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3pPr>
      <a:lvl4pPr marL="10763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4pPr>
      <a:lvl5pPr marL="1343025" indent="-2667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7F7F7F"/>
          </a:solidFill>
          <a:latin typeface="Arial Nova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B10EF-C7D1-42BE-BED4-6F5B3B8F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8BFFC-3ADD-4E87-B1F2-73171CBE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CBCD-9852-4AF4-B570-2E31E5923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AFD4-D6BB-46F7-8B3C-84884127347F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5D55-C2F0-4825-BB47-034BD97C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CF236-68F9-4FFC-8484-FFB3D432F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ADA9-0CDB-40F0-A92F-6753DC9B2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5992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10" Type="http://schemas.openxmlformats.org/officeDocument/2006/relationships/chart" Target="../charts/chart1.xml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8D6C-3597-421E-92CD-36881C5AD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Adapting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1AFB0-CA1B-47B6-835C-2CA5B4DEA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74" y="4061039"/>
            <a:ext cx="9345577" cy="580921"/>
          </a:xfrm>
        </p:spPr>
        <p:txBody>
          <a:bodyPr/>
          <a:lstStyle/>
          <a:p>
            <a:r>
              <a:rPr lang="en-GB" dirty="0"/>
              <a:t>Accounting for added complexity or real time incoming knowledge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71B2C-DE1C-44E9-AA0E-DF77CA607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Ricardo Aguas  </a:t>
            </a:r>
          </a:p>
        </p:txBody>
      </p:sp>
    </p:spTree>
    <p:extLst>
      <p:ext uri="{BB962C8B-B14F-4D97-AF65-F5344CB8AC3E}">
        <p14:creationId xmlns:p14="http://schemas.microsoft.com/office/powerpoint/2010/main" val="246739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7696-AB1C-42A4-A6FB-D8F2E54E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44"/>
            <a:ext cx="10515600" cy="1325563"/>
          </a:xfrm>
        </p:spPr>
        <p:txBody>
          <a:bodyPr/>
          <a:lstStyle/>
          <a:p>
            <a:r>
              <a:rPr lang="en-GB" dirty="0"/>
              <a:t>Imported infections to seed transmission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8B5367-E31E-44D7-9083-3EC213C3C8FD}"/>
              </a:ext>
            </a:extLst>
          </p:cNvPr>
          <p:cNvGrpSpPr/>
          <p:nvPr/>
        </p:nvGrpSpPr>
        <p:grpSpPr>
          <a:xfrm>
            <a:off x="1711078" y="2098630"/>
            <a:ext cx="8737038" cy="1240940"/>
            <a:chOff x="1289268" y="2126103"/>
            <a:chExt cx="9731335" cy="1210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D6E9F0-99B6-41DE-A231-C32F7CC5D797}"/>
                </a:ext>
              </a:extLst>
            </p:cNvPr>
            <p:cNvGrpSpPr/>
            <p:nvPr/>
          </p:nvGrpSpPr>
          <p:grpSpPr>
            <a:xfrm>
              <a:off x="1289268" y="2126103"/>
              <a:ext cx="9731335" cy="1210249"/>
              <a:chOff x="2938683" y="2822605"/>
              <a:chExt cx="7514842" cy="121024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25198F-EE92-4D54-897B-7533E7A37289}"/>
                  </a:ext>
                </a:extLst>
              </p:cNvPr>
              <p:cNvSpPr txBox="1"/>
              <p:nvPr/>
            </p:nvSpPr>
            <p:spPr>
              <a:xfrm>
                <a:off x="2938683" y="2822605"/>
                <a:ext cx="1117600" cy="120032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330BF-081C-4BB1-BCCF-6332479C9DEF}"/>
                  </a:ext>
                </a:extLst>
              </p:cNvPr>
              <p:cNvSpPr txBox="1"/>
              <p:nvPr/>
            </p:nvSpPr>
            <p:spPr>
              <a:xfrm>
                <a:off x="9335925" y="2828834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79000">
                    <a:schemeClr val="accent6">
                      <a:lumMod val="60000"/>
                      <a:lumOff val="40000"/>
                    </a:schemeClr>
                  </a:gs>
                  <a:gs pos="46000">
                    <a:schemeClr val="accent6">
                      <a:lumMod val="75000"/>
                    </a:schemeClr>
                  </a:gs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813347BE-A6D1-4D5F-AC7E-A79E1783F4EC}"/>
                  </a:ext>
                </a:extLst>
              </p:cNvPr>
              <p:cNvSpPr/>
              <p:nvPr/>
            </p:nvSpPr>
            <p:spPr>
              <a:xfrm>
                <a:off x="4406897" y="3259665"/>
                <a:ext cx="1319423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87652-2358-4EAB-8582-D65E718561FB}"/>
                  </a:ext>
                </a:extLst>
              </p:cNvPr>
              <p:cNvSpPr txBox="1"/>
              <p:nvPr/>
            </p:nvSpPr>
            <p:spPr>
              <a:xfrm>
                <a:off x="6165499" y="283252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8968D-8E35-4DDB-96E8-EDB5FEEAD8F2}"/>
                  </a:ext>
                </a:extLst>
              </p:cNvPr>
              <p:cNvSpPr txBox="1"/>
              <p:nvPr/>
            </p:nvSpPr>
            <p:spPr>
              <a:xfrm>
                <a:off x="4752128" y="2916702"/>
                <a:ext cx="386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l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F3341-4B9E-47D2-AF60-8461C771D430}"/>
                </a:ext>
              </a:extLst>
            </p:cNvPr>
            <p:cNvGrpSpPr/>
            <p:nvPr/>
          </p:nvGrpSpPr>
          <p:grpSpPr>
            <a:xfrm>
              <a:off x="7332049" y="2192563"/>
              <a:ext cx="1708585" cy="707999"/>
              <a:chOff x="7332049" y="2192563"/>
              <a:chExt cx="1708585" cy="707999"/>
            </a:xfrm>
          </p:grpSpPr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BC47758D-B96F-488F-B650-C62FAE8155F1}"/>
                  </a:ext>
                </a:extLst>
              </p:cNvPr>
              <p:cNvSpPr/>
              <p:nvPr/>
            </p:nvSpPr>
            <p:spPr>
              <a:xfrm>
                <a:off x="7332049" y="2561895"/>
                <a:ext cx="1708585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FF04BA-CB53-426E-83E7-35818F090BDE}"/>
                  </a:ext>
                </a:extLst>
              </p:cNvPr>
              <p:cNvSpPr txBox="1"/>
              <p:nvPr/>
            </p:nvSpPr>
            <p:spPr>
              <a:xfrm>
                <a:off x="7686981" y="2192563"/>
                <a:ext cx="1114472" cy="360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t (1-q)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C70A2E1-F3B4-4CCF-AEB2-5DF50CFFCD00}"/>
              </a:ext>
            </a:extLst>
          </p:cNvPr>
          <p:cNvSpPr txBox="1"/>
          <p:nvPr/>
        </p:nvSpPr>
        <p:spPr>
          <a:xfrm>
            <a:off x="6454505" y="3710241"/>
            <a:ext cx="10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t q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81C155D-1359-4891-8D3B-C2F7558BF6EE}"/>
              </a:ext>
            </a:extLst>
          </p:cNvPr>
          <p:cNvSpPr/>
          <p:nvPr/>
        </p:nvSpPr>
        <p:spPr>
          <a:xfrm rot="5400000">
            <a:off x="5733515" y="3736508"/>
            <a:ext cx="801168" cy="30045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A5F53-C0C1-4679-8C99-3DDC6B7D8E2D}"/>
              </a:ext>
            </a:extLst>
          </p:cNvPr>
          <p:cNvSpPr txBox="1"/>
          <p:nvPr/>
        </p:nvSpPr>
        <p:spPr>
          <a:xfrm>
            <a:off x="5462696" y="4425909"/>
            <a:ext cx="1299364" cy="1230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753BC8-5856-4012-88CC-D170C2B417F4}"/>
                  </a:ext>
                </a:extLst>
              </p:cNvPr>
              <p:cNvSpPr/>
              <p:nvPr/>
            </p:nvSpPr>
            <p:spPr>
              <a:xfrm>
                <a:off x="1072785" y="3741243"/>
                <a:ext cx="133421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753BC8-5856-4012-88CC-D170C2B41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85" y="3741243"/>
                <a:ext cx="1334211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1DF36A-C75E-417D-AF64-0AB5512FFADB}"/>
                  </a:ext>
                </a:extLst>
              </p:cNvPr>
              <p:cNvSpPr/>
              <p:nvPr/>
            </p:nvSpPr>
            <p:spPr>
              <a:xfrm>
                <a:off x="1072786" y="4568649"/>
                <a:ext cx="1693284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1DF36A-C75E-417D-AF64-0AB5512FF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86" y="4568649"/>
                <a:ext cx="1693284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4E74C2-F159-4E6B-85B1-F44545FA34FA}"/>
                  </a:ext>
                </a:extLst>
              </p:cNvPr>
              <p:cNvSpPr/>
              <p:nvPr/>
            </p:nvSpPr>
            <p:spPr>
              <a:xfrm>
                <a:off x="1016178" y="5302074"/>
                <a:ext cx="1994264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4E74C2-F159-4E6B-85B1-F44545FA3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78" y="5302074"/>
                <a:ext cx="1994264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4C87A1-FBD0-4BF5-8106-3838A4A10E71}"/>
                  </a:ext>
                </a:extLst>
              </p:cNvPr>
              <p:cNvSpPr/>
              <p:nvPr/>
            </p:nvSpPr>
            <p:spPr>
              <a:xfrm>
                <a:off x="1016178" y="6052249"/>
                <a:ext cx="1335045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4C87A1-FBD0-4BF5-8106-3838A4A10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78" y="6052249"/>
                <a:ext cx="1335045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BB3CEA-606A-472F-B056-16FECED6570F}"/>
                  </a:ext>
                </a:extLst>
              </p:cNvPr>
              <p:cNvSpPr/>
              <p:nvPr/>
            </p:nvSpPr>
            <p:spPr>
              <a:xfrm>
                <a:off x="2978693" y="3262150"/>
                <a:ext cx="25932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BB3CEA-606A-472F-B056-16FECED65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693" y="3262150"/>
                <a:ext cx="2593240" cy="523220"/>
              </a:xfrm>
              <a:prstGeom prst="rect">
                <a:avLst/>
              </a:prstGeom>
              <a:blipFill>
                <a:blip r:embed="rId6"/>
                <a:stretch>
                  <a:fillRect t="-10465" r="-4471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BBA8D-7ACD-4ED5-92CE-FAABE38D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1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5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2DF0-7120-41B8-ACA4-E871630E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5" y="1574487"/>
            <a:ext cx="6097424" cy="4524315"/>
          </a:xfr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SIR_model2_import&lt;-function(t, state, parameters) {</a:t>
            </a:r>
          </a:p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with(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as.list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(c(state, parameters)),{</a:t>
            </a:r>
          </a:p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P &lt;- (S+I+R)</a:t>
            </a:r>
          </a:p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lam&lt;-parameters['beta']*(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I+imp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)/P</a:t>
            </a:r>
          </a:p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</a:p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mu*P-mu*S-lam*S         </a:t>
            </a:r>
          </a:p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lam*S-(1-phi)*tau*I-delta*phi*I-mu*I </a:t>
            </a:r>
          </a:p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(1-phi)*tau*I-mu*R</a:t>
            </a:r>
          </a:p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delta*phi*I</a:t>
            </a:r>
          </a:p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list(c(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))}) </a:t>
            </a:r>
          </a:p>
          <a:p>
            <a:pPr marL="265113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  <a:p>
            <a:pPr marL="265113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5113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12D5B4-2559-4126-9344-5DA6B1ECA459}"/>
              </a:ext>
            </a:extLst>
          </p:cNvPr>
          <p:cNvSpPr txBox="1">
            <a:spLocks/>
          </p:cNvSpPr>
          <p:nvPr/>
        </p:nvSpPr>
        <p:spPr>
          <a:xfrm>
            <a:off x="838200" y="2238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Imported infections to seed transmission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8730E-9EDC-496F-9D1F-ED998BA93111}"/>
              </a:ext>
            </a:extLst>
          </p:cNvPr>
          <p:cNvSpPr txBox="1"/>
          <p:nvPr/>
        </p:nvSpPr>
        <p:spPr>
          <a:xfrm>
            <a:off x="6096000" y="1574488"/>
            <a:ext cx="5893749" cy="452431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58775">
              <a:buNone/>
            </a:pP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parameters2['imp']&lt;-10</a:t>
            </a:r>
          </a:p>
          <a:p>
            <a:pPr marL="358775">
              <a:buNone/>
            </a:pPr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>
              <a:buNone/>
            </a:pPr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>
              <a:buNone/>
            </a:pP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out2_import &lt;-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SIR_model2_import,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parameters2) </a:t>
            </a:r>
          </a:p>
          <a:p>
            <a:pPr marL="358775">
              <a:buNone/>
            </a:pP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Result2_import&lt;-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as.data.frame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(out2_import)</a:t>
            </a:r>
          </a:p>
          <a:p>
            <a:pPr marL="358775">
              <a:buNone/>
            </a:pPr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>
              <a:buNone/>
            </a:pPr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>
              <a:buNone/>
            </a:pPr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>
              <a:buNone/>
            </a:pP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plot(Result2$S,Result2$I,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ylim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c(0, 300))</a:t>
            </a:r>
          </a:p>
          <a:p>
            <a:pPr marL="358775">
              <a:buNone/>
            </a:pP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lines (Result2_import$S,Result2_import$I, col = "magenta")</a:t>
            </a:r>
          </a:p>
          <a:p>
            <a:pPr marL="358775">
              <a:buNone/>
            </a:pPr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>
              <a:buNone/>
            </a:pPr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>
              <a:buNone/>
            </a:pPr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>
              <a:buNone/>
            </a:pPr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2ECA8-3946-4051-8D0E-E3F0CEC73467}"/>
              </a:ext>
            </a:extLst>
          </p:cNvPr>
          <p:cNvSpPr txBox="1"/>
          <p:nvPr/>
        </p:nvSpPr>
        <p:spPr>
          <a:xfrm>
            <a:off x="0" y="-39471"/>
            <a:ext cx="10459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SIR_dim.R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079D-193F-49EE-A558-F7FE214873E2}"/>
              </a:ext>
            </a:extLst>
          </p:cNvPr>
          <p:cNvSpPr txBox="1"/>
          <p:nvPr/>
        </p:nvSpPr>
        <p:spPr>
          <a:xfrm>
            <a:off x="3917005" y="2312302"/>
            <a:ext cx="2252692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Forcing term on FOI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71B2D-989C-4307-8325-C958092A331C}"/>
              </a:ext>
            </a:extLst>
          </p:cNvPr>
          <p:cNvSpPr txBox="1"/>
          <p:nvPr/>
        </p:nvSpPr>
        <p:spPr>
          <a:xfrm>
            <a:off x="3784060" y="4205754"/>
            <a:ext cx="2441642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Keeping with mutually exclusive DIM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9BA05-FB5E-4202-9E1B-F04BF3C07376}"/>
              </a:ext>
            </a:extLst>
          </p:cNvPr>
          <p:cNvSpPr txBox="1"/>
          <p:nvPr/>
        </p:nvSpPr>
        <p:spPr>
          <a:xfrm>
            <a:off x="9092120" y="1283668"/>
            <a:ext cx="3041515" cy="923330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is the model output when there are 10 importations per timestep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B6CF6-99C6-45B9-987E-87D7E1A39757}"/>
              </a:ext>
            </a:extLst>
          </p:cNvPr>
          <p:cNvSpPr txBox="1"/>
          <p:nvPr/>
        </p:nvSpPr>
        <p:spPr>
          <a:xfrm>
            <a:off x="8695875" y="4855689"/>
            <a:ext cx="3437760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Compare the result against the model without importation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597B6-7D05-4A20-AB42-F90F3ECD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1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C0AA-0B4B-4FF5-AF62-528A5238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Set beta to 0.09 and determine what the importation parameter should be for an outbreak to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B9DA-8B02-4485-BE42-8C942928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1825625"/>
            <a:ext cx="10771762" cy="466725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parameters2['beta']&lt;-0.09</a:t>
            </a:r>
          </a:p>
          <a:p>
            <a:pPr marL="358775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import_vector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&lt;-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seq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(0,10,by=1)</a:t>
            </a:r>
          </a:p>
          <a:p>
            <a:pPr marL="358775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result_import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&lt;-matrix(0,nrow = 1,ncol = 3)</a:t>
            </a:r>
          </a:p>
          <a:p>
            <a:pPr marL="358775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colnames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result_import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)&lt;-c("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time","I","imp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")</a:t>
            </a:r>
          </a:p>
          <a:p>
            <a:pPr marL="358775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result_import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&lt;-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as.data.frame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result_import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in 1:length(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import_vector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)){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	parameters2["imp"]&lt;-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import_vector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]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	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out_aux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deSolve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::ode(y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istate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times =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SIR_model2_import,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parms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parameters2) 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	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aux_mat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&lt;-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cbind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out_aux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[,c(1,3)],rep(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import_vector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],length(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tps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)))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	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colnames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aux_mat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)&lt;-c("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time","I","imp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")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	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result_import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&lt;-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rbind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result_import,aux_mat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49036-D5D0-4AF1-AE84-0FFC74F9FA51}"/>
              </a:ext>
            </a:extLst>
          </p:cNvPr>
          <p:cNvSpPr txBox="1"/>
          <p:nvPr/>
        </p:nvSpPr>
        <p:spPr>
          <a:xfrm>
            <a:off x="0" y="-39471"/>
            <a:ext cx="10459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SIR_dim.R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951E0-0AF8-40B1-80A7-45455BB22BBE}"/>
              </a:ext>
            </a:extLst>
          </p:cNvPr>
          <p:cNvSpPr txBox="1"/>
          <p:nvPr/>
        </p:nvSpPr>
        <p:spPr>
          <a:xfrm>
            <a:off x="7983166" y="2214732"/>
            <a:ext cx="4072647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Sensitivity analysis on importation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9782C-1BB0-480E-8065-B069E47B2D83}"/>
              </a:ext>
            </a:extLst>
          </p:cNvPr>
          <p:cNvSpPr txBox="1"/>
          <p:nvPr/>
        </p:nvSpPr>
        <p:spPr>
          <a:xfrm>
            <a:off x="7983166" y="2973171"/>
            <a:ext cx="4072647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results object is a matrix with defined column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A2394-7AE6-4421-9313-FF3304043348}"/>
              </a:ext>
            </a:extLst>
          </p:cNvPr>
          <p:cNvSpPr txBox="1"/>
          <p:nvPr/>
        </p:nvSpPr>
        <p:spPr>
          <a:xfrm>
            <a:off x="7983166" y="5414813"/>
            <a:ext cx="4072647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Record the full time series for each value of importation in </a:t>
            </a:r>
            <a:r>
              <a:rPr lang="en-GB" dirty="0" err="1">
                <a:solidFill>
                  <a:schemeClr val="bg1"/>
                </a:solidFill>
              </a:rPr>
              <a:t>result_import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A4A643-7B4D-4910-AAF9-08887A08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7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D1B6-CB9B-4F26-AD3F-36D8F5C3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Visualizing the 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84DE-17E1-4155-A7BD-A537F1B6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363" y="1825625"/>
            <a:ext cx="9195274" cy="1603375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57188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library(ggplot2)</a:t>
            </a:r>
          </a:p>
          <a:p>
            <a:pPr marL="357188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g&lt;-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ggplot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result_import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57188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g&lt;-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g+geom_line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aes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(x=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time,y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=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I,colour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=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as.factor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(imp)))</a:t>
            </a:r>
          </a:p>
          <a:p>
            <a:pPr marL="357188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4A51-0411-44D1-BFE8-4FC58A52DA6C}"/>
              </a:ext>
            </a:extLst>
          </p:cNvPr>
          <p:cNvSpPr txBox="1"/>
          <p:nvPr/>
        </p:nvSpPr>
        <p:spPr>
          <a:xfrm>
            <a:off x="0" y="-39471"/>
            <a:ext cx="10459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SIR_dim.R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6D9A9-8753-4779-88FA-27CF0DBA660B}"/>
              </a:ext>
            </a:extLst>
          </p:cNvPr>
          <p:cNvSpPr txBox="1"/>
          <p:nvPr/>
        </p:nvSpPr>
        <p:spPr>
          <a:xfrm>
            <a:off x="8300937" y="2596820"/>
            <a:ext cx="3456562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Use </a:t>
            </a:r>
            <a:r>
              <a:rPr lang="en-GB" dirty="0" err="1">
                <a:solidFill>
                  <a:schemeClr val="bg1"/>
                </a:solidFill>
              </a:rPr>
              <a:t>ggplot</a:t>
            </a:r>
            <a:r>
              <a:rPr lang="en-GB" dirty="0">
                <a:solidFill>
                  <a:schemeClr val="bg1"/>
                </a:solidFill>
              </a:rPr>
              <a:t> to see labelled curves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3E9A-261F-4C80-9034-EC6AB4E6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1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964B6D-DE02-4D25-A533-1FFE9548921F}"/>
              </a:ext>
            </a:extLst>
          </p:cNvPr>
          <p:cNvSpPr txBox="1">
            <a:spLocks/>
          </p:cNvSpPr>
          <p:nvPr/>
        </p:nvSpPr>
        <p:spPr>
          <a:xfrm>
            <a:off x="816478" y="1450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Asymptomatic infections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2EEFD8-A666-4FB0-9905-57A553F85C40}"/>
                  </a:ext>
                </a:extLst>
              </p:cNvPr>
              <p:cNvSpPr/>
              <p:nvPr/>
            </p:nvSpPr>
            <p:spPr>
              <a:xfrm>
                <a:off x="922295" y="2673998"/>
                <a:ext cx="133421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2EEFD8-A666-4FB0-9905-57A553F85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5" y="2673998"/>
                <a:ext cx="1334211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AEF5C1-167F-460B-AA2E-7059785B974D}"/>
                  </a:ext>
                </a:extLst>
              </p:cNvPr>
              <p:cNvSpPr/>
              <p:nvPr/>
            </p:nvSpPr>
            <p:spPr>
              <a:xfrm>
                <a:off x="922295" y="3455706"/>
                <a:ext cx="2758063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AEF5C1-167F-460B-AA2E-7059785B9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5" y="3455706"/>
                <a:ext cx="2758063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020DAA-4707-412F-A1A5-7D2888E9C7CC}"/>
                  </a:ext>
                </a:extLst>
              </p:cNvPr>
              <p:cNvSpPr/>
              <p:nvPr/>
            </p:nvSpPr>
            <p:spPr>
              <a:xfrm>
                <a:off x="931938" y="5076942"/>
                <a:ext cx="2879250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b="0" i="1" baseline="-25000" dirty="0" smtClean="0">
                          <a:solidFill>
                            <a:prstClr val="black"/>
                          </a:solidFill>
                        </a:rPr>
                        <m:t>a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baseline="-2500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020DAA-4707-412F-A1A5-7D2888E9C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38" y="5076942"/>
                <a:ext cx="2879250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84A954-87CA-4441-B4B3-5F0294BF43E3}"/>
                  </a:ext>
                </a:extLst>
              </p:cNvPr>
              <p:cNvSpPr/>
              <p:nvPr/>
            </p:nvSpPr>
            <p:spPr>
              <a:xfrm>
                <a:off x="931938" y="5827117"/>
                <a:ext cx="1471236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baseline="-2500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84A954-87CA-4441-B4B3-5F0294BF4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38" y="5827117"/>
                <a:ext cx="1471236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A461B62-E40D-497F-8010-99383CDE3412}"/>
              </a:ext>
            </a:extLst>
          </p:cNvPr>
          <p:cNvGrpSpPr/>
          <p:nvPr/>
        </p:nvGrpSpPr>
        <p:grpSpPr>
          <a:xfrm>
            <a:off x="3787834" y="1089144"/>
            <a:ext cx="7280885" cy="5560894"/>
            <a:chOff x="3787834" y="1089144"/>
            <a:chExt cx="7280885" cy="55608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C20E66-1B79-4886-B383-61899E9B5730}"/>
                </a:ext>
              </a:extLst>
            </p:cNvPr>
            <p:cNvSpPr txBox="1"/>
            <p:nvPr/>
          </p:nvSpPr>
          <p:spPr>
            <a:xfrm>
              <a:off x="3787834" y="2267772"/>
              <a:ext cx="1299364" cy="123076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0740B-539E-4B1A-B573-FE03EF8933FF}"/>
                </a:ext>
              </a:extLst>
            </p:cNvPr>
            <p:cNvSpPr txBox="1"/>
            <p:nvPr/>
          </p:nvSpPr>
          <p:spPr>
            <a:xfrm>
              <a:off x="9769355" y="2293576"/>
              <a:ext cx="1299364" cy="1230768"/>
            </a:xfrm>
            <a:prstGeom prst="rect">
              <a:avLst/>
            </a:prstGeom>
            <a:gradFill flip="none" rotWithShape="1">
              <a:gsLst>
                <a:gs pos="7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75000"/>
                  </a:schemeClr>
                </a:gs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4EF1242-7521-4DC8-9E62-3A86925A745D}"/>
                </a:ext>
              </a:extLst>
            </p:cNvPr>
            <p:cNvSpPr/>
            <p:nvPr/>
          </p:nvSpPr>
          <p:spPr>
            <a:xfrm rot="20733333">
              <a:off x="5284682" y="2075604"/>
              <a:ext cx="1573096" cy="34725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7A429-49DB-49B0-B3E7-8CAE450EF8F0}"/>
                </a:ext>
              </a:extLst>
            </p:cNvPr>
            <p:cNvSpPr txBox="1"/>
            <p:nvPr/>
          </p:nvSpPr>
          <p:spPr>
            <a:xfrm>
              <a:off x="6878883" y="3207424"/>
              <a:ext cx="1299364" cy="1230768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29C574-9FFE-44B6-AC8E-271FEFBE2FFD}"/>
                </a:ext>
              </a:extLst>
            </p:cNvPr>
            <p:cNvSpPr txBox="1"/>
            <p:nvPr/>
          </p:nvSpPr>
          <p:spPr>
            <a:xfrm rot="20858482">
              <a:off x="5345280" y="1773863"/>
              <a:ext cx="1476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l(1-g)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9243419-D9A0-46E1-A86D-C53F6A10CE96}"/>
                </a:ext>
              </a:extLst>
            </p:cNvPr>
            <p:cNvGrpSpPr/>
            <p:nvPr/>
          </p:nvGrpSpPr>
          <p:grpSpPr>
            <a:xfrm rot="19978800">
              <a:off x="8157058" y="3054825"/>
              <a:ext cx="1531332" cy="650183"/>
              <a:chOff x="7332049" y="2266460"/>
              <a:chExt cx="1708585" cy="634102"/>
            </a:xfrm>
          </p:grpSpPr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E7C3F6FD-CB7F-4B77-8616-4C2D1E916E74}"/>
                  </a:ext>
                </a:extLst>
              </p:cNvPr>
              <p:cNvSpPr/>
              <p:nvPr/>
            </p:nvSpPr>
            <p:spPr>
              <a:xfrm>
                <a:off x="7332049" y="2561895"/>
                <a:ext cx="1708585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00308D-7FFB-4D91-991B-2D4EEECAF9B1}"/>
                  </a:ext>
                </a:extLst>
              </p:cNvPr>
              <p:cNvSpPr txBox="1"/>
              <p:nvPr/>
            </p:nvSpPr>
            <p:spPr>
              <a:xfrm>
                <a:off x="7680453" y="2266460"/>
                <a:ext cx="1320677" cy="360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t</a:t>
                </a:r>
                <a:r>
                  <a:rPr kumimoji="0" lang="en-GB" sz="18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</a:t>
                </a: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(1-q)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EF6C61-5776-42F5-893C-3F046D4F9425}"/>
                </a:ext>
              </a:extLst>
            </p:cNvPr>
            <p:cNvSpPr txBox="1"/>
            <p:nvPr/>
          </p:nvSpPr>
          <p:spPr>
            <a:xfrm>
              <a:off x="7678789" y="4699792"/>
              <a:ext cx="100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t</a:t>
              </a:r>
              <a:r>
                <a:rPr kumimoji="0" lang="en-GB" sz="18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A0EA838F-C801-4EF5-9996-511A7BFFD9B1}"/>
                </a:ext>
              </a:extLst>
            </p:cNvPr>
            <p:cNvSpPr/>
            <p:nvPr/>
          </p:nvSpPr>
          <p:spPr>
            <a:xfrm rot="5400000">
              <a:off x="7099708" y="4716820"/>
              <a:ext cx="857708" cy="30045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377727-1483-4A00-A690-BB982F1010B8}"/>
                </a:ext>
              </a:extLst>
            </p:cNvPr>
            <p:cNvSpPr txBox="1"/>
            <p:nvPr/>
          </p:nvSpPr>
          <p:spPr>
            <a:xfrm>
              <a:off x="6834040" y="5419270"/>
              <a:ext cx="1299364" cy="12307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8B0016-FE85-468C-B087-F5C7BB31A987}"/>
                </a:ext>
              </a:extLst>
            </p:cNvPr>
            <p:cNvSpPr txBox="1"/>
            <p:nvPr/>
          </p:nvSpPr>
          <p:spPr>
            <a:xfrm>
              <a:off x="6853585" y="1335034"/>
              <a:ext cx="1299364" cy="1230768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8B55B59-229B-4F59-A809-AF292D312362}"/>
                </a:ext>
              </a:extLst>
            </p:cNvPr>
            <p:cNvSpPr/>
            <p:nvPr/>
          </p:nvSpPr>
          <p:spPr>
            <a:xfrm rot="1140422">
              <a:off x="5283727" y="3334303"/>
              <a:ext cx="1591676" cy="34725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664FDE-8E3F-4371-9241-8550440C710E}"/>
                </a:ext>
              </a:extLst>
            </p:cNvPr>
            <p:cNvSpPr txBox="1"/>
            <p:nvPr/>
          </p:nvSpPr>
          <p:spPr>
            <a:xfrm rot="1072730">
              <a:off x="5409087" y="3109645"/>
              <a:ext cx="1801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lg</a:t>
              </a:r>
              <a:endPara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76774C-AB88-4D18-AD65-18388EC3EF6B}"/>
                </a:ext>
              </a:extLst>
            </p:cNvPr>
            <p:cNvSpPr/>
            <p:nvPr/>
          </p:nvSpPr>
          <p:spPr>
            <a:xfrm>
              <a:off x="6522196" y="1089144"/>
              <a:ext cx="1912854" cy="357646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F3BD9F-3D94-4093-ADCB-4900C26A1F30}"/>
                </a:ext>
              </a:extLst>
            </p:cNvPr>
            <p:cNvGrpSpPr/>
            <p:nvPr/>
          </p:nvGrpSpPr>
          <p:grpSpPr>
            <a:xfrm rot="1418204">
              <a:off x="8232874" y="1863585"/>
              <a:ext cx="1531332" cy="650183"/>
              <a:chOff x="7332049" y="2266460"/>
              <a:chExt cx="1708585" cy="634102"/>
            </a:xfrm>
          </p:grpSpPr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0052EC38-702F-4BEE-98A7-A029A67D361F}"/>
                  </a:ext>
                </a:extLst>
              </p:cNvPr>
              <p:cNvSpPr/>
              <p:nvPr/>
            </p:nvSpPr>
            <p:spPr>
              <a:xfrm>
                <a:off x="7332049" y="2561895"/>
                <a:ext cx="1708585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C062A0-BFDE-4939-A405-41AE3A918110}"/>
                  </a:ext>
                </a:extLst>
              </p:cNvPr>
              <p:cNvSpPr txBox="1"/>
              <p:nvPr/>
            </p:nvSpPr>
            <p:spPr>
              <a:xfrm>
                <a:off x="7680453" y="2266460"/>
                <a:ext cx="1320677" cy="360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t</a:t>
                </a:r>
                <a:r>
                  <a:rPr kumimoji="0" lang="en-GB" sz="18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</a:t>
                </a: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 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2588A82-FD9D-4DEC-A768-8E3C68AA6557}"/>
                  </a:ext>
                </a:extLst>
              </p:cNvPr>
              <p:cNvSpPr/>
              <p:nvPr/>
            </p:nvSpPr>
            <p:spPr>
              <a:xfrm>
                <a:off x="922295" y="4266324"/>
                <a:ext cx="2060500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𝜆𝛾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GB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baseline="-2500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2588A82-FD9D-4DEC-A768-8E3C68AA6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5" y="4266324"/>
                <a:ext cx="2060500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FB7BD-8974-4BDD-8080-D529F711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2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7696-AB1C-42A4-A6FB-D8F2E54E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8" y="145004"/>
            <a:ext cx="10515600" cy="1325563"/>
          </a:xfrm>
        </p:spPr>
        <p:txBody>
          <a:bodyPr/>
          <a:lstStyle/>
          <a:p>
            <a:r>
              <a:rPr lang="en-GB" dirty="0"/>
              <a:t>Symptoms dictate infectiousness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753BC8-5856-4012-88CC-D170C2B417F4}"/>
                  </a:ext>
                </a:extLst>
              </p:cNvPr>
              <p:cNvSpPr/>
              <p:nvPr/>
            </p:nvSpPr>
            <p:spPr>
              <a:xfrm>
                <a:off x="922295" y="2673998"/>
                <a:ext cx="133421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753BC8-5856-4012-88CC-D170C2B41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5" y="2673998"/>
                <a:ext cx="1334211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1DF36A-C75E-417D-AF64-0AB5512FFADB}"/>
                  </a:ext>
                </a:extLst>
              </p:cNvPr>
              <p:cNvSpPr/>
              <p:nvPr/>
            </p:nvSpPr>
            <p:spPr>
              <a:xfrm>
                <a:off x="922295" y="3455706"/>
                <a:ext cx="271882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1DF36A-C75E-417D-AF64-0AB5512FF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5" y="3455706"/>
                <a:ext cx="2718821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4E74C2-F159-4E6B-85B1-F44545FA34FA}"/>
                  </a:ext>
                </a:extLst>
              </p:cNvPr>
              <p:cNvSpPr/>
              <p:nvPr/>
            </p:nvSpPr>
            <p:spPr>
              <a:xfrm>
                <a:off x="931938" y="5076942"/>
                <a:ext cx="281500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b="0" i="1" baseline="-25000" dirty="0" smtClean="0">
                          <a:solidFill>
                            <a:prstClr val="black"/>
                          </a:solidFill>
                        </a:rPr>
                        <m:t>A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GB" sz="2000" i="1" dirty="0" smtClean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i="1" baseline="-25000" dirty="0" smtClean="0">
                          <a:solidFill>
                            <a:prstClr val="black"/>
                          </a:solidFill>
                        </a:rPr>
                        <m:t>C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4E74C2-F159-4E6B-85B1-F44545FA3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38" y="5076942"/>
                <a:ext cx="2815001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4C87A1-FBD0-4BF5-8106-3838A4A10E71}"/>
                  </a:ext>
                </a:extLst>
              </p:cNvPr>
              <p:cNvSpPr/>
              <p:nvPr/>
            </p:nvSpPr>
            <p:spPr>
              <a:xfrm>
                <a:off x="931938" y="5827117"/>
                <a:ext cx="1477649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i="1" baseline="-25000" dirty="0" smtClean="0">
                          <a:solidFill>
                            <a:prstClr val="black"/>
                          </a:solidFill>
                        </a:rPr>
                        <m:t>C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4C87A1-FBD0-4BF5-8106-3838A4A10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38" y="5827117"/>
                <a:ext cx="1477649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08A0A50-17EE-44CD-BDC1-7282361A68BF}"/>
              </a:ext>
            </a:extLst>
          </p:cNvPr>
          <p:cNvGrpSpPr/>
          <p:nvPr/>
        </p:nvGrpSpPr>
        <p:grpSpPr>
          <a:xfrm>
            <a:off x="3833880" y="1135191"/>
            <a:ext cx="7280885" cy="5560894"/>
            <a:chOff x="3787834" y="1089144"/>
            <a:chExt cx="7280885" cy="55608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25198F-EE92-4D54-897B-7533E7A37289}"/>
                </a:ext>
              </a:extLst>
            </p:cNvPr>
            <p:cNvSpPr txBox="1"/>
            <p:nvPr/>
          </p:nvSpPr>
          <p:spPr>
            <a:xfrm>
              <a:off x="3787834" y="2267772"/>
              <a:ext cx="1299364" cy="123076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C330BF-081C-4BB1-BCCF-6332479C9DEF}"/>
                </a:ext>
              </a:extLst>
            </p:cNvPr>
            <p:cNvSpPr txBox="1"/>
            <p:nvPr/>
          </p:nvSpPr>
          <p:spPr>
            <a:xfrm>
              <a:off x="9769355" y="2293576"/>
              <a:ext cx="1299364" cy="1230768"/>
            </a:xfrm>
            <a:prstGeom prst="rect">
              <a:avLst/>
            </a:prstGeom>
            <a:gradFill flip="none" rotWithShape="1">
              <a:gsLst>
                <a:gs pos="7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75000"/>
                  </a:schemeClr>
                </a:gs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13347BE-A6D1-4D5F-AC7E-A79E1783F4EC}"/>
                </a:ext>
              </a:extLst>
            </p:cNvPr>
            <p:cNvSpPr/>
            <p:nvPr/>
          </p:nvSpPr>
          <p:spPr>
            <a:xfrm rot="20733333">
              <a:off x="5284682" y="2075604"/>
              <a:ext cx="1573096" cy="34725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D87652-2358-4EAB-8582-D65E718561FB}"/>
                </a:ext>
              </a:extLst>
            </p:cNvPr>
            <p:cNvSpPr txBox="1"/>
            <p:nvPr/>
          </p:nvSpPr>
          <p:spPr>
            <a:xfrm>
              <a:off x="6878883" y="3207424"/>
              <a:ext cx="1299364" cy="1230768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08968D-8E35-4DDB-96E8-EDB5FEEAD8F2}"/>
                </a:ext>
              </a:extLst>
            </p:cNvPr>
            <p:cNvSpPr txBox="1"/>
            <p:nvPr/>
          </p:nvSpPr>
          <p:spPr>
            <a:xfrm rot="20858482">
              <a:off x="5345280" y="1773863"/>
              <a:ext cx="1476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l(1-g)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F3341-4B9E-47D2-AF60-8461C771D430}"/>
                </a:ext>
              </a:extLst>
            </p:cNvPr>
            <p:cNvGrpSpPr/>
            <p:nvPr/>
          </p:nvGrpSpPr>
          <p:grpSpPr>
            <a:xfrm rot="19978800">
              <a:off x="8157058" y="3054825"/>
              <a:ext cx="1531332" cy="650183"/>
              <a:chOff x="7332049" y="2266460"/>
              <a:chExt cx="1708585" cy="634102"/>
            </a:xfrm>
          </p:grpSpPr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BC47758D-B96F-488F-B650-C62FAE8155F1}"/>
                  </a:ext>
                </a:extLst>
              </p:cNvPr>
              <p:cNvSpPr/>
              <p:nvPr/>
            </p:nvSpPr>
            <p:spPr>
              <a:xfrm>
                <a:off x="7332049" y="2561895"/>
                <a:ext cx="1708585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FF04BA-CB53-426E-83E7-35818F090BDE}"/>
                  </a:ext>
                </a:extLst>
              </p:cNvPr>
              <p:cNvSpPr txBox="1"/>
              <p:nvPr/>
            </p:nvSpPr>
            <p:spPr>
              <a:xfrm>
                <a:off x="7680453" y="2266460"/>
                <a:ext cx="1320677" cy="360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t</a:t>
                </a:r>
                <a:r>
                  <a:rPr kumimoji="0" lang="en-GB" sz="18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</a:t>
                </a: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(1-q)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70A2E1-F3B4-4CCF-AEB2-5DF50CFFCD00}"/>
                </a:ext>
              </a:extLst>
            </p:cNvPr>
            <p:cNvSpPr txBox="1"/>
            <p:nvPr/>
          </p:nvSpPr>
          <p:spPr>
            <a:xfrm>
              <a:off x="7678789" y="4699792"/>
              <a:ext cx="100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t</a:t>
              </a:r>
              <a:r>
                <a:rPr kumimoji="0" lang="en-GB" sz="18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81C155D-1359-4891-8D3B-C2F7558BF6EE}"/>
                </a:ext>
              </a:extLst>
            </p:cNvPr>
            <p:cNvSpPr/>
            <p:nvPr/>
          </p:nvSpPr>
          <p:spPr>
            <a:xfrm rot="5400000">
              <a:off x="7099708" y="4716820"/>
              <a:ext cx="857708" cy="30045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2A5F53-C0C1-4679-8C99-3DDC6B7D8E2D}"/>
                </a:ext>
              </a:extLst>
            </p:cNvPr>
            <p:cNvSpPr txBox="1"/>
            <p:nvPr/>
          </p:nvSpPr>
          <p:spPr>
            <a:xfrm>
              <a:off x="6834040" y="5419270"/>
              <a:ext cx="1299364" cy="12307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7B7364-8DE4-488F-85F3-C062A784A58D}"/>
                </a:ext>
              </a:extLst>
            </p:cNvPr>
            <p:cNvSpPr txBox="1"/>
            <p:nvPr/>
          </p:nvSpPr>
          <p:spPr>
            <a:xfrm>
              <a:off x="6853585" y="1335034"/>
              <a:ext cx="1299364" cy="1230768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0CA13A9-0E34-4C58-AA0D-55B79B03B3DD}"/>
                </a:ext>
              </a:extLst>
            </p:cNvPr>
            <p:cNvSpPr/>
            <p:nvPr/>
          </p:nvSpPr>
          <p:spPr>
            <a:xfrm rot="1140422">
              <a:off x="5283727" y="3334303"/>
              <a:ext cx="1591676" cy="34725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0E041E-6A9C-4DC1-92D7-045EFCD3C49E}"/>
                </a:ext>
              </a:extLst>
            </p:cNvPr>
            <p:cNvSpPr txBox="1"/>
            <p:nvPr/>
          </p:nvSpPr>
          <p:spPr>
            <a:xfrm rot="1072730">
              <a:off x="5409087" y="3109645"/>
              <a:ext cx="1801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lg</a:t>
              </a:r>
              <a:endPara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4A45E2-A5F3-4953-8A72-FD2A39EC080E}"/>
                </a:ext>
              </a:extLst>
            </p:cNvPr>
            <p:cNvSpPr/>
            <p:nvPr/>
          </p:nvSpPr>
          <p:spPr>
            <a:xfrm>
              <a:off x="6522196" y="1089144"/>
              <a:ext cx="1912854" cy="357646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1E802FF-1A01-42B3-9E1E-FE2DDB6928DF}"/>
                </a:ext>
              </a:extLst>
            </p:cNvPr>
            <p:cNvGrpSpPr/>
            <p:nvPr/>
          </p:nvGrpSpPr>
          <p:grpSpPr>
            <a:xfrm rot="1418204">
              <a:off x="8232874" y="1863585"/>
              <a:ext cx="1531332" cy="650183"/>
              <a:chOff x="7332049" y="2266460"/>
              <a:chExt cx="1708585" cy="634102"/>
            </a:xfrm>
          </p:grpSpPr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C17B706-EDC2-4F24-AD1C-571BC84F46CD}"/>
                  </a:ext>
                </a:extLst>
              </p:cNvPr>
              <p:cNvSpPr/>
              <p:nvPr/>
            </p:nvSpPr>
            <p:spPr>
              <a:xfrm>
                <a:off x="7332049" y="2561895"/>
                <a:ext cx="1708585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473BAA-A66B-4C1A-9E29-57D888262C2E}"/>
                  </a:ext>
                </a:extLst>
              </p:cNvPr>
              <p:cNvSpPr txBox="1"/>
              <p:nvPr/>
            </p:nvSpPr>
            <p:spPr>
              <a:xfrm>
                <a:off x="7680453" y="2266460"/>
                <a:ext cx="1320677" cy="360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t</a:t>
                </a:r>
                <a:r>
                  <a:rPr kumimoji="0" lang="en-GB" sz="1800" b="0" i="1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</a:t>
                </a: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 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E115883-FAC8-471F-A0B0-FF72C16DB3F9}"/>
                  </a:ext>
                </a:extLst>
              </p:cNvPr>
              <p:cNvSpPr/>
              <p:nvPr/>
            </p:nvSpPr>
            <p:spPr>
              <a:xfrm>
                <a:off x="922295" y="4266324"/>
                <a:ext cx="2036455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𝜆𝛾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GB" sz="2000" i="1" dirty="0" smtClean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b="0" i="1" baseline="-25000" dirty="0" smtClean="0">
                          <a:solidFill>
                            <a:prstClr val="black"/>
                          </a:solidFill>
                        </a:rPr>
                        <m:t>C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E115883-FAC8-471F-A0B0-FF72C16DB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5" y="4266324"/>
                <a:ext cx="2036455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3974024-EF5D-4F31-8348-228F516C6CB4}"/>
                  </a:ext>
                </a:extLst>
              </p:cNvPr>
              <p:cNvSpPr/>
              <p:nvPr/>
            </p:nvSpPr>
            <p:spPr>
              <a:xfrm>
                <a:off x="931938" y="1761469"/>
                <a:ext cx="25932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A)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3974024-EF5D-4F31-8348-228F516C6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38" y="1761469"/>
                <a:ext cx="2593240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B2196-970D-43F3-80AF-DF6F5D36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8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5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E73-A8BD-45DB-A683-70B22C61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3" y="-32472"/>
            <a:ext cx="11287042" cy="1325563"/>
          </a:xfrm>
        </p:spPr>
        <p:txBody>
          <a:bodyPr>
            <a:normAutofit/>
          </a:bodyPr>
          <a:lstStyle/>
          <a:p>
            <a:r>
              <a:rPr lang="en-GB" sz="3600" dirty="0"/>
              <a:t>“Pre-symptomatic” infectious incubation period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0AD3605-21CE-4265-B6A3-C24A38B13872}"/>
              </a:ext>
            </a:extLst>
          </p:cNvPr>
          <p:cNvGrpSpPr/>
          <p:nvPr/>
        </p:nvGrpSpPr>
        <p:grpSpPr>
          <a:xfrm>
            <a:off x="1445824" y="1182256"/>
            <a:ext cx="10095089" cy="5560894"/>
            <a:chOff x="1295970" y="1191781"/>
            <a:chExt cx="10095089" cy="55608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43201A-24BE-41D4-9E7D-89EA4984CA2A}"/>
                </a:ext>
              </a:extLst>
            </p:cNvPr>
            <p:cNvGrpSpPr/>
            <p:nvPr/>
          </p:nvGrpSpPr>
          <p:grpSpPr>
            <a:xfrm>
              <a:off x="1295970" y="1191781"/>
              <a:ext cx="10095089" cy="5560894"/>
              <a:chOff x="973630" y="1264138"/>
              <a:chExt cx="10095089" cy="556089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A02C5CA-0807-47B9-A944-23EC8B0D2C0D}"/>
                  </a:ext>
                </a:extLst>
              </p:cNvPr>
              <p:cNvGrpSpPr/>
              <p:nvPr/>
            </p:nvGrpSpPr>
            <p:grpSpPr>
              <a:xfrm>
                <a:off x="973630" y="1264138"/>
                <a:ext cx="10095089" cy="5560894"/>
                <a:chOff x="973630" y="1089144"/>
                <a:chExt cx="10095089" cy="5560894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1358954-7E1D-413A-9BBA-6751C0480889}"/>
                    </a:ext>
                  </a:extLst>
                </p:cNvPr>
                <p:cNvSpPr txBox="1"/>
                <p:nvPr/>
              </p:nvSpPr>
              <p:spPr>
                <a:xfrm>
                  <a:off x="973630" y="2260230"/>
                  <a:ext cx="1299364" cy="123076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B6970BB-14D2-4F75-9651-F465A09CBB7A}"/>
                    </a:ext>
                  </a:extLst>
                </p:cNvPr>
                <p:cNvSpPr txBox="1"/>
                <p:nvPr/>
              </p:nvSpPr>
              <p:spPr>
                <a:xfrm>
                  <a:off x="9769355" y="2293576"/>
                  <a:ext cx="1299364" cy="1230768"/>
                </a:xfrm>
                <a:prstGeom prst="rect">
                  <a:avLst/>
                </a:prstGeom>
                <a:gradFill flip="none" rotWithShape="1">
                  <a:gsLst>
                    <a:gs pos="79000">
                      <a:schemeClr val="accent6">
                        <a:lumMod val="60000"/>
                        <a:lumOff val="40000"/>
                      </a:schemeClr>
                    </a:gs>
                    <a:gs pos="46000">
                      <a:schemeClr val="accent6">
                        <a:lumMod val="75000"/>
                      </a:schemeClr>
                    </a:gs>
                    <a:gs pos="0">
                      <a:schemeClr val="accent6">
                        <a:lumMod val="5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rgbClr val="0066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Arrow: Right 6">
                  <a:extLst>
                    <a:ext uri="{FF2B5EF4-FFF2-40B4-BE49-F238E27FC236}">
                      <a16:creationId xmlns:a16="http://schemas.microsoft.com/office/drawing/2014/main" id="{2454D31A-5C4B-4B9B-8D88-CD54026E975D}"/>
                    </a:ext>
                  </a:extLst>
                </p:cNvPr>
                <p:cNvSpPr/>
                <p:nvPr/>
              </p:nvSpPr>
              <p:spPr>
                <a:xfrm rot="20733333">
                  <a:off x="5284682" y="2075604"/>
                  <a:ext cx="1573096" cy="347255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4F87713-3E5A-4020-B7ED-519D9AB28E33}"/>
                    </a:ext>
                  </a:extLst>
                </p:cNvPr>
                <p:cNvSpPr txBox="1"/>
                <p:nvPr/>
              </p:nvSpPr>
              <p:spPr>
                <a:xfrm>
                  <a:off x="6878883" y="3207424"/>
                  <a:ext cx="1299364" cy="123076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BF8489F-E75A-49FF-AE01-230B13E92114}"/>
                    </a:ext>
                  </a:extLst>
                </p:cNvPr>
                <p:cNvSpPr txBox="1"/>
                <p:nvPr/>
              </p:nvSpPr>
              <p:spPr>
                <a:xfrm rot="20858482">
                  <a:off x="5345280" y="1773863"/>
                  <a:ext cx="14762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n(1-g)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CB5C800-55B2-4DBF-AECD-CB00466F3F77}"/>
                    </a:ext>
                  </a:extLst>
                </p:cNvPr>
                <p:cNvGrpSpPr/>
                <p:nvPr/>
              </p:nvGrpSpPr>
              <p:grpSpPr>
                <a:xfrm rot="19978800">
                  <a:off x="8157058" y="3054825"/>
                  <a:ext cx="1531332" cy="650183"/>
                  <a:chOff x="7332049" y="2266460"/>
                  <a:chExt cx="1708585" cy="634102"/>
                </a:xfrm>
              </p:grpSpPr>
              <p:sp>
                <p:nvSpPr>
                  <p:cNvPr id="21" name="Arrow: Right 20">
                    <a:extLst>
                      <a:ext uri="{FF2B5EF4-FFF2-40B4-BE49-F238E27FC236}">
                        <a16:creationId xmlns:a16="http://schemas.microsoft.com/office/drawing/2014/main" id="{8AADEDAF-96F0-4F26-83D9-EF06C0636F2C}"/>
                      </a:ext>
                    </a:extLst>
                  </p:cNvPr>
                  <p:cNvSpPr/>
                  <p:nvPr/>
                </p:nvSpPr>
                <p:spPr>
                  <a:xfrm>
                    <a:off x="7332049" y="2561895"/>
                    <a:ext cx="1708585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6F25558-83BE-4D12-8B88-655F576B42A9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453" y="2266460"/>
                    <a:ext cx="1320677" cy="360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t</a:t>
                    </a:r>
                    <a:r>
                      <a:rPr kumimoji="0" lang="en-GB" sz="18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C</a:t>
                    </a: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(1-f)</a:t>
                    </a:r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B311035-44FD-484F-9CA1-CB49DBCFFF25}"/>
                    </a:ext>
                  </a:extLst>
                </p:cNvPr>
                <p:cNvSpPr txBox="1"/>
                <p:nvPr/>
              </p:nvSpPr>
              <p:spPr>
                <a:xfrm>
                  <a:off x="7678789" y="4699792"/>
                  <a:ext cx="1000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t</a:t>
                  </a:r>
                  <a:r>
                    <a:rPr kumimoji="0" lang="en-GB" sz="1800" b="0" i="1" u="none" strike="noStrike" kern="120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</a:t>
                  </a:r>
                  <a:r>
                    <a:rPr kumimoji="0" lang="en-GB" sz="1800" b="0" i="1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</a:t>
                  </a: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9C77C473-2386-42EE-A9E2-79A8DA784654}"/>
                    </a:ext>
                  </a:extLst>
                </p:cNvPr>
                <p:cNvSpPr/>
                <p:nvPr/>
              </p:nvSpPr>
              <p:spPr>
                <a:xfrm rot="5400000">
                  <a:off x="7099708" y="4716820"/>
                  <a:ext cx="857708" cy="300453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691F550-2A4E-4AC9-AEF1-07102A476F18}"/>
                    </a:ext>
                  </a:extLst>
                </p:cNvPr>
                <p:cNvSpPr txBox="1"/>
                <p:nvPr/>
              </p:nvSpPr>
              <p:spPr>
                <a:xfrm>
                  <a:off x="6834040" y="5419270"/>
                  <a:ext cx="1299364" cy="1230768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A7ED98-B40A-4BB5-9EA2-7A85310848E4}"/>
                    </a:ext>
                  </a:extLst>
                </p:cNvPr>
                <p:cNvSpPr txBox="1"/>
                <p:nvPr/>
              </p:nvSpPr>
              <p:spPr>
                <a:xfrm>
                  <a:off x="6853585" y="1335034"/>
                  <a:ext cx="1299364" cy="123076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3629599F-40D8-4A0A-8852-6FF36A66934D}"/>
                    </a:ext>
                  </a:extLst>
                </p:cNvPr>
                <p:cNvSpPr/>
                <p:nvPr/>
              </p:nvSpPr>
              <p:spPr>
                <a:xfrm rot="1140422">
                  <a:off x="5283727" y="3334303"/>
                  <a:ext cx="1591676" cy="347255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77FB9CB-A2DB-4B39-9546-CDF5880900C8}"/>
                    </a:ext>
                  </a:extLst>
                </p:cNvPr>
                <p:cNvSpPr txBox="1"/>
                <p:nvPr/>
              </p:nvSpPr>
              <p:spPr>
                <a:xfrm>
                  <a:off x="2635989" y="2381136"/>
                  <a:ext cx="1801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l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9A7BF6F-ECF9-43B2-805F-985DA4765251}"/>
                    </a:ext>
                  </a:extLst>
                </p:cNvPr>
                <p:cNvSpPr/>
                <p:nvPr/>
              </p:nvSpPr>
              <p:spPr>
                <a:xfrm>
                  <a:off x="6522196" y="1089144"/>
                  <a:ext cx="1912854" cy="357646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B6EAC39A-D62A-46C0-B619-F501B2A4714C}"/>
                    </a:ext>
                  </a:extLst>
                </p:cNvPr>
                <p:cNvGrpSpPr/>
                <p:nvPr/>
              </p:nvGrpSpPr>
              <p:grpSpPr>
                <a:xfrm rot="1418204">
                  <a:off x="8232874" y="1863585"/>
                  <a:ext cx="1531332" cy="650183"/>
                  <a:chOff x="7332049" y="2266460"/>
                  <a:chExt cx="1708585" cy="634102"/>
                </a:xfrm>
              </p:grpSpPr>
              <p:sp>
                <p:nvSpPr>
                  <p:cNvPr id="19" name="Arrow: Right 18">
                    <a:extLst>
                      <a:ext uri="{FF2B5EF4-FFF2-40B4-BE49-F238E27FC236}">
                        <a16:creationId xmlns:a16="http://schemas.microsoft.com/office/drawing/2014/main" id="{B8D88E90-71F0-460E-95A5-B5D1CC1A5EC7}"/>
                      </a:ext>
                    </a:extLst>
                  </p:cNvPr>
                  <p:cNvSpPr/>
                  <p:nvPr/>
                </p:nvSpPr>
                <p:spPr>
                  <a:xfrm>
                    <a:off x="7332049" y="2561895"/>
                    <a:ext cx="1708585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5022C20-676A-4E33-B7D7-8295AE12A19B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453" y="2266460"/>
                    <a:ext cx="1320677" cy="360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t</a:t>
                    </a:r>
                    <a:r>
                      <a:rPr kumimoji="0" lang="en-GB" sz="18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A</a:t>
                    </a: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F01D907B-B8E9-4B5C-AB75-2D8EFAB52968}"/>
                  </a:ext>
                </a:extLst>
              </p:cNvPr>
              <p:cNvSpPr/>
              <p:nvPr/>
            </p:nvSpPr>
            <p:spPr>
              <a:xfrm>
                <a:off x="2460176" y="2835337"/>
                <a:ext cx="1228436" cy="347255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335529-DC9C-452D-9D9D-8558D6468024}"/>
                </a:ext>
              </a:extLst>
            </p:cNvPr>
            <p:cNvGrpSpPr/>
            <p:nvPr/>
          </p:nvGrpSpPr>
          <p:grpSpPr>
            <a:xfrm>
              <a:off x="4135614" y="2359917"/>
              <a:ext cx="3065053" cy="1241767"/>
              <a:chOff x="4135614" y="2359917"/>
              <a:chExt cx="3065053" cy="124176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552DBE-5538-479B-B2EB-7FA572981271}"/>
                  </a:ext>
                </a:extLst>
              </p:cNvPr>
              <p:cNvSpPr txBox="1"/>
              <p:nvPr/>
            </p:nvSpPr>
            <p:spPr>
              <a:xfrm>
                <a:off x="4135614" y="2359917"/>
                <a:ext cx="1299363" cy="124176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>
                    <a:solidFill>
                      <a:schemeClr val="bg1"/>
                    </a:solidFill>
                  </a:rPr>
                  <a:t>E</a:t>
                </a:r>
              </a:p>
              <a:p>
                <a:endParaRPr lang="en-GB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60EDA-7B0C-4F08-BBA3-A6EC28751A1E}"/>
                  </a:ext>
                </a:extLst>
              </p:cNvPr>
              <p:cNvSpPr txBox="1"/>
              <p:nvPr/>
            </p:nvSpPr>
            <p:spPr>
              <a:xfrm rot="1214509">
                <a:off x="5724425" y="3162281"/>
                <a:ext cx="1476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ng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FBDBB06-18C4-40C6-A031-55A7BB4193DB}"/>
                  </a:ext>
                </a:extLst>
              </p:cNvPr>
              <p:cNvSpPr/>
              <p:nvPr/>
            </p:nvSpPr>
            <p:spPr>
              <a:xfrm>
                <a:off x="514433" y="4228846"/>
                <a:ext cx="133421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FBDBB06-18C4-40C6-A031-55A7BB419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3" y="4228846"/>
                <a:ext cx="1334211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DF5C1C-A7EF-484C-993B-92B7CC3CB95E}"/>
                  </a:ext>
                </a:extLst>
              </p:cNvPr>
              <p:cNvSpPr/>
              <p:nvPr/>
            </p:nvSpPr>
            <p:spPr>
              <a:xfrm>
                <a:off x="514433" y="5956430"/>
                <a:ext cx="2764282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DF5C1C-A7EF-484C-993B-92B7CC3C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3" y="5956430"/>
                <a:ext cx="2764282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312B63-1274-48F2-B4F8-2B1B9DEF7F78}"/>
                  </a:ext>
                </a:extLst>
              </p:cNvPr>
              <p:cNvSpPr/>
              <p:nvPr/>
            </p:nvSpPr>
            <p:spPr>
              <a:xfrm>
                <a:off x="3527792" y="5119133"/>
                <a:ext cx="281500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b="0" i="1" baseline="-25000" dirty="0" smtClean="0">
                          <a:solidFill>
                            <a:prstClr val="black"/>
                          </a:solidFill>
                        </a:rPr>
                        <m:t>A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i="1" baseline="-25000" dirty="0">
                          <a:solidFill>
                            <a:prstClr val="black"/>
                          </a:solidFill>
                        </a:rPr>
                        <m:t>C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312B63-1274-48F2-B4F8-2B1B9DEF7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792" y="5119133"/>
                <a:ext cx="2815001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97EB6D-8A65-437E-8E1E-076608B50368}"/>
                  </a:ext>
                </a:extLst>
              </p:cNvPr>
              <p:cNvSpPr/>
              <p:nvPr/>
            </p:nvSpPr>
            <p:spPr>
              <a:xfrm>
                <a:off x="3527792" y="5925580"/>
                <a:ext cx="1477649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i="1" baseline="-25000" dirty="0">
                          <a:solidFill>
                            <a:prstClr val="black"/>
                          </a:solidFill>
                        </a:rPr>
                        <m:t>C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97EB6D-8A65-437E-8E1E-076608B50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792" y="5925580"/>
                <a:ext cx="1477649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0D9697-89DC-4456-B3FE-2B356FE508E4}"/>
                  </a:ext>
                </a:extLst>
              </p:cNvPr>
              <p:cNvSpPr/>
              <p:nvPr/>
            </p:nvSpPr>
            <p:spPr>
              <a:xfrm>
                <a:off x="3543581" y="4313201"/>
                <a:ext cx="2062296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b="0" i="1" baseline="-25000" dirty="0" smtClean="0">
                          <a:solidFill>
                            <a:prstClr val="black"/>
                          </a:solidFill>
                        </a:rPr>
                        <m:t>C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0D9697-89DC-4456-B3FE-2B356FE50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581" y="4313201"/>
                <a:ext cx="2062296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257623-D319-4513-9279-D221356EDA51}"/>
                  </a:ext>
                </a:extLst>
              </p:cNvPr>
              <p:cNvSpPr/>
              <p:nvPr/>
            </p:nvSpPr>
            <p:spPr>
              <a:xfrm>
                <a:off x="514433" y="5092638"/>
                <a:ext cx="1787028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𝑣𝐸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257623-D319-4513-9279-D221356ED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3" y="5092638"/>
                <a:ext cx="1787028" cy="676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3C02AC0-5195-4ADF-8973-1EB3D828E285}"/>
                  </a:ext>
                </a:extLst>
              </p:cNvPr>
              <p:cNvSpPr/>
              <p:nvPr/>
            </p:nvSpPr>
            <p:spPr>
              <a:xfrm>
                <a:off x="651087" y="1509712"/>
                <a:ext cx="364694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3C02AC0-5195-4ADF-8973-1EB3D828E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87" y="1509712"/>
                <a:ext cx="3646945" cy="523220"/>
              </a:xfrm>
              <a:prstGeom prst="rect">
                <a:avLst/>
              </a:prstGeom>
              <a:blipFill>
                <a:blip r:embed="rId8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F848F86-D6D0-4ED7-BD85-58792744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E73-A8BD-45DB-A683-70B22C61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2472"/>
            <a:ext cx="11191875" cy="1325563"/>
          </a:xfrm>
        </p:spPr>
        <p:txBody>
          <a:bodyPr/>
          <a:lstStyle/>
          <a:p>
            <a:r>
              <a:rPr lang="en-GB" dirty="0"/>
              <a:t>Partial/temporary clinical immunity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FBDBB06-18C4-40C6-A031-55A7BB4193DB}"/>
                  </a:ext>
                </a:extLst>
              </p:cNvPr>
              <p:cNvSpPr/>
              <p:nvPr/>
            </p:nvSpPr>
            <p:spPr>
              <a:xfrm>
                <a:off x="301769" y="3999301"/>
                <a:ext cx="133421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FBDBB06-18C4-40C6-A031-55A7BB419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9" y="3999301"/>
                <a:ext cx="1334211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DF5C1C-A7EF-484C-993B-92B7CC3CB95E}"/>
                  </a:ext>
                </a:extLst>
              </p:cNvPr>
              <p:cNvSpPr/>
              <p:nvPr/>
            </p:nvSpPr>
            <p:spPr>
              <a:xfrm>
                <a:off x="241812" y="5472693"/>
                <a:ext cx="3541419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𝑣𝐸𝑅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DF5C1C-A7EF-484C-993B-92B7CC3C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12" y="5472693"/>
                <a:ext cx="3541419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312B63-1274-48F2-B4F8-2B1B9DEF7F78}"/>
                  </a:ext>
                </a:extLst>
              </p:cNvPr>
              <p:cNvSpPr/>
              <p:nvPr/>
            </p:nvSpPr>
            <p:spPr>
              <a:xfrm>
                <a:off x="3454951" y="4812629"/>
                <a:ext cx="3364319" cy="535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𝑑𝑅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GB" sz="2000" i="1" dirty="0">
                        <a:solidFill>
                          <a:prstClr val="black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GB" sz="2000" b="0" i="1" baseline="-25000" dirty="0" smtClean="0">
                        <a:solidFill>
                          <a:prstClr val="black"/>
                        </a:solidFill>
                      </a:rPr>
                      <m:t>A</m:t>
                    </m:r>
                    <m:r>
                      <a:rPr lang="en-GB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sz="2000" i="1" dirty="0">
                        <a:solidFill>
                          <a:prstClr val="black"/>
                        </a:solidFill>
                        <a:latin typeface="Symbol" panose="05050102010706020507" pitchFamily="18" charset="2"/>
                      </a:rPr>
                      <m:t>t</m:t>
                    </m:r>
                    <m:r>
                      <m:rPr>
                        <m:nor/>
                      </m:rPr>
                      <a:rPr lang="en-GB" sz="2000" i="1" baseline="-25000" dirty="0">
                        <a:solidFill>
                          <a:prstClr val="black"/>
                        </a:solidFill>
                      </a:rPr>
                      <m:t>C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R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312B63-1274-48F2-B4F8-2B1B9DEF7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51" y="4812629"/>
                <a:ext cx="3364319" cy="535659"/>
              </a:xfrm>
              <a:prstGeom prst="rect">
                <a:avLst/>
              </a:prstGeom>
              <a:blipFill>
                <a:blip r:embed="rId4"/>
                <a:stretch>
                  <a:fillRect r="-906" b="-7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97EB6D-8A65-437E-8E1E-076608B50368}"/>
                  </a:ext>
                </a:extLst>
              </p:cNvPr>
              <p:cNvSpPr/>
              <p:nvPr/>
            </p:nvSpPr>
            <p:spPr>
              <a:xfrm>
                <a:off x="3859234" y="6076015"/>
                <a:ext cx="1477649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i="1" baseline="-25000" dirty="0">
                          <a:solidFill>
                            <a:prstClr val="black"/>
                          </a:solidFill>
                        </a:rPr>
                        <m:t>C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97EB6D-8A65-437E-8E1E-076608B50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234" y="6076015"/>
                <a:ext cx="1477649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0D9697-89DC-4456-B3FE-2B356FE508E4}"/>
                  </a:ext>
                </a:extLst>
              </p:cNvPr>
              <p:cNvSpPr/>
              <p:nvPr/>
            </p:nvSpPr>
            <p:spPr>
              <a:xfrm>
                <a:off x="264822" y="6162796"/>
                <a:ext cx="2062296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b="0" i="1" baseline="-25000" dirty="0" smtClean="0">
                          <a:solidFill>
                            <a:prstClr val="black"/>
                          </a:solidFill>
                        </a:rPr>
                        <m:t>C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0D9697-89DC-4456-B3FE-2B356FE50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22" y="6162796"/>
                <a:ext cx="2062296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257623-D319-4513-9279-D221356EDA51}"/>
                  </a:ext>
                </a:extLst>
              </p:cNvPr>
              <p:cNvSpPr/>
              <p:nvPr/>
            </p:nvSpPr>
            <p:spPr>
              <a:xfrm>
                <a:off x="241812" y="4747717"/>
                <a:ext cx="1787028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𝑣𝐸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D257623-D319-4513-9279-D221356ED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12" y="4747717"/>
                <a:ext cx="1787028" cy="676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3C02AC0-5195-4ADF-8973-1EB3D828E285}"/>
                  </a:ext>
                </a:extLst>
              </p:cNvPr>
              <p:cNvSpPr/>
              <p:nvPr/>
            </p:nvSpPr>
            <p:spPr>
              <a:xfrm>
                <a:off x="959043" y="1509712"/>
                <a:ext cx="472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𝐸𝑅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3C02AC0-5195-4ADF-8973-1EB3D828E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43" y="1509712"/>
                <a:ext cx="4727168" cy="523220"/>
              </a:xfrm>
              <a:prstGeom prst="rect">
                <a:avLst/>
              </a:prstGeom>
              <a:blipFill>
                <a:blip r:embed="rId8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D88B82-3F2A-4F0B-B96E-D3E1BE3148EA}"/>
                  </a:ext>
                </a:extLst>
              </p:cNvPr>
              <p:cNvSpPr/>
              <p:nvPr/>
            </p:nvSpPr>
            <p:spPr>
              <a:xfrm>
                <a:off x="3814872" y="5370233"/>
                <a:ext cx="2289473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𝑣𝐸𝑅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8D88B82-3F2A-4F0B-B96E-D3E1BE314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72" y="5370233"/>
                <a:ext cx="2289473" cy="676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2F03596-2C23-43F8-B6A8-5E74C045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17</a:t>
            </a:fld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1E50B39-323F-44FC-BB83-7F775A56CC2E}"/>
              </a:ext>
            </a:extLst>
          </p:cNvPr>
          <p:cNvGrpSpPr/>
          <p:nvPr/>
        </p:nvGrpSpPr>
        <p:grpSpPr>
          <a:xfrm>
            <a:off x="1295970" y="356200"/>
            <a:ext cx="11433502" cy="6396475"/>
            <a:chOff x="1295970" y="356200"/>
            <a:chExt cx="11433502" cy="639647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590E217-9A45-46CA-B5BB-92CCB5BD8860}"/>
                </a:ext>
              </a:extLst>
            </p:cNvPr>
            <p:cNvGrpSpPr/>
            <p:nvPr/>
          </p:nvGrpSpPr>
          <p:grpSpPr>
            <a:xfrm>
              <a:off x="1295970" y="356200"/>
              <a:ext cx="11433502" cy="6396475"/>
              <a:chOff x="1295970" y="356200"/>
              <a:chExt cx="11433502" cy="639647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057DFC6-2BD9-4182-9468-8ED18CE2DC94}"/>
                  </a:ext>
                </a:extLst>
              </p:cNvPr>
              <p:cNvGrpSpPr/>
              <p:nvPr/>
            </p:nvGrpSpPr>
            <p:grpSpPr>
              <a:xfrm>
                <a:off x="1295970" y="356200"/>
                <a:ext cx="11433502" cy="6396475"/>
                <a:chOff x="1295970" y="356200"/>
                <a:chExt cx="11433502" cy="6396475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80AD3605-21CE-4265-B6A3-C24A38B13872}"/>
                    </a:ext>
                  </a:extLst>
                </p:cNvPr>
                <p:cNvGrpSpPr/>
                <p:nvPr/>
              </p:nvGrpSpPr>
              <p:grpSpPr>
                <a:xfrm>
                  <a:off x="1295970" y="1191781"/>
                  <a:ext cx="10095089" cy="5560894"/>
                  <a:chOff x="1295970" y="1191781"/>
                  <a:chExt cx="10095089" cy="5560894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4D43201A-24BE-41D4-9E7D-89EA4984CA2A}"/>
                      </a:ext>
                    </a:extLst>
                  </p:cNvPr>
                  <p:cNvGrpSpPr/>
                  <p:nvPr/>
                </p:nvGrpSpPr>
                <p:grpSpPr>
                  <a:xfrm>
                    <a:off x="1295970" y="1191781"/>
                    <a:ext cx="10095089" cy="5560894"/>
                    <a:chOff x="973630" y="1264138"/>
                    <a:chExt cx="10095089" cy="5560894"/>
                  </a:xfrm>
                </p:grpSpPr>
                <p:grpSp>
                  <p:nvGrpSpPr>
                    <p:cNvPr id="4" name="Group 3">
                      <a:extLst>
                        <a:ext uri="{FF2B5EF4-FFF2-40B4-BE49-F238E27FC236}">
                          <a16:creationId xmlns:a16="http://schemas.microsoft.com/office/drawing/2014/main" id="{8A02C5CA-0807-47B9-A944-23EC8B0D2C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3630" y="1264138"/>
                      <a:ext cx="10095089" cy="5560894"/>
                      <a:chOff x="973630" y="1089144"/>
                      <a:chExt cx="10095089" cy="5560894"/>
                    </a:xfrm>
                  </p:grpSpPr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D1358954-7E1D-413A-9BBA-6751C04808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3630" y="2260230"/>
                        <a:ext cx="1299364" cy="1230768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S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9B6970BB-14D2-4F75-9651-F465A09CBB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69355" y="2293576"/>
                        <a:ext cx="1299364" cy="123076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79000">
                            <a:schemeClr val="accent6">
                              <a:lumMod val="60000"/>
                              <a:lumOff val="40000"/>
                            </a:schemeClr>
                          </a:gs>
                          <a:gs pos="46000">
                            <a:schemeClr val="accent6">
                              <a:lumMod val="75000"/>
                            </a:schemeClr>
                          </a:gs>
                          <a:gs pos="0">
                            <a:schemeClr val="accent6">
                              <a:lumMod val="50000"/>
                            </a:schemeClr>
                          </a:gs>
                          <a:gs pos="100000">
                            <a:schemeClr val="accent6">
                              <a:lumMod val="20000"/>
                              <a:lumOff val="8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solidFill>
                          <a:srgbClr val="00660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R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" name="Arrow: Right 6">
                        <a:extLst>
                          <a:ext uri="{FF2B5EF4-FFF2-40B4-BE49-F238E27FC236}">
                            <a16:creationId xmlns:a16="http://schemas.microsoft.com/office/drawing/2014/main" id="{2454D31A-5C4B-4B9B-8D88-CD54026E975D}"/>
                          </a:ext>
                        </a:extLst>
                      </p:cNvPr>
                      <p:cNvSpPr/>
                      <p:nvPr/>
                    </p:nvSpPr>
                    <p:spPr>
                      <a:xfrm rot="20733333">
                        <a:off x="5284682" y="2075604"/>
                        <a:ext cx="1573096" cy="347255"/>
                      </a:xfrm>
                      <a:prstGeom prst="rightArrow">
                        <a:avLst/>
                      </a:prstGeom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B4F87713-3E5A-4020-B7ED-519D9AB28E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78883" y="3207424"/>
                        <a:ext cx="1299364" cy="123076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C00000">
                              <a:shade val="30000"/>
                              <a:satMod val="115000"/>
                            </a:srgbClr>
                          </a:gs>
                          <a:gs pos="50000">
                            <a:srgbClr val="C00000">
                              <a:shade val="67500"/>
                              <a:satMod val="115000"/>
                            </a:srgbClr>
                          </a:gs>
                          <a:gs pos="100000">
                            <a:srgbClr val="C00000">
                              <a:shade val="100000"/>
                              <a:satMod val="115000"/>
                            </a:srgb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C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FBF8489F-E75A-49FF-AE01-230B13E92114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20858482">
                        <a:off x="5345280" y="1773863"/>
                        <a:ext cx="147624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ymbol" panose="05050102010706020507" pitchFamily="18" charset="2"/>
                            <a:ea typeface="+mn-ea"/>
                            <a:cs typeface="+mn-cs"/>
                          </a:rPr>
                          <a:t>n(1-g)</a:t>
                        </a:r>
                      </a:p>
                    </p:txBody>
                  </p:sp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CB5C800-55B2-4DBF-AECD-CB00466F3F7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978800">
                        <a:off x="8157058" y="3054825"/>
                        <a:ext cx="1531332" cy="650183"/>
                        <a:chOff x="7332049" y="2266460"/>
                        <a:chExt cx="1708585" cy="634102"/>
                      </a:xfrm>
                    </p:grpSpPr>
                    <p:sp>
                      <p:nvSpPr>
                        <p:cNvPr id="21" name="Arrow: Right 20">
                          <a:extLst>
                            <a:ext uri="{FF2B5EF4-FFF2-40B4-BE49-F238E27FC236}">
                              <a16:creationId xmlns:a16="http://schemas.microsoft.com/office/drawing/2014/main" id="{8AADEDAF-96F0-4F26-83D9-EF06C0636F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2049" y="2561895"/>
                          <a:ext cx="1708585" cy="338667"/>
                        </a:xfrm>
                        <a:prstGeom prst="rightArrow">
                          <a:avLst/>
                        </a:prstGeom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06F25558-83BE-4D12-8B88-655F576B42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80453" y="2266460"/>
                          <a:ext cx="1320677" cy="3601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8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kumimoji="0" lang="en-GB" sz="1800" b="0" i="1" u="none" strike="noStrike" kern="1200" cap="none" spc="0" normalizeH="0" baseline="-2500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kumimoji="0" lang="en-GB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(1-q)</a:t>
                          </a:r>
                        </a:p>
                      </p:txBody>
                    </p:sp>
                  </p:grp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7B311035-44FD-484F-9CA1-CB49DBCFFF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78789" y="4699792"/>
                        <a:ext cx="10006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8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ymbol" panose="05050102010706020507" pitchFamily="18" charset="2"/>
                            <a:ea typeface="+mn-ea"/>
                            <a:cs typeface="+mn-cs"/>
                          </a:rPr>
                          <a:t>t</a:t>
                        </a:r>
                        <a:r>
                          <a:rPr kumimoji="0" lang="en-GB" sz="1800" b="0" i="1" u="none" strike="noStrike" kern="1200" cap="none" spc="0" normalizeH="0" baseline="-2500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a:t>C</a:t>
                        </a:r>
                        <a:r>
                          <a:rPr kumimoji="0" lang="en-GB" sz="1800" b="0" i="1" u="none" strike="noStrike" kern="1200" cap="none" spc="0" normalizeH="0" baseline="-25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rPr>
                          <a:t> </a:t>
                        </a:r>
                        <a:r>
                          <a:rPr kumimoji="0" lang="en-GB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ymbol" panose="05050102010706020507" pitchFamily="18" charset="2"/>
                            <a:ea typeface="+mn-ea"/>
                            <a:cs typeface="+mn-cs"/>
                          </a:rPr>
                          <a:t>q</a:t>
                        </a:r>
                      </a:p>
                    </p:txBody>
                  </p:sp>
                  <p:sp>
                    <p:nvSpPr>
                      <p:cNvPr id="12" name="Arrow: Right 11">
                        <a:extLst>
                          <a:ext uri="{FF2B5EF4-FFF2-40B4-BE49-F238E27FC236}">
                            <a16:creationId xmlns:a16="http://schemas.microsoft.com/office/drawing/2014/main" id="{9C77C473-2386-42EE-A9E2-79A8DA78465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7099708" y="4716820"/>
                        <a:ext cx="857708" cy="300453"/>
                      </a:xfrm>
                      <a:prstGeom prst="rightArrow">
                        <a:avLst/>
                      </a:prstGeom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E691F550-2A4E-4AC9-AEF1-07102A476F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34040" y="5419270"/>
                        <a:ext cx="1299364" cy="123076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D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9DA7ED98-B40A-4BB5-9EA2-7A85310848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585" y="1335034"/>
                        <a:ext cx="1299364" cy="123076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C00000">
                              <a:shade val="30000"/>
                              <a:satMod val="115000"/>
                            </a:srgbClr>
                          </a:gs>
                          <a:gs pos="50000">
                            <a:srgbClr val="C00000">
                              <a:shade val="67500"/>
                              <a:satMod val="115000"/>
                            </a:srgbClr>
                          </a:gs>
                          <a:gs pos="100000">
                            <a:srgbClr val="C00000">
                              <a:shade val="100000"/>
                              <a:satMod val="115000"/>
                            </a:srgb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A</a:t>
                        </a:r>
                      </a:p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5" name="Arrow: Right 14">
                        <a:extLst>
                          <a:ext uri="{FF2B5EF4-FFF2-40B4-BE49-F238E27FC236}">
                            <a16:creationId xmlns:a16="http://schemas.microsoft.com/office/drawing/2014/main" id="{3629599F-40D8-4A0A-8852-6FF36A66934D}"/>
                          </a:ext>
                        </a:extLst>
                      </p:cNvPr>
                      <p:cNvSpPr/>
                      <p:nvPr/>
                    </p:nvSpPr>
                    <p:spPr>
                      <a:xfrm rot="1140422">
                        <a:off x="5283727" y="3334303"/>
                        <a:ext cx="1591676" cy="347255"/>
                      </a:xfrm>
                      <a:prstGeom prst="rightArrow">
                        <a:avLst/>
                      </a:prstGeom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277FB9CB-A2DB-4B39-9546-CDF588090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35989" y="2381136"/>
                        <a:ext cx="18018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GB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ymbol" panose="05050102010706020507" pitchFamily="18" charset="2"/>
                            <a:ea typeface="+mn-ea"/>
                            <a:cs typeface="+mn-cs"/>
                          </a:rPr>
                          <a:t>l</a:t>
                        </a:r>
                      </a:p>
                    </p:txBody>
                  </p: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99A7BF6F-ECF9-43B2-805F-985DA4765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2196" y="1089144"/>
                        <a:ext cx="1912854" cy="3576465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grpSp>
                    <p:nvGrpSpPr>
                      <p:cNvPr id="18" name="Group 17">
                        <a:extLst>
                          <a:ext uri="{FF2B5EF4-FFF2-40B4-BE49-F238E27FC236}">
                            <a16:creationId xmlns:a16="http://schemas.microsoft.com/office/drawing/2014/main" id="{B6EAC39A-D62A-46C0-B619-F501B2A4714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418204">
                        <a:off x="8232874" y="1863585"/>
                        <a:ext cx="1531332" cy="650183"/>
                        <a:chOff x="7332049" y="2266460"/>
                        <a:chExt cx="1708585" cy="634102"/>
                      </a:xfrm>
                    </p:grpSpPr>
                    <p:sp>
                      <p:nvSpPr>
                        <p:cNvPr id="19" name="Arrow: Right 18">
                          <a:extLst>
                            <a:ext uri="{FF2B5EF4-FFF2-40B4-BE49-F238E27FC236}">
                              <a16:creationId xmlns:a16="http://schemas.microsoft.com/office/drawing/2014/main" id="{B8D88E90-71F0-460E-95A5-B5D1CC1A5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32049" y="2561895"/>
                          <a:ext cx="1708585" cy="338667"/>
                        </a:xfrm>
                        <a:prstGeom prst="rightArrow">
                          <a:avLst/>
                        </a:prstGeom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" name="TextBox 19">
                          <a:extLst>
                            <a:ext uri="{FF2B5EF4-FFF2-40B4-BE49-F238E27FC236}">
                              <a16:creationId xmlns:a16="http://schemas.microsoft.com/office/drawing/2014/main" id="{D5022C20-676A-4E33-B7D7-8295AE12A1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80453" y="2266460"/>
                          <a:ext cx="1320677" cy="3601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GB" sz="18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kumimoji="0" lang="en-GB" sz="1800" b="0" i="1" u="none" strike="noStrike" kern="1200" cap="none" spc="0" normalizeH="0" baseline="-25000" noProof="0" dirty="0" err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ea typeface="+mn-ea"/>
                              <a:cs typeface="+mn-cs"/>
                            </a:rPr>
                            <a:t>A</a:t>
                          </a:r>
                          <a:r>
                            <a:rPr kumimoji="0" lang="en-GB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p:txBody>
                    </p:sp>
                  </p:grpSp>
                </p:grpSp>
                <p:sp>
                  <p:nvSpPr>
                    <p:cNvPr id="24" name="Arrow: Right 23">
                      <a:extLst>
                        <a:ext uri="{FF2B5EF4-FFF2-40B4-BE49-F238E27FC236}">
                          <a16:creationId xmlns:a16="http://schemas.microsoft.com/office/drawing/2014/main" id="{F01D907B-B8E9-4B5C-AB75-2D8EFAB529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0176" y="2835337"/>
                      <a:ext cx="1228436" cy="347255"/>
                    </a:xfrm>
                    <a:prstGeom prst="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E4335529-DC9C-452D-9D9D-8558D6468024}"/>
                      </a:ext>
                    </a:extLst>
                  </p:cNvPr>
                  <p:cNvGrpSpPr/>
                  <p:nvPr/>
                </p:nvGrpSpPr>
                <p:grpSpPr>
                  <a:xfrm>
                    <a:off x="4135614" y="2359917"/>
                    <a:ext cx="3065053" cy="1241767"/>
                    <a:chOff x="4135614" y="2359917"/>
                    <a:chExt cx="3065053" cy="1241767"/>
                  </a:xfrm>
                </p:grpSpPr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2552DBE-5538-479B-B2EB-7FA5729812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5614" y="2359917"/>
                      <a:ext cx="1299363" cy="1241767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GB" dirty="0"/>
                    </a:p>
                    <a:p>
                      <a:pPr algn="ctr"/>
                      <a:r>
                        <a:rPr lang="en-GB" sz="3600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  <a:p>
                      <a:endParaRPr lang="en-GB" dirty="0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4460EDA-7B0C-4F08-BBA3-A6EC28751A1E}"/>
                        </a:ext>
                      </a:extLst>
                    </p:cNvPr>
                    <p:cNvSpPr txBox="1"/>
                    <p:nvPr/>
                  </p:nvSpPr>
                  <p:spPr>
                    <a:xfrm rot="1214509">
                      <a:off x="5724425" y="3162281"/>
                      <a:ext cx="14762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ng</a:t>
                      </a:r>
                    </a:p>
                  </p:txBody>
                </p:sp>
              </p:grp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9439ED0-1D0B-4794-A186-FB225A008D0A}"/>
                    </a:ext>
                  </a:extLst>
                </p:cNvPr>
                <p:cNvSpPr txBox="1"/>
                <p:nvPr/>
              </p:nvSpPr>
              <p:spPr>
                <a:xfrm>
                  <a:off x="10097423" y="356200"/>
                  <a:ext cx="1299363" cy="124176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txBody>
                <a:bodyPr wrap="square" rtlCol="0">
                  <a:spAutoFit/>
                </a:bodyPr>
                <a:lstStyle/>
                <a:p>
                  <a:endParaRPr lang="en-GB" dirty="0"/>
                </a:p>
                <a:p>
                  <a:pPr algn="ctr"/>
                  <a:r>
                    <a:rPr lang="en-GB" sz="3600" dirty="0">
                      <a:solidFill>
                        <a:schemeClr val="bg1"/>
                      </a:solidFill>
                    </a:rPr>
                    <a:t>ER</a:t>
                  </a:r>
                </a:p>
                <a:p>
                  <a:endParaRPr lang="en-GB" dirty="0"/>
                </a:p>
              </p:txBody>
            </p:sp>
            <p:sp>
              <p:nvSpPr>
                <p:cNvPr id="36" name="Arrow: Right 35">
                  <a:extLst>
                    <a:ext uri="{FF2B5EF4-FFF2-40B4-BE49-F238E27FC236}">
                      <a16:creationId xmlns:a16="http://schemas.microsoft.com/office/drawing/2014/main" id="{F4803795-ACB6-4BD0-A863-593DF24C85D2}"/>
                    </a:ext>
                  </a:extLst>
                </p:cNvPr>
                <p:cNvSpPr/>
                <p:nvPr/>
              </p:nvSpPr>
              <p:spPr>
                <a:xfrm rot="16200000">
                  <a:off x="10441105" y="1810227"/>
                  <a:ext cx="629068" cy="372139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C45EB8E7-E243-4DD8-8626-FB9900AAD3B7}"/>
                    </a:ext>
                  </a:extLst>
                </p:cNvPr>
                <p:cNvSpPr/>
                <p:nvPr/>
              </p:nvSpPr>
              <p:spPr>
                <a:xfrm rot="9230228">
                  <a:off x="8507595" y="1159694"/>
                  <a:ext cx="1556675" cy="335160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B0B50B8-87F6-4D9E-9A3D-E8DEE7C22D69}"/>
                    </a:ext>
                  </a:extLst>
                </p:cNvPr>
                <p:cNvSpPr txBox="1"/>
                <p:nvPr/>
              </p:nvSpPr>
              <p:spPr>
                <a:xfrm>
                  <a:off x="9304586" y="699541"/>
                  <a:ext cx="7524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n</a:t>
                  </a:r>
                  <a:endParaRPr lang="en-GB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B00538-82BA-4B90-B6EF-B25CBE3BFDD9}"/>
                    </a:ext>
                  </a:extLst>
                </p:cNvPr>
                <p:cNvSpPr txBox="1"/>
                <p:nvPr/>
              </p:nvSpPr>
              <p:spPr>
                <a:xfrm>
                  <a:off x="10927662" y="1848266"/>
                  <a:ext cx="1801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sl</a:t>
                  </a:r>
                  <a:endPara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" name="Arrow: Curved Left 40">
                <a:extLst>
                  <a:ext uri="{FF2B5EF4-FFF2-40B4-BE49-F238E27FC236}">
                    <a16:creationId xmlns:a16="http://schemas.microsoft.com/office/drawing/2014/main" id="{EE2EB50D-1D94-4DA1-BC44-18C5C6A655C0}"/>
                  </a:ext>
                </a:extLst>
              </p:cNvPr>
              <p:cNvSpPr/>
              <p:nvPr/>
            </p:nvSpPr>
            <p:spPr>
              <a:xfrm rot="5400000">
                <a:off x="5642494" y="-379531"/>
                <a:ext cx="1185646" cy="9198674"/>
              </a:xfrm>
              <a:prstGeom prst="curvedLeftArrow">
                <a:avLst>
                  <a:gd name="adj1" fmla="val 15358"/>
                  <a:gd name="adj2" fmla="val 57653"/>
                  <a:gd name="adj3" fmla="val 26896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A92722-90E8-4E4F-8BD3-F1A11B9587A1}"/>
                </a:ext>
              </a:extLst>
            </p:cNvPr>
            <p:cNvSpPr txBox="1"/>
            <p:nvPr/>
          </p:nvSpPr>
          <p:spPr>
            <a:xfrm>
              <a:off x="10551203" y="3968299"/>
              <a:ext cx="7524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a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4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BBFA-EED3-4540-8613-B8A53729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7"/>
            <a:ext cx="10515600" cy="1325563"/>
          </a:xfrm>
        </p:spPr>
        <p:txBody>
          <a:bodyPr/>
          <a:lstStyle/>
          <a:p>
            <a:r>
              <a:rPr lang="en-GB" dirty="0"/>
              <a:t>Age dependent disease and death risk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B9C12-2452-477A-9A39-A2C2956C8FA2}"/>
              </a:ext>
            </a:extLst>
          </p:cNvPr>
          <p:cNvGrpSpPr/>
          <p:nvPr/>
        </p:nvGrpSpPr>
        <p:grpSpPr>
          <a:xfrm>
            <a:off x="1803200" y="1191781"/>
            <a:ext cx="10095089" cy="5560894"/>
            <a:chOff x="1295970" y="1191781"/>
            <a:chExt cx="10095089" cy="55608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5D8A14-1872-4D03-8814-F56B6908EACB}"/>
                </a:ext>
              </a:extLst>
            </p:cNvPr>
            <p:cNvGrpSpPr/>
            <p:nvPr/>
          </p:nvGrpSpPr>
          <p:grpSpPr>
            <a:xfrm>
              <a:off x="1295970" y="1191781"/>
              <a:ext cx="10095089" cy="5560894"/>
              <a:chOff x="973630" y="1264138"/>
              <a:chExt cx="10095089" cy="556089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BA213EF-E664-4B5B-8CA4-E2F4DC1B7F75}"/>
                  </a:ext>
                </a:extLst>
              </p:cNvPr>
              <p:cNvGrpSpPr/>
              <p:nvPr/>
            </p:nvGrpSpPr>
            <p:grpSpPr>
              <a:xfrm>
                <a:off x="973630" y="1264138"/>
                <a:ext cx="10095089" cy="5560894"/>
                <a:chOff x="973630" y="1089144"/>
                <a:chExt cx="10095089" cy="556089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628CEFE-B197-462F-92EC-402F56B314A7}"/>
                    </a:ext>
                  </a:extLst>
                </p:cNvPr>
                <p:cNvSpPr txBox="1"/>
                <p:nvPr/>
              </p:nvSpPr>
              <p:spPr>
                <a:xfrm>
                  <a:off x="973630" y="2260230"/>
                  <a:ext cx="1299364" cy="123076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</a:t>
                  </a:r>
                  <a:r>
                    <a:rPr kumimoji="0" lang="en-GB" sz="3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endPara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D6CB0FA-6C1D-48BF-B010-D77568C25FC2}"/>
                    </a:ext>
                  </a:extLst>
                </p:cNvPr>
                <p:cNvSpPr txBox="1"/>
                <p:nvPr/>
              </p:nvSpPr>
              <p:spPr>
                <a:xfrm>
                  <a:off x="9769355" y="2293576"/>
                  <a:ext cx="1299364" cy="1230768"/>
                </a:xfrm>
                <a:prstGeom prst="rect">
                  <a:avLst/>
                </a:prstGeom>
                <a:gradFill flip="none" rotWithShape="1">
                  <a:gsLst>
                    <a:gs pos="79000">
                      <a:schemeClr val="accent6">
                        <a:lumMod val="60000"/>
                        <a:lumOff val="40000"/>
                      </a:schemeClr>
                    </a:gs>
                    <a:gs pos="46000">
                      <a:schemeClr val="accent6">
                        <a:lumMod val="75000"/>
                      </a:schemeClr>
                    </a:gs>
                    <a:gs pos="0">
                      <a:schemeClr val="accent6">
                        <a:lumMod val="5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rgbClr val="0066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r>
                    <a:rPr kumimoji="0" lang="en-GB" sz="3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endPara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Arrow: Right 12">
                  <a:extLst>
                    <a:ext uri="{FF2B5EF4-FFF2-40B4-BE49-F238E27FC236}">
                      <a16:creationId xmlns:a16="http://schemas.microsoft.com/office/drawing/2014/main" id="{9EB2A45B-DA52-4DA0-9100-4F8E12DE49B1}"/>
                    </a:ext>
                  </a:extLst>
                </p:cNvPr>
                <p:cNvSpPr/>
                <p:nvPr/>
              </p:nvSpPr>
              <p:spPr>
                <a:xfrm rot="20733333">
                  <a:off x="5284682" y="2075604"/>
                  <a:ext cx="1573096" cy="347255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7B8F781-AFA3-4022-AC81-C6A16B5D5F90}"/>
                    </a:ext>
                  </a:extLst>
                </p:cNvPr>
                <p:cNvSpPr txBox="1"/>
                <p:nvPr/>
              </p:nvSpPr>
              <p:spPr>
                <a:xfrm>
                  <a:off x="6878883" y="3207424"/>
                  <a:ext cx="1299364" cy="123076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</a:t>
                  </a:r>
                  <a:r>
                    <a:rPr kumimoji="0" lang="en-GB" sz="3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endPara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A20FBA-40E0-47C9-B50E-1441C969FDD6}"/>
                    </a:ext>
                  </a:extLst>
                </p:cNvPr>
                <p:cNvSpPr txBox="1"/>
                <p:nvPr/>
              </p:nvSpPr>
              <p:spPr>
                <a:xfrm rot="20858482">
                  <a:off x="5345280" y="1773863"/>
                  <a:ext cx="14762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n(1-g(</a:t>
                  </a: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a</a:t>
                  </a: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))</a:t>
                  </a: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5365B28-042F-45A3-8473-7404EAFE1BCD}"/>
                    </a:ext>
                  </a:extLst>
                </p:cNvPr>
                <p:cNvGrpSpPr/>
                <p:nvPr/>
              </p:nvGrpSpPr>
              <p:grpSpPr>
                <a:xfrm rot="19978800">
                  <a:off x="8157058" y="3054825"/>
                  <a:ext cx="1531332" cy="650183"/>
                  <a:chOff x="7332049" y="2266460"/>
                  <a:chExt cx="1708585" cy="634102"/>
                </a:xfrm>
              </p:grpSpPr>
              <p:sp>
                <p:nvSpPr>
                  <p:cNvPr id="27" name="Arrow: Right 26">
                    <a:extLst>
                      <a:ext uri="{FF2B5EF4-FFF2-40B4-BE49-F238E27FC236}">
                        <a16:creationId xmlns:a16="http://schemas.microsoft.com/office/drawing/2014/main" id="{08698487-6C54-4E8D-BA60-E8BB96987C4D}"/>
                      </a:ext>
                    </a:extLst>
                  </p:cNvPr>
                  <p:cNvSpPr/>
                  <p:nvPr/>
                </p:nvSpPr>
                <p:spPr>
                  <a:xfrm>
                    <a:off x="7332049" y="2561895"/>
                    <a:ext cx="1708585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3CADB27-050F-4B70-B2F5-EE681F7E2A49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453" y="2266460"/>
                    <a:ext cx="1320677" cy="360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t</a:t>
                    </a:r>
                    <a:r>
                      <a:rPr kumimoji="0" lang="en-GB" sz="18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C</a:t>
                    </a: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(1-q(</a:t>
                    </a: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a</a:t>
                    </a: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))</a:t>
                    </a: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02ED7F-01EE-46D1-AE82-70C271E9726C}"/>
                    </a:ext>
                  </a:extLst>
                </p:cNvPr>
                <p:cNvSpPr txBox="1"/>
                <p:nvPr/>
              </p:nvSpPr>
              <p:spPr>
                <a:xfrm>
                  <a:off x="7678789" y="4699792"/>
                  <a:ext cx="1000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t</a:t>
                  </a:r>
                  <a:r>
                    <a:rPr kumimoji="0" lang="en-GB" sz="1800" b="0" i="1" u="none" strike="noStrike" kern="120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</a:t>
                  </a:r>
                  <a:r>
                    <a:rPr kumimoji="0" lang="en-GB" sz="1800" b="0" i="1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</a:t>
                  </a: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q(</a:t>
                  </a: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a</a:t>
                  </a: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C0FC7155-4315-4F87-8F53-43718574C733}"/>
                    </a:ext>
                  </a:extLst>
                </p:cNvPr>
                <p:cNvSpPr/>
                <p:nvPr/>
              </p:nvSpPr>
              <p:spPr>
                <a:xfrm rot="5400000">
                  <a:off x="7099708" y="4716820"/>
                  <a:ext cx="857708" cy="300453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3230AF-AD2E-40B2-A4E5-99B3A3D0BEDC}"/>
                    </a:ext>
                  </a:extLst>
                </p:cNvPr>
                <p:cNvSpPr txBox="1"/>
                <p:nvPr/>
              </p:nvSpPr>
              <p:spPr>
                <a:xfrm>
                  <a:off x="6834040" y="5419270"/>
                  <a:ext cx="1299364" cy="1230768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r>
                    <a:rPr kumimoji="0" lang="en-GB" sz="3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endPara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099A777-386D-4316-88A4-0216E67BF86F}"/>
                    </a:ext>
                  </a:extLst>
                </p:cNvPr>
                <p:cNvSpPr txBox="1"/>
                <p:nvPr/>
              </p:nvSpPr>
              <p:spPr>
                <a:xfrm>
                  <a:off x="6853585" y="1335034"/>
                  <a:ext cx="1299364" cy="1230768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r>
                    <a:rPr kumimoji="0" lang="en-GB" sz="3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</a:t>
                  </a:r>
                  <a:endPara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4AB9FFA6-B23F-4F36-99C8-A50F4F53D910}"/>
                    </a:ext>
                  </a:extLst>
                </p:cNvPr>
                <p:cNvSpPr/>
                <p:nvPr/>
              </p:nvSpPr>
              <p:spPr>
                <a:xfrm rot="1140422">
                  <a:off x="5283727" y="3334303"/>
                  <a:ext cx="1591676" cy="347255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BE0708-25DD-4716-8D2D-502F9B98073E}"/>
                    </a:ext>
                  </a:extLst>
                </p:cNvPr>
                <p:cNvSpPr txBox="1"/>
                <p:nvPr/>
              </p:nvSpPr>
              <p:spPr>
                <a:xfrm>
                  <a:off x="2635989" y="2381136"/>
                  <a:ext cx="1801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l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B4291ED-8E12-4D76-83DD-9BCC56606B0C}"/>
                    </a:ext>
                  </a:extLst>
                </p:cNvPr>
                <p:cNvSpPr/>
                <p:nvPr/>
              </p:nvSpPr>
              <p:spPr>
                <a:xfrm>
                  <a:off x="6522196" y="1089144"/>
                  <a:ext cx="1912854" cy="3576465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DEE856C6-EB83-4E2B-854E-85E7222F14F0}"/>
                    </a:ext>
                  </a:extLst>
                </p:cNvPr>
                <p:cNvGrpSpPr/>
                <p:nvPr/>
              </p:nvGrpSpPr>
              <p:grpSpPr>
                <a:xfrm rot="1418204">
                  <a:off x="8232874" y="1863585"/>
                  <a:ext cx="1531332" cy="650183"/>
                  <a:chOff x="7332049" y="2266460"/>
                  <a:chExt cx="1708585" cy="634102"/>
                </a:xfrm>
              </p:grpSpPr>
              <p:sp>
                <p:nvSpPr>
                  <p:cNvPr id="25" name="Arrow: Right 24">
                    <a:extLst>
                      <a:ext uri="{FF2B5EF4-FFF2-40B4-BE49-F238E27FC236}">
                        <a16:creationId xmlns:a16="http://schemas.microsoft.com/office/drawing/2014/main" id="{F7DCB586-D356-4FC5-BAB1-AD7ABCB2B71C}"/>
                      </a:ext>
                    </a:extLst>
                  </p:cNvPr>
                  <p:cNvSpPr/>
                  <p:nvPr/>
                </p:nvSpPr>
                <p:spPr>
                  <a:xfrm>
                    <a:off x="7332049" y="2561895"/>
                    <a:ext cx="1708585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0ECE71A9-3E7E-4933-A5AB-FD16059A2752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453" y="2266460"/>
                    <a:ext cx="1320677" cy="360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t</a:t>
                    </a:r>
                    <a:r>
                      <a:rPr kumimoji="0" lang="en-GB" sz="18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A</a:t>
                    </a: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 </a:t>
                    </a:r>
                  </a:p>
                </p:txBody>
              </p:sp>
            </p:grp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7020C14E-E272-4AA2-8609-6533EA33AB49}"/>
                  </a:ext>
                </a:extLst>
              </p:cNvPr>
              <p:cNvSpPr/>
              <p:nvPr/>
            </p:nvSpPr>
            <p:spPr>
              <a:xfrm>
                <a:off x="2460176" y="2835337"/>
                <a:ext cx="1228436" cy="347255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A8B18C-8D6F-41E9-9B28-B29682A08091}"/>
                </a:ext>
              </a:extLst>
            </p:cNvPr>
            <p:cNvGrpSpPr/>
            <p:nvPr/>
          </p:nvGrpSpPr>
          <p:grpSpPr>
            <a:xfrm>
              <a:off x="4135614" y="2359917"/>
              <a:ext cx="3065053" cy="1241767"/>
              <a:chOff x="4135614" y="2359917"/>
              <a:chExt cx="3065053" cy="124176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6C3FE4-21B5-4D2F-B288-4DF42FA550DF}"/>
                  </a:ext>
                </a:extLst>
              </p:cNvPr>
              <p:cNvSpPr txBox="1"/>
              <p:nvPr/>
            </p:nvSpPr>
            <p:spPr>
              <a:xfrm>
                <a:off x="4135614" y="2359917"/>
                <a:ext cx="1299363" cy="124176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algn="ctr"/>
                <a:r>
                  <a:rPr lang="en-GB" sz="3600" dirty="0" err="1">
                    <a:solidFill>
                      <a:schemeClr val="bg1"/>
                    </a:solidFill>
                  </a:rPr>
                  <a:t>E</a:t>
                </a:r>
                <a:r>
                  <a:rPr lang="en-GB" sz="3600" baseline="30000" dirty="0" err="1">
                    <a:solidFill>
                      <a:schemeClr val="bg1"/>
                    </a:solidFill>
                  </a:rPr>
                  <a:t>a</a:t>
                </a:r>
                <a:endParaRPr lang="en-GB" sz="3600" dirty="0">
                  <a:solidFill>
                    <a:schemeClr val="bg1"/>
                  </a:solidFill>
                </a:endParaRPr>
              </a:p>
              <a:p>
                <a:endParaRPr lang="en-GB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520E66-5AEC-4475-B9D7-4DB7DA9B66CB}"/>
                  </a:ext>
                </a:extLst>
              </p:cNvPr>
              <p:cNvSpPr txBox="1"/>
              <p:nvPr/>
            </p:nvSpPr>
            <p:spPr>
              <a:xfrm rot="1214509">
                <a:off x="5724425" y="3162281"/>
                <a:ext cx="1476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ng(</a:t>
                </a: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</a:t>
                </a: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A0474A-205E-4A00-B9E1-ABDB5BDDF051}"/>
                  </a:ext>
                </a:extLst>
              </p:cNvPr>
              <p:cNvSpPr/>
              <p:nvPr/>
            </p:nvSpPr>
            <p:spPr>
              <a:xfrm>
                <a:off x="209764" y="4390017"/>
                <a:ext cx="1677382" cy="684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A0474A-205E-4A00-B9E1-ABDB5BDDF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64" y="4390017"/>
                <a:ext cx="1677382" cy="684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2877A6D-9E35-4E1C-9B78-C18B1C38580F}"/>
                  </a:ext>
                </a:extLst>
              </p:cNvPr>
              <p:cNvSpPr/>
              <p:nvPr/>
            </p:nvSpPr>
            <p:spPr>
              <a:xfrm>
                <a:off x="209764" y="5953505"/>
                <a:ext cx="3376950" cy="558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000" i="1">
                        <a:solidFill>
                          <a:prstClr val="black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GB" sz="2000" b="0" i="1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2877A6D-9E35-4E1C-9B78-C18B1C385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64" y="5953505"/>
                <a:ext cx="3376950" cy="558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903A68-5487-4182-9936-DC34E2037F99}"/>
                  </a:ext>
                </a:extLst>
              </p:cNvPr>
              <p:cNvSpPr/>
              <p:nvPr/>
            </p:nvSpPr>
            <p:spPr>
              <a:xfrm>
                <a:off x="3706557" y="5210149"/>
                <a:ext cx="3515065" cy="684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b="0" i="1" baseline="-25000" dirty="0" smtClean="0">
                          <a:solidFill>
                            <a:prstClr val="black"/>
                          </a:solidFill>
                        </a:rPr>
                        <m:t>A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i="1" baseline="-25000" dirty="0">
                          <a:solidFill>
                            <a:prstClr val="black"/>
                          </a:solidFill>
                        </a:rPr>
                        <m:t>C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903A68-5487-4182-9936-DC34E2037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57" y="5210149"/>
                <a:ext cx="3515065" cy="684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F4261C5-9A4E-4C3C-B2A7-07991960F256}"/>
                  </a:ext>
                </a:extLst>
              </p:cNvPr>
              <p:cNvSpPr/>
              <p:nvPr/>
            </p:nvSpPr>
            <p:spPr>
              <a:xfrm>
                <a:off x="3706557" y="5968637"/>
                <a:ext cx="2057999" cy="684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i="1" baseline="-25000" dirty="0">
                          <a:solidFill>
                            <a:prstClr val="black"/>
                          </a:solidFill>
                        </a:rPr>
                        <m:t>C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F4261C5-9A4E-4C3C-B2A7-07991960F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57" y="5968637"/>
                <a:ext cx="2057999" cy="6848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E7766C7-EE08-4086-B54B-C917246ECC46}"/>
                  </a:ext>
                </a:extLst>
              </p:cNvPr>
              <p:cNvSpPr/>
              <p:nvPr/>
            </p:nvSpPr>
            <p:spPr>
              <a:xfrm>
                <a:off x="3706557" y="4449976"/>
                <a:ext cx="2775054" cy="684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000" i="1" dirty="0">
                          <a:solidFill>
                            <a:prstClr val="black"/>
                          </a:solidFill>
                          <a:latin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000" b="0" i="1" baseline="-25000" dirty="0" smtClean="0">
                          <a:solidFill>
                            <a:prstClr val="black"/>
                          </a:solidFill>
                        </a:rPr>
                        <m:t>C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E7766C7-EE08-4086-B54B-C917246EC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57" y="4449976"/>
                <a:ext cx="2775054" cy="684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1BAE66A-E531-4F05-A90F-C33553B06A07}"/>
                  </a:ext>
                </a:extLst>
              </p:cNvPr>
              <p:cNvSpPr/>
              <p:nvPr/>
            </p:nvSpPr>
            <p:spPr>
              <a:xfrm>
                <a:off x="167829" y="5171761"/>
                <a:ext cx="2211823" cy="684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1BAE66A-E531-4F05-A90F-C33553B06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29" y="5171761"/>
                <a:ext cx="2211823" cy="6848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2E80559-BFC6-48AF-B33A-51A87A21992E}"/>
                  </a:ext>
                </a:extLst>
              </p:cNvPr>
              <p:cNvSpPr/>
              <p:nvPr/>
            </p:nvSpPr>
            <p:spPr>
              <a:xfrm>
                <a:off x="307854" y="3717491"/>
                <a:ext cx="364694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2E80559-BFC6-48AF-B33A-51A87A219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54" y="3717491"/>
                <a:ext cx="3646945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C200A-77A4-417D-AAA4-A1C4955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92502A8A-1E7A-4C8F-B022-BDD3D9BC7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39737"/>
              </p:ext>
            </p:extLst>
          </p:nvPr>
        </p:nvGraphicFramePr>
        <p:xfrm>
          <a:off x="-13510" y="0"/>
          <a:ext cx="5747364" cy="372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2087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Graphic spid="36" grpId="0">
        <p:bldAsOne/>
      </p:bldGraphic>
      <p:bldGraphic spid="36" grpId="1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61BA-1C86-44BD-93DA-D7FD9C78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0217"/>
            <a:ext cx="10515600" cy="1325563"/>
          </a:xfrm>
        </p:spPr>
        <p:txBody>
          <a:bodyPr/>
          <a:lstStyle/>
          <a:p>
            <a:r>
              <a:rPr lang="en-GB" dirty="0"/>
              <a:t>Different risks in interconnected spatial areas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F4ECCD-AF36-4F63-982B-369D0B1F739C}"/>
              </a:ext>
            </a:extLst>
          </p:cNvPr>
          <p:cNvGrpSpPr/>
          <p:nvPr/>
        </p:nvGrpSpPr>
        <p:grpSpPr>
          <a:xfrm>
            <a:off x="186640" y="1561244"/>
            <a:ext cx="5457825" cy="2834407"/>
            <a:chOff x="404833" y="2145445"/>
            <a:chExt cx="5457825" cy="283440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E397DB-3DED-47CB-8641-032DC77BA1D5}"/>
                </a:ext>
              </a:extLst>
            </p:cNvPr>
            <p:cNvSpPr/>
            <p:nvPr/>
          </p:nvSpPr>
          <p:spPr>
            <a:xfrm>
              <a:off x="404833" y="2145445"/>
              <a:ext cx="5457825" cy="2834407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32CC4F-FA12-43C3-930E-506EAA3F8146}"/>
                </a:ext>
              </a:extLst>
            </p:cNvPr>
            <p:cNvGrpSpPr/>
            <p:nvPr/>
          </p:nvGrpSpPr>
          <p:grpSpPr>
            <a:xfrm>
              <a:off x="749053" y="3063188"/>
              <a:ext cx="4737347" cy="991904"/>
              <a:chOff x="1672978" y="2034485"/>
              <a:chExt cx="6162357" cy="98849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B8924ED-7342-4515-A35B-6AA343CF9EB1}"/>
                  </a:ext>
                </a:extLst>
              </p:cNvPr>
              <p:cNvGrpSpPr/>
              <p:nvPr/>
            </p:nvGrpSpPr>
            <p:grpSpPr>
              <a:xfrm>
                <a:off x="1672978" y="2034485"/>
                <a:ext cx="6162357" cy="988496"/>
                <a:chOff x="1289268" y="2119281"/>
                <a:chExt cx="6863649" cy="96404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DC9DDA0-5964-4853-A3E6-872204DADFA1}"/>
                    </a:ext>
                  </a:extLst>
                </p:cNvPr>
                <p:cNvGrpSpPr/>
                <p:nvPr/>
              </p:nvGrpSpPr>
              <p:grpSpPr>
                <a:xfrm>
                  <a:off x="1289268" y="2119281"/>
                  <a:ext cx="6863649" cy="964049"/>
                  <a:chOff x="2938683" y="2815783"/>
                  <a:chExt cx="5300325" cy="964049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FB44D4A-F4B4-4D9B-AAB3-1A29A02D98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38683" y="2822605"/>
                    <a:ext cx="1117600" cy="957227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S</a:t>
                    </a:r>
                    <a:r>
                      <a:rPr kumimoji="0" lang="en-GB" sz="3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F8AA1B7-AD56-4219-AC7B-D286E0584D71}"/>
                      </a:ext>
                    </a:extLst>
                  </p:cNvPr>
                  <p:cNvSpPr txBox="1"/>
                  <p:nvPr/>
                </p:nvSpPr>
                <p:spPr>
                  <a:xfrm>
                    <a:off x="7121408" y="2815783"/>
                    <a:ext cx="1117600" cy="957227"/>
                  </a:xfrm>
                  <a:prstGeom prst="rect">
                    <a:avLst/>
                  </a:prstGeom>
                  <a:gradFill flip="none" rotWithShape="1">
                    <a:gsLst>
                      <a:gs pos="79000">
                        <a:schemeClr val="accent6">
                          <a:lumMod val="60000"/>
                          <a:lumOff val="40000"/>
                        </a:schemeClr>
                      </a:gs>
                      <a:gs pos="46000">
                        <a:schemeClr val="accent6">
                          <a:lumMod val="75000"/>
                        </a:schemeClr>
                      </a:gs>
                      <a:gs pos="0">
                        <a:schemeClr val="accent6">
                          <a:lumMod val="50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rgbClr val="0066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</a:t>
                    </a:r>
                    <a:r>
                      <a:rPr kumimoji="0" lang="en-GB" sz="3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7A16024A-D2A7-4B64-91C3-7D6519C9BEE9}"/>
                      </a:ext>
                    </a:extLst>
                  </p:cNvPr>
                  <p:cNvSpPr/>
                  <p:nvPr/>
                </p:nvSpPr>
                <p:spPr>
                  <a:xfrm>
                    <a:off x="4189553" y="3249262"/>
                    <a:ext cx="731311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2F56AC0-2B88-41FB-900E-DE14904411A6}"/>
                      </a:ext>
                    </a:extLst>
                  </p:cNvPr>
                  <p:cNvSpPr txBox="1"/>
                  <p:nvPr/>
                </p:nvSpPr>
                <p:spPr>
                  <a:xfrm>
                    <a:off x="5047969" y="2818431"/>
                    <a:ext cx="1117600" cy="95722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I</a:t>
                    </a:r>
                    <a:r>
                      <a:rPr kumimoji="0" lang="en-GB" sz="3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</a:t>
                    </a:r>
                    <a:endParaRPr kumimoji="0" lang="en-GB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BFB0095-D08B-48E5-87B6-D005EEF52D7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1276" y="2889065"/>
                    <a:ext cx="386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l</a:t>
                    </a:r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D6E4DA4-067D-464E-8AED-60C40716A46D}"/>
                    </a:ext>
                  </a:extLst>
                </p:cNvPr>
                <p:cNvSpPr txBox="1"/>
                <p:nvPr/>
              </p:nvSpPr>
              <p:spPr>
                <a:xfrm>
                  <a:off x="5720426" y="2201696"/>
                  <a:ext cx="1114472" cy="36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t</a:t>
                  </a:r>
                </a:p>
              </p:txBody>
            </p:sp>
          </p:grpSp>
          <p:sp>
            <p:nvSpPr>
              <p:cNvPr id="39" name="Arrow: Right 38">
                <a:extLst>
                  <a:ext uri="{FF2B5EF4-FFF2-40B4-BE49-F238E27FC236}">
                    <a16:creationId xmlns:a16="http://schemas.microsoft.com/office/drawing/2014/main" id="{F50356B0-D97E-4D7E-BBBE-DBD2EA70AF87}"/>
                  </a:ext>
                </a:extLst>
              </p:cNvPr>
              <p:cNvSpPr/>
              <p:nvPr/>
            </p:nvSpPr>
            <p:spPr>
              <a:xfrm>
                <a:off x="5544741" y="2476242"/>
                <a:ext cx="850250" cy="347255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A783CC-1C4C-4A53-8EC0-FD18404F37D0}"/>
              </a:ext>
            </a:extLst>
          </p:cNvPr>
          <p:cNvGrpSpPr/>
          <p:nvPr/>
        </p:nvGrpSpPr>
        <p:grpSpPr>
          <a:xfrm>
            <a:off x="6547535" y="1592867"/>
            <a:ext cx="5457825" cy="2771160"/>
            <a:chOff x="421549" y="2177068"/>
            <a:chExt cx="5457825" cy="277116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A84F21F-A627-4656-81E8-6E16DB2B63CA}"/>
                </a:ext>
              </a:extLst>
            </p:cNvPr>
            <p:cNvSpPr/>
            <p:nvPr/>
          </p:nvSpPr>
          <p:spPr>
            <a:xfrm>
              <a:off x="421549" y="2177068"/>
              <a:ext cx="5457825" cy="277116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27378EA-E574-4DD2-AD14-0B284A269D5F}"/>
                </a:ext>
              </a:extLst>
            </p:cNvPr>
            <p:cNvGrpSpPr/>
            <p:nvPr/>
          </p:nvGrpSpPr>
          <p:grpSpPr>
            <a:xfrm>
              <a:off x="749053" y="3063188"/>
              <a:ext cx="4737347" cy="991904"/>
              <a:chOff x="1672978" y="2034485"/>
              <a:chExt cx="6162357" cy="98849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2B1B7A6-E45D-4AB8-B929-DC883D97230C}"/>
                  </a:ext>
                </a:extLst>
              </p:cNvPr>
              <p:cNvGrpSpPr/>
              <p:nvPr/>
            </p:nvGrpSpPr>
            <p:grpSpPr>
              <a:xfrm>
                <a:off x="1672978" y="2034485"/>
                <a:ext cx="6162357" cy="988496"/>
                <a:chOff x="1289268" y="2119281"/>
                <a:chExt cx="6863649" cy="964049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FD7F22BF-3B43-4ED5-A889-9C5461EA9FB5}"/>
                    </a:ext>
                  </a:extLst>
                </p:cNvPr>
                <p:cNvGrpSpPr/>
                <p:nvPr/>
              </p:nvGrpSpPr>
              <p:grpSpPr>
                <a:xfrm>
                  <a:off x="1289268" y="2119281"/>
                  <a:ext cx="6863649" cy="964049"/>
                  <a:chOff x="2938683" y="2815783"/>
                  <a:chExt cx="5300325" cy="964049"/>
                </a:xfrm>
              </p:grpSpPr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7A3A05E-7EA0-44A3-8EAA-C45223D97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8683" y="2822605"/>
                    <a:ext cx="1117600" cy="957227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S</a:t>
                    </a:r>
                    <a:r>
                      <a:rPr lang="en-GB" sz="3600" baseline="-25000" dirty="0">
                        <a:solidFill>
                          <a:schemeClr val="tx1"/>
                        </a:solidFill>
                        <a:latin typeface="Calibri" panose="020F0502020204030204"/>
                      </a:rPr>
                      <a:t>2</a:t>
                    </a:r>
                    <a:endParaRPr kumimoji="0" lang="en-GB" sz="3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20DEF55-EDDF-4DC6-ADA0-0E93A0B6DC8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1408" y="2815783"/>
                    <a:ext cx="1117600" cy="957227"/>
                  </a:xfrm>
                  <a:prstGeom prst="rect">
                    <a:avLst/>
                  </a:prstGeom>
                  <a:gradFill flip="none" rotWithShape="1">
                    <a:gsLst>
                      <a:gs pos="79000">
                        <a:schemeClr val="accent6">
                          <a:lumMod val="60000"/>
                          <a:lumOff val="40000"/>
                        </a:schemeClr>
                      </a:gs>
                      <a:gs pos="46000">
                        <a:schemeClr val="accent6">
                          <a:lumMod val="75000"/>
                        </a:schemeClr>
                      </a:gs>
                      <a:gs pos="0">
                        <a:schemeClr val="accent6">
                          <a:lumMod val="50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rgbClr val="0066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</a:t>
                    </a:r>
                    <a:r>
                      <a:rPr lang="en-GB" sz="3600" baseline="-25000" dirty="0">
                        <a:solidFill>
                          <a:prstClr val="white"/>
                        </a:solidFill>
                        <a:latin typeface="Calibri" panose="020F0502020204030204"/>
                      </a:rPr>
                      <a:t>2</a:t>
                    </a:r>
                    <a:endParaRPr kumimoji="0" lang="en-GB" sz="36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Arrow: Right 62">
                    <a:extLst>
                      <a:ext uri="{FF2B5EF4-FFF2-40B4-BE49-F238E27FC236}">
                        <a16:creationId xmlns:a16="http://schemas.microsoft.com/office/drawing/2014/main" id="{961A0E19-9BB4-4F04-B009-E858C3238247}"/>
                      </a:ext>
                    </a:extLst>
                  </p:cNvPr>
                  <p:cNvSpPr/>
                  <p:nvPr/>
                </p:nvSpPr>
                <p:spPr>
                  <a:xfrm>
                    <a:off x="4189553" y="3249262"/>
                    <a:ext cx="731311" cy="338667"/>
                  </a:xfrm>
                  <a:prstGeom prst="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212A275-6BC4-4673-9E96-4DA9E56D3639}"/>
                      </a:ext>
                    </a:extLst>
                  </p:cNvPr>
                  <p:cNvSpPr txBox="1"/>
                  <p:nvPr/>
                </p:nvSpPr>
                <p:spPr>
                  <a:xfrm>
                    <a:off x="5047969" y="2818431"/>
                    <a:ext cx="1117600" cy="95722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I</a:t>
                    </a:r>
                    <a:r>
                      <a:rPr kumimoji="0" lang="en-GB" sz="36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2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E20E95E-259D-4556-8756-0732BC2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4251276" y="2889065"/>
                    <a:ext cx="386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rPr>
                      <a:t>l</a:t>
                    </a:r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870B04A-5D63-432D-B4AD-9936E4084A44}"/>
                    </a:ext>
                  </a:extLst>
                </p:cNvPr>
                <p:cNvSpPr txBox="1"/>
                <p:nvPr/>
              </p:nvSpPr>
              <p:spPr>
                <a:xfrm>
                  <a:off x="5720426" y="2201696"/>
                  <a:ext cx="1114472" cy="36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t</a:t>
                  </a:r>
                </a:p>
              </p:txBody>
            </p:sp>
          </p:grpSp>
          <p:sp>
            <p:nvSpPr>
              <p:cNvPr id="58" name="Arrow: Right 57">
                <a:extLst>
                  <a:ext uri="{FF2B5EF4-FFF2-40B4-BE49-F238E27FC236}">
                    <a16:creationId xmlns:a16="http://schemas.microsoft.com/office/drawing/2014/main" id="{CEEB81DA-FB6C-4C18-A0F8-B301277693C9}"/>
                  </a:ext>
                </a:extLst>
              </p:cNvPr>
              <p:cNvSpPr/>
              <p:nvPr/>
            </p:nvSpPr>
            <p:spPr>
              <a:xfrm>
                <a:off x="5544741" y="2476242"/>
                <a:ext cx="850250" cy="347255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6" name="Arrow: Curved Down 65">
            <a:extLst>
              <a:ext uri="{FF2B5EF4-FFF2-40B4-BE49-F238E27FC236}">
                <a16:creationId xmlns:a16="http://schemas.microsoft.com/office/drawing/2014/main" id="{C8E48486-1397-412D-BE01-EB7598AD3103}"/>
              </a:ext>
            </a:extLst>
          </p:cNvPr>
          <p:cNvSpPr/>
          <p:nvPr/>
        </p:nvSpPr>
        <p:spPr>
          <a:xfrm>
            <a:off x="4591162" y="1349492"/>
            <a:ext cx="3098996" cy="52230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7" name="Arrow: Curved Down 66">
            <a:extLst>
              <a:ext uri="{FF2B5EF4-FFF2-40B4-BE49-F238E27FC236}">
                <a16:creationId xmlns:a16="http://schemas.microsoft.com/office/drawing/2014/main" id="{11374884-3D6F-4F3F-9145-91EB2C00581D}"/>
              </a:ext>
            </a:extLst>
          </p:cNvPr>
          <p:cNvSpPr/>
          <p:nvPr/>
        </p:nvSpPr>
        <p:spPr>
          <a:xfrm rot="10800000">
            <a:off x="4574071" y="4078078"/>
            <a:ext cx="3043856" cy="522308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0D3501-7FAB-4EA4-A330-1777C7709EA8}"/>
              </a:ext>
            </a:extLst>
          </p:cNvPr>
          <p:cNvSpPr txBox="1"/>
          <p:nvPr/>
        </p:nvSpPr>
        <p:spPr>
          <a:xfrm>
            <a:off x="5862739" y="1379813"/>
            <a:ext cx="136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</a:t>
            </a:r>
            <a:r>
              <a:rPr lang="en-GB" sz="2400" baseline="-25000" dirty="0"/>
              <a:t>1,2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FF51BD-E9CE-4D07-BAED-5F1D3CD2175E}"/>
              </a:ext>
            </a:extLst>
          </p:cNvPr>
          <p:cNvSpPr txBox="1"/>
          <p:nvPr/>
        </p:nvSpPr>
        <p:spPr>
          <a:xfrm>
            <a:off x="5862740" y="4078078"/>
            <a:ext cx="136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</a:t>
            </a:r>
            <a:r>
              <a:rPr lang="en-GB" sz="2400" baseline="-25000" dirty="0"/>
              <a:t>2,1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D933EE5-D5D4-40C3-917E-83F79946ED55}"/>
                  </a:ext>
                </a:extLst>
              </p:cNvPr>
              <p:cNvSpPr/>
              <p:nvPr/>
            </p:nvSpPr>
            <p:spPr>
              <a:xfrm>
                <a:off x="-169618" y="4754135"/>
                <a:ext cx="4897118" cy="992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D933EE5-D5D4-40C3-917E-83F79946E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618" y="4754135"/>
                <a:ext cx="4897118" cy="992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A867DCD-8F65-4BEF-8DC3-2E83C96CC488}"/>
                  </a:ext>
                </a:extLst>
              </p:cNvPr>
              <p:cNvSpPr/>
              <p:nvPr/>
            </p:nvSpPr>
            <p:spPr>
              <a:xfrm>
                <a:off x="7846829" y="4751958"/>
                <a:ext cx="3739613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A867DCD-8F65-4BEF-8DC3-2E83C96CC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29" y="4751958"/>
                <a:ext cx="3739613" cy="992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436567-EB55-4E85-A129-6D9F23349E03}"/>
                  </a:ext>
                </a:extLst>
              </p:cNvPr>
              <p:cNvSpPr txBox="1"/>
              <p:nvPr/>
            </p:nvSpPr>
            <p:spPr>
              <a:xfrm>
                <a:off x="4291456" y="5879337"/>
                <a:ext cx="370159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GB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436567-EB55-4E85-A129-6D9F23349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456" y="5879337"/>
                <a:ext cx="3701591" cy="810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79BF4B16-C74F-420C-9F02-8390F48E216D}"/>
              </a:ext>
            </a:extLst>
          </p:cNvPr>
          <p:cNvSpPr/>
          <p:nvPr/>
        </p:nvSpPr>
        <p:spPr>
          <a:xfrm>
            <a:off x="1951348" y="4765996"/>
            <a:ext cx="3911391" cy="1054369"/>
          </a:xfrm>
          <a:prstGeom prst="rect">
            <a:avLst/>
          </a:prstGeom>
          <a:solidFill>
            <a:srgbClr val="A5A5A5">
              <a:alpha val="14902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DA8AA1-5F96-4DE8-86AF-3C47E9EC0627}"/>
              </a:ext>
            </a:extLst>
          </p:cNvPr>
          <p:cNvSpPr txBox="1"/>
          <p:nvPr/>
        </p:nvSpPr>
        <p:spPr>
          <a:xfrm>
            <a:off x="4482556" y="5009857"/>
            <a:ext cx="219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 movement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6510C-C08D-49C2-A628-09996A43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42E2-C804-4B2B-B819-588354B3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SARS-CoV-2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B29D-E1D8-418F-A620-FF3F875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Severe acute respiratory syndrome </a:t>
            </a:r>
          </a:p>
          <a:p>
            <a:pPr marL="0" indent="0">
              <a:buNone/>
            </a:pPr>
            <a:r>
              <a:rPr lang="en-GB" dirty="0"/>
              <a:t>Short infection</a:t>
            </a:r>
          </a:p>
          <a:p>
            <a:pPr marL="0" indent="0">
              <a:buNone/>
            </a:pPr>
            <a:r>
              <a:rPr lang="en-GB" dirty="0"/>
              <a:t>Acute symptoms</a:t>
            </a:r>
          </a:p>
          <a:p>
            <a:pPr marL="0" indent="0">
              <a:buNone/>
            </a:pPr>
            <a:r>
              <a:rPr lang="en-GB" dirty="0"/>
              <a:t>Affects the respiratory system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F6C3B-A1D8-4808-96FA-1F2FFB34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31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EBF7AC9-7EC4-4ED8-BDC3-09D3E5B38C92}"/>
              </a:ext>
            </a:extLst>
          </p:cNvPr>
          <p:cNvGrpSpPr/>
          <p:nvPr/>
        </p:nvGrpSpPr>
        <p:grpSpPr>
          <a:xfrm>
            <a:off x="1077104" y="1424674"/>
            <a:ext cx="10037792" cy="5083265"/>
            <a:chOff x="1140618" y="510274"/>
            <a:chExt cx="10037792" cy="50832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B86F8D-3DFA-4BEC-977E-4FF599F2BDC6}"/>
                </a:ext>
              </a:extLst>
            </p:cNvPr>
            <p:cNvSpPr txBox="1"/>
            <p:nvPr/>
          </p:nvSpPr>
          <p:spPr>
            <a:xfrm>
              <a:off x="1359688" y="2439199"/>
              <a:ext cx="998893" cy="98488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endParaRPr kumimoji="0" lang="en-GB" sz="3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6593DF-1D26-4717-9D26-7D7B70820353}"/>
                </a:ext>
              </a:extLst>
            </p:cNvPr>
            <p:cNvSpPr txBox="1"/>
            <p:nvPr/>
          </p:nvSpPr>
          <p:spPr>
            <a:xfrm>
              <a:off x="5860142" y="1415072"/>
              <a:ext cx="998893" cy="984885"/>
            </a:xfrm>
            <a:prstGeom prst="rect">
              <a:avLst/>
            </a:prstGeom>
            <a:gradFill flip="none" rotWithShape="1">
              <a:gsLst>
                <a:gs pos="7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75000"/>
                  </a:schemeClr>
                </a:gs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r>
                <a:rPr kumimoji="0" lang="en-GB" sz="3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C091B0C-B4A1-4A3A-A36E-D9D89DCE0811}"/>
                </a:ext>
              </a:extLst>
            </p:cNvPr>
            <p:cNvSpPr/>
            <p:nvPr/>
          </p:nvSpPr>
          <p:spPr>
            <a:xfrm rot="19984771">
              <a:off x="2570345" y="1978845"/>
              <a:ext cx="986314" cy="3484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90FF-CB3C-4E89-8E31-05B7668F8C19}"/>
                </a:ext>
              </a:extLst>
            </p:cNvPr>
            <p:cNvSpPr txBox="1"/>
            <p:nvPr/>
          </p:nvSpPr>
          <p:spPr>
            <a:xfrm>
              <a:off x="3664052" y="1415071"/>
              <a:ext cx="998893" cy="98488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r>
                <a:rPr kumimoji="0" lang="en-GB" sz="3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A17B9A-BBB4-44B5-8E3B-804803A96058}"/>
                </a:ext>
              </a:extLst>
            </p:cNvPr>
            <p:cNvSpPr txBox="1"/>
            <p:nvPr/>
          </p:nvSpPr>
          <p:spPr>
            <a:xfrm>
              <a:off x="2533205" y="1712407"/>
              <a:ext cx="530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l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7835D3-5C8E-4F73-9E69-37C5644B7F91}"/>
                </a:ext>
              </a:extLst>
            </p:cNvPr>
            <p:cNvSpPr txBox="1"/>
            <p:nvPr/>
          </p:nvSpPr>
          <p:spPr>
            <a:xfrm>
              <a:off x="5008972" y="1415071"/>
              <a:ext cx="769218" cy="37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t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7259965-5B27-492F-A990-A52CE0184F77}"/>
                </a:ext>
              </a:extLst>
            </p:cNvPr>
            <p:cNvSpPr/>
            <p:nvPr/>
          </p:nvSpPr>
          <p:spPr>
            <a:xfrm>
              <a:off x="4970737" y="1733287"/>
              <a:ext cx="653635" cy="3484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D7DCEE-E037-4762-BED0-DABFFCDB2F2C}"/>
                </a:ext>
              </a:extLst>
            </p:cNvPr>
            <p:cNvSpPr txBox="1"/>
            <p:nvPr/>
          </p:nvSpPr>
          <p:spPr>
            <a:xfrm>
              <a:off x="3668098" y="3744613"/>
              <a:ext cx="998893" cy="98488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r>
                <a:rPr kumimoji="0" lang="en-GB" sz="3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A81D7A-F2FB-41F7-B30D-F12CD342EB03}"/>
                </a:ext>
              </a:extLst>
            </p:cNvPr>
            <p:cNvSpPr txBox="1"/>
            <p:nvPr/>
          </p:nvSpPr>
          <p:spPr>
            <a:xfrm>
              <a:off x="5860141" y="3758087"/>
              <a:ext cx="998893" cy="984885"/>
            </a:xfrm>
            <a:prstGeom prst="rect">
              <a:avLst/>
            </a:prstGeom>
            <a:gradFill flip="none" rotWithShape="1">
              <a:gsLst>
                <a:gs pos="7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75000"/>
                  </a:schemeClr>
                </a:gs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r>
                <a:rPr kumimoji="0" lang="en-GB" sz="3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39B269-2100-4FC8-8076-1FC86880B5DB}"/>
                </a:ext>
              </a:extLst>
            </p:cNvPr>
            <p:cNvSpPr txBox="1"/>
            <p:nvPr/>
          </p:nvSpPr>
          <p:spPr>
            <a:xfrm>
              <a:off x="7935890" y="1415071"/>
              <a:ext cx="998893" cy="98488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r>
                <a:rPr kumimoji="0" lang="en-GB" sz="36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GB" sz="3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C523D4-AF9D-4F39-B087-4D093909C037}"/>
                </a:ext>
              </a:extLst>
            </p:cNvPr>
            <p:cNvSpPr txBox="1"/>
            <p:nvPr/>
          </p:nvSpPr>
          <p:spPr>
            <a:xfrm>
              <a:off x="7935889" y="3744613"/>
              <a:ext cx="998893" cy="984886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  <a:r>
                <a:rPr kumimoji="0" lang="en-GB" sz="36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r>
                <a:rPr kumimoji="0" lang="en-GB" sz="3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B05B8-F08C-469F-A7D1-0AFB77036AA2}"/>
                </a:ext>
              </a:extLst>
            </p:cNvPr>
            <p:cNvSpPr txBox="1"/>
            <p:nvPr/>
          </p:nvSpPr>
          <p:spPr>
            <a:xfrm>
              <a:off x="10064846" y="2522159"/>
              <a:ext cx="998893" cy="984885"/>
            </a:xfrm>
            <a:prstGeom prst="rect">
              <a:avLst/>
            </a:prstGeom>
            <a:gradFill flip="none" rotWithShape="1">
              <a:gsLst>
                <a:gs pos="7900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75000"/>
                  </a:schemeClr>
                </a:gs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66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r>
                <a:rPr kumimoji="0" lang="en-GB" sz="3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744832F-B004-46C7-ADEF-251612D00E30}"/>
                </a:ext>
              </a:extLst>
            </p:cNvPr>
            <p:cNvSpPr/>
            <p:nvPr/>
          </p:nvSpPr>
          <p:spPr>
            <a:xfrm>
              <a:off x="4970736" y="4076304"/>
              <a:ext cx="653635" cy="3484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D6904615-ABC9-45A7-9C09-8114B4F8E550}"/>
                </a:ext>
              </a:extLst>
            </p:cNvPr>
            <p:cNvSpPr/>
            <p:nvPr/>
          </p:nvSpPr>
          <p:spPr>
            <a:xfrm>
              <a:off x="7148070" y="1733287"/>
              <a:ext cx="653635" cy="3484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A2B3D5B-7B62-4676-A75C-0675FA21C37B}"/>
                </a:ext>
              </a:extLst>
            </p:cNvPr>
            <p:cNvSpPr/>
            <p:nvPr/>
          </p:nvSpPr>
          <p:spPr>
            <a:xfrm>
              <a:off x="7148069" y="4076304"/>
              <a:ext cx="653635" cy="3484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D50E71E-B9BE-4C3E-BCAC-E9F5BD00D965}"/>
                </a:ext>
              </a:extLst>
            </p:cNvPr>
            <p:cNvSpPr/>
            <p:nvPr/>
          </p:nvSpPr>
          <p:spPr>
            <a:xfrm rot="1680720">
              <a:off x="2492415" y="3756057"/>
              <a:ext cx="986314" cy="3484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DE39B10-0EC3-4355-AFEE-39CC8EC31443}"/>
                </a:ext>
              </a:extLst>
            </p:cNvPr>
            <p:cNvSpPr/>
            <p:nvPr/>
          </p:nvSpPr>
          <p:spPr>
            <a:xfrm rot="1680720">
              <a:off x="9114134" y="1962505"/>
              <a:ext cx="986314" cy="3484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4CD95DB-13CD-423C-AEBE-982CC1C301FA}"/>
                </a:ext>
              </a:extLst>
            </p:cNvPr>
            <p:cNvSpPr/>
            <p:nvPr/>
          </p:nvSpPr>
          <p:spPr>
            <a:xfrm rot="19984771">
              <a:off x="9115522" y="3782536"/>
              <a:ext cx="986314" cy="348452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F74C6B-332E-495D-AADB-F90A1855BCA4}"/>
                </a:ext>
              </a:extLst>
            </p:cNvPr>
            <p:cNvSpPr txBox="1"/>
            <p:nvPr/>
          </p:nvSpPr>
          <p:spPr>
            <a:xfrm>
              <a:off x="9518526" y="1525499"/>
              <a:ext cx="769218" cy="37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t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7B8766-30E8-4C0A-B421-42EFB9BC90FA}"/>
                </a:ext>
              </a:extLst>
            </p:cNvPr>
            <p:cNvSpPr txBox="1"/>
            <p:nvPr/>
          </p:nvSpPr>
          <p:spPr>
            <a:xfrm>
              <a:off x="2533205" y="3956054"/>
              <a:ext cx="530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l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97D843-3BA6-4830-BD54-ADB12B1D5715}"/>
                </a:ext>
              </a:extLst>
            </p:cNvPr>
            <p:cNvSpPr txBox="1"/>
            <p:nvPr/>
          </p:nvSpPr>
          <p:spPr>
            <a:xfrm>
              <a:off x="9518526" y="4111015"/>
              <a:ext cx="769218" cy="37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t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7E788B-79CB-43B7-B496-0FB69FBB27BB}"/>
                </a:ext>
              </a:extLst>
            </p:cNvPr>
            <p:cNvSpPr txBox="1"/>
            <p:nvPr/>
          </p:nvSpPr>
          <p:spPr>
            <a:xfrm>
              <a:off x="4989260" y="3709928"/>
              <a:ext cx="769218" cy="370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t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2A0B6-8126-4FC4-AA47-C8B190DDF43D}"/>
                </a:ext>
              </a:extLst>
            </p:cNvPr>
            <p:cNvSpPr txBox="1"/>
            <p:nvPr/>
          </p:nvSpPr>
          <p:spPr>
            <a:xfrm>
              <a:off x="7146029" y="1416346"/>
              <a:ext cx="530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sl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DB2728-9704-4253-8E1F-65BEC79C059A}"/>
                </a:ext>
              </a:extLst>
            </p:cNvPr>
            <p:cNvSpPr txBox="1"/>
            <p:nvPr/>
          </p:nvSpPr>
          <p:spPr>
            <a:xfrm>
              <a:off x="7146028" y="3692983"/>
              <a:ext cx="530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sl</a:t>
              </a:r>
              <a:r>
                <a:rPr kumimoji="0" lang="en-GB" sz="1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3" name="Arrow: Curved Left 32">
              <a:extLst>
                <a:ext uri="{FF2B5EF4-FFF2-40B4-BE49-F238E27FC236}">
                  <a16:creationId xmlns:a16="http://schemas.microsoft.com/office/drawing/2014/main" id="{0348A0F8-97C8-4879-85D7-C3C2300A57B4}"/>
                </a:ext>
              </a:extLst>
            </p:cNvPr>
            <p:cNvSpPr/>
            <p:nvPr/>
          </p:nvSpPr>
          <p:spPr>
            <a:xfrm rot="6409140">
              <a:off x="2911647" y="2504219"/>
              <a:ext cx="1185646" cy="4727704"/>
            </a:xfrm>
            <a:prstGeom prst="curvedLeftArrow">
              <a:avLst>
                <a:gd name="adj1" fmla="val 15358"/>
                <a:gd name="adj2" fmla="val 57653"/>
                <a:gd name="adj3" fmla="val 2689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Arrow: Curved Left 33">
              <a:extLst>
                <a:ext uri="{FF2B5EF4-FFF2-40B4-BE49-F238E27FC236}">
                  <a16:creationId xmlns:a16="http://schemas.microsoft.com/office/drawing/2014/main" id="{1180D1D3-340D-4761-9A20-3A53EEC06134}"/>
                </a:ext>
              </a:extLst>
            </p:cNvPr>
            <p:cNvSpPr/>
            <p:nvPr/>
          </p:nvSpPr>
          <p:spPr>
            <a:xfrm rot="4474656">
              <a:off x="8020895" y="2436024"/>
              <a:ext cx="1270065" cy="5044965"/>
            </a:xfrm>
            <a:prstGeom prst="curvedLeftArrow">
              <a:avLst>
                <a:gd name="adj1" fmla="val 15358"/>
                <a:gd name="adj2" fmla="val 57653"/>
                <a:gd name="adj3" fmla="val 26896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urved Right 35">
              <a:extLst>
                <a:ext uri="{FF2B5EF4-FFF2-40B4-BE49-F238E27FC236}">
                  <a16:creationId xmlns:a16="http://schemas.microsoft.com/office/drawing/2014/main" id="{35472BC3-A3B0-486C-8CC3-F5C8D0D3AD70}"/>
                </a:ext>
              </a:extLst>
            </p:cNvPr>
            <p:cNvSpPr/>
            <p:nvPr/>
          </p:nvSpPr>
          <p:spPr>
            <a:xfrm rot="4675660">
              <a:off x="3050654" y="-1209746"/>
              <a:ext cx="1348090" cy="4788129"/>
            </a:xfrm>
            <a:prstGeom prst="curvedRightArrow">
              <a:avLst>
                <a:gd name="adj1" fmla="val 15639"/>
                <a:gd name="adj2" fmla="val 50000"/>
                <a:gd name="adj3" fmla="val 25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Arrow: Curved Right 36">
              <a:extLst>
                <a:ext uri="{FF2B5EF4-FFF2-40B4-BE49-F238E27FC236}">
                  <a16:creationId xmlns:a16="http://schemas.microsoft.com/office/drawing/2014/main" id="{06A238CA-A759-4023-A122-C6A50D4322FE}"/>
                </a:ext>
              </a:extLst>
            </p:cNvPr>
            <p:cNvSpPr/>
            <p:nvPr/>
          </p:nvSpPr>
          <p:spPr>
            <a:xfrm rot="6193865">
              <a:off x="7883411" y="-1089749"/>
              <a:ext cx="1348090" cy="4556451"/>
            </a:xfrm>
            <a:prstGeom prst="curvedRightArrow">
              <a:avLst>
                <a:gd name="adj1" fmla="val 14651"/>
                <a:gd name="adj2" fmla="val 50000"/>
                <a:gd name="adj3" fmla="val 25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itle 38">
            <a:extLst>
              <a:ext uri="{FF2B5EF4-FFF2-40B4-BE49-F238E27FC236}">
                <a16:creationId xmlns:a16="http://schemas.microsoft.com/office/drawing/2014/main" id="{2D40A876-EC1A-4AF8-B085-D4B1CC8E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27" y="-50613"/>
            <a:ext cx="10515600" cy="1325563"/>
          </a:xfrm>
        </p:spPr>
        <p:txBody>
          <a:bodyPr/>
          <a:lstStyle/>
          <a:p>
            <a:r>
              <a:rPr lang="en-GB" dirty="0"/>
              <a:t>Multi-strain dynamics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ABA53F06-9588-4CC2-B58C-91C291D2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20</a:t>
            </a:fld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205C67-9E4F-4A47-BC6E-460AE2588B96}"/>
              </a:ext>
            </a:extLst>
          </p:cNvPr>
          <p:cNvSpPr txBox="1"/>
          <p:nvPr/>
        </p:nvSpPr>
        <p:spPr>
          <a:xfrm>
            <a:off x="1965621" y="5971231"/>
            <a:ext cx="769218" cy="37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a</a:t>
            </a:r>
            <a:r>
              <a:rPr kumimoji="0" lang="en-GB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5A453B-8573-4E1E-80B7-4B7602A99794}"/>
              </a:ext>
            </a:extLst>
          </p:cNvPr>
          <p:cNvSpPr txBox="1"/>
          <p:nvPr/>
        </p:nvSpPr>
        <p:spPr>
          <a:xfrm>
            <a:off x="9597591" y="1288533"/>
            <a:ext cx="769218" cy="37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a</a:t>
            </a:r>
            <a:r>
              <a:rPr kumimoji="0" lang="en-GB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145B5F-0802-4518-8F47-CB1F8A8EFEAB}"/>
              </a:ext>
            </a:extLst>
          </p:cNvPr>
          <p:cNvSpPr txBox="1"/>
          <p:nvPr/>
        </p:nvSpPr>
        <p:spPr>
          <a:xfrm>
            <a:off x="2404848" y="1288534"/>
            <a:ext cx="769218" cy="37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a</a:t>
            </a:r>
            <a:r>
              <a:rPr kumimoji="0" lang="en-GB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C20B91-41E6-47C9-9362-D680D13F5C0F}"/>
              </a:ext>
            </a:extLst>
          </p:cNvPr>
          <p:cNvSpPr txBox="1"/>
          <p:nvPr/>
        </p:nvSpPr>
        <p:spPr>
          <a:xfrm>
            <a:off x="10011771" y="6002561"/>
            <a:ext cx="769218" cy="37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a</a:t>
            </a:r>
            <a:r>
              <a:rPr kumimoji="0" lang="en-GB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474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cake, decorated, close&#10;&#10;Description automatically generated">
            <a:extLst>
              <a:ext uri="{FF2B5EF4-FFF2-40B4-BE49-F238E27FC236}">
                <a16:creationId xmlns:a16="http://schemas.microsoft.com/office/drawing/2014/main" id="{D14B2EF1-3F1A-4C5A-B348-6D0B2FE741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" b="1148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3CBE-FB4B-4A45-8A4F-26A174B8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Como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6B419-64BE-4B18-ABE9-A0210CA1D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4B6E-FEDB-44DE-842F-FD1613B432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8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AD1A65-704B-4058-B06A-854E782EEB94}"/>
              </a:ext>
            </a:extLst>
          </p:cNvPr>
          <p:cNvSpPr txBox="1"/>
          <p:nvPr/>
        </p:nvSpPr>
        <p:spPr>
          <a:xfrm>
            <a:off x="0" y="624950"/>
            <a:ext cx="12192000" cy="584775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Inputs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47FCE-8D4A-41F7-B9F1-9865EE841855}"/>
              </a:ext>
            </a:extLst>
          </p:cNvPr>
          <p:cNvSpPr/>
          <p:nvPr/>
        </p:nvSpPr>
        <p:spPr>
          <a:xfrm>
            <a:off x="894664" y="1803760"/>
            <a:ext cx="1061129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file_path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&lt;- paste0(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getwd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(),"/Template_CoMoCOVID-19App_v17_all_interventions.xlsx")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country_name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&lt;-"United Kingdom of Great Britain“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bind_rows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read_excel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file_path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sheet = "Parameters"),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read_excel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file_path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sheet = "Country Area Param"),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read_excel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file_path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sheet = "Virus Param"),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read_excel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file_path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sheet = "Hospitalisation Param"),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read_excel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file_path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sheet = "Interventions Param"),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read_excel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file_path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sheet = "Interventions"))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36359-0277-4A1D-AFBF-517F874FCEF7}"/>
              </a:ext>
            </a:extLst>
          </p:cNvPr>
          <p:cNvSpPr/>
          <p:nvPr/>
        </p:nvSpPr>
        <p:spPr>
          <a:xfrm>
            <a:off x="894664" y="1434428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30-96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F90787-1960-4938-8F81-4549CF3E8FE7}"/>
              </a:ext>
            </a:extLst>
          </p:cNvPr>
          <p:cNvGraphicFramePr>
            <a:graphicFrameLocks noGrp="1"/>
          </p:cNvGraphicFramePr>
          <p:nvPr/>
        </p:nvGraphicFramePr>
        <p:xfrm>
          <a:off x="1308100" y="4540121"/>
          <a:ext cx="9575800" cy="198755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811947615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7930482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87939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03429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5992448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6361342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Label_1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Label_2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E9592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79719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Self-isolation if Symptomatic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E959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7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Adherence: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slider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rgbClr val="1E9592"/>
                          </a:solidFill>
                          <a:effectLst/>
                          <a:latin typeface="Calibri" panose="020F0502020204030204" pitchFamily="34" charset="0"/>
                        </a:rPr>
                        <a:t>selfis_eff</a:t>
                      </a:r>
                      <a:endParaRPr lang="en-GB" sz="1200" b="1" i="0" u="none" strike="noStrike" dirty="0">
                        <a:solidFill>
                          <a:srgbClr val="1E95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19811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(*Self-isolation) Screening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1E959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7977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Overdispersion: (1, 2, 3, 4 or 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slider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rgbClr val="1E9592"/>
                          </a:solidFill>
                          <a:effectLst/>
                          <a:latin typeface="Calibri" panose="020F0502020204030204" pitchFamily="34" charset="0"/>
                        </a:rPr>
                        <a:t>screen_overdispersion</a:t>
                      </a:r>
                      <a:endParaRPr lang="en-GB" sz="1200" b="1" i="0" u="none" strike="noStrike" dirty="0">
                        <a:solidFill>
                          <a:srgbClr val="1E95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1975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Sensitivity: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slider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rgbClr val="1E9592"/>
                          </a:solidFill>
                          <a:effectLst/>
                          <a:latin typeface="Calibri" panose="020F0502020204030204" pitchFamily="34" charset="0"/>
                        </a:rPr>
                        <a:t>screen_test_sens</a:t>
                      </a:r>
                      <a:endParaRPr lang="en-GB" sz="1200" b="1" i="0" u="none" strike="noStrike" dirty="0">
                        <a:solidFill>
                          <a:srgbClr val="1E95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71519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(*Self-isolation) Household Isolation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1E959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0266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 in isolation for average person: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slider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rgbClr val="1E9592"/>
                          </a:solidFill>
                          <a:effectLst/>
                          <a:latin typeface="Calibri" panose="020F0502020204030204" pitchFamily="34" charset="0"/>
                        </a:rPr>
                        <a:t>quarantine_days</a:t>
                      </a:r>
                      <a:endParaRPr lang="en-GB" sz="1200" b="1" i="0" u="none" strike="noStrike" dirty="0">
                        <a:solidFill>
                          <a:srgbClr val="1E95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7835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 to implement maximum quarantine coverage: (1 to 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D0CECE"/>
                          </a:solidFill>
                          <a:effectLst/>
                          <a:latin typeface="Calibri" panose="020F0502020204030204" pitchFamily="34" charset="0"/>
                        </a:rPr>
                        <a:t>slider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solidFill>
                            <a:srgbClr val="1E9592"/>
                          </a:solidFill>
                          <a:effectLst/>
                          <a:latin typeface="Calibri" panose="020F0502020204030204" pitchFamily="34" charset="0"/>
                        </a:rPr>
                        <a:t>quarantine_effort</a:t>
                      </a:r>
                      <a:endParaRPr lang="en-GB" sz="1200" b="1" i="0" u="none" strike="noStrike" dirty="0">
                        <a:solidFill>
                          <a:srgbClr val="1E95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9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051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2D326E-BEB3-4C4F-99DD-06667B3B8E78}"/>
              </a:ext>
            </a:extLst>
          </p:cNvPr>
          <p:cNvSpPr/>
          <p:nvPr/>
        </p:nvSpPr>
        <p:spPr>
          <a:xfrm>
            <a:off x="894664" y="1701658"/>
            <a:ext cx="106112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load("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data_CoMo.RData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AB124-C8BD-4159-B031-05E1A07207DC}"/>
              </a:ext>
            </a:extLst>
          </p:cNvPr>
          <p:cNvSpPr txBox="1"/>
          <p:nvPr/>
        </p:nvSpPr>
        <p:spPr>
          <a:xfrm>
            <a:off x="0" y="624950"/>
            <a:ext cx="12192000" cy="584775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Inputs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DE71A-AF04-4330-ADC2-AEDC849E8A41}"/>
              </a:ext>
            </a:extLst>
          </p:cNvPr>
          <p:cNvSpPr/>
          <p:nvPr/>
        </p:nvSpPr>
        <p:spPr>
          <a:xfrm>
            <a:off x="894664" y="1332326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101-145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BD79BF2-BF64-46E9-8FC8-C0FACFEB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54" y="2514165"/>
            <a:ext cx="3839919" cy="421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CD9E4BA-26FB-44F1-A2F9-057E910D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47"/>
          <a:stretch/>
        </p:blipFill>
        <p:spPr bwMode="auto">
          <a:xfrm>
            <a:off x="6713936" y="2521007"/>
            <a:ext cx="3437143" cy="4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82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2C50D-2AD8-4B5A-9A69-EDC54CE35841}"/>
              </a:ext>
            </a:extLst>
          </p:cNvPr>
          <p:cNvSpPr txBox="1"/>
          <p:nvPr/>
        </p:nvSpPr>
        <p:spPr>
          <a:xfrm>
            <a:off x="0" y="624950"/>
            <a:ext cx="12192000" cy="523220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Model initialization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C32FB4-F8C8-4E34-AF7A-26BDA1905607}"/>
              </a:ext>
            </a:extLst>
          </p:cNvPr>
          <p:cNvSpPr/>
          <p:nvPr/>
        </p:nvSpPr>
        <p:spPr>
          <a:xfrm>
            <a:off x="2216362" y="1711771"/>
            <a:ext cx="77998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startdate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param$Value_Date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param$Parameter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"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date_range_simul_start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stopdate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param$Value_Date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param$Parameter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== "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date_range_simul_end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6288E-BA4F-4EDA-AB1B-9D25DB5F13F4}"/>
              </a:ext>
            </a:extLst>
          </p:cNvPr>
          <p:cNvSpPr txBox="1"/>
          <p:nvPr/>
        </p:nvSpPr>
        <p:spPr>
          <a:xfrm>
            <a:off x="0" y="3789263"/>
            <a:ext cx="12130088" cy="523220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Parameter 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FECC8-DB77-4183-BA95-F9BAA78D6362}"/>
              </a:ext>
            </a:extLst>
          </p:cNvPr>
          <p:cNvSpPr/>
          <p:nvPr/>
        </p:nvSpPr>
        <p:spPr>
          <a:xfrm>
            <a:off x="2175828" y="4831822"/>
            <a:ext cx="784034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 &lt;- c(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###  Transmission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instrinsic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param$Value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param$Parameter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=="p"][1],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rho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param$Value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param$Parameter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=="rho"][1],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omega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param$Value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param$Parameter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=="omega"][1],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gamma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param$Value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param$Parameter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=="gamma"][1],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795910-47C2-4EAE-B4E3-CD47A2FD1C54}"/>
              </a:ext>
            </a:extLst>
          </p:cNvPr>
          <p:cNvSpPr/>
          <p:nvPr/>
        </p:nvSpPr>
        <p:spPr>
          <a:xfrm>
            <a:off x="2175828" y="4462490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166-396</a:t>
            </a:r>
          </a:p>
        </p:txBody>
      </p:sp>
    </p:spTree>
    <p:extLst>
      <p:ext uri="{BB962C8B-B14F-4D97-AF65-F5344CB8AC3E}">
        <p14:creationId xmlns:p14="http://schemas.microsoft.com/office/powerpoint/2010/main" val="276341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7AB124-C8BD-4159-B031-05E1A07207DC}"/>
              </a:ext>
            </a:extLst>
          </p:cNvPr>
          <p:cNvSpPr txBox="1"/>
          <p:nvPr/>
        </p:nvSpPr>
        <p:spPr>
          <a:xfrm>
            <a:off x="0" y="624950"/>
            <a:ext cx="12192000" cy="523220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Set-up the model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05F62-9FD6-4D85-BEFB-DB9438F7F5CA}"/>
              </a:ext>
            </a:extLst>
          </p:cNvPr>
          <p:cNvSpPr/>
          <p:nvPr/>
        </p:nvSpPr>
        <p:spPr>
          <a:xfrm>
            <a:off x="1862137" y="1674674"/>
            <a:ext cx="859690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Define the indices for each variable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Sindex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&lt;-1:A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Eindex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&lt;-(A+1):(2*A)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Iindex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&lt;-(2*A+1):(3*A)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Rindex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&lt;-(3*A+1):(4*A)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Xindex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&lt;-(4*A+1):(5*A)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FBC2F4-C66D-4720-A15C-90CB3C66FE0D}"/>
              </a:ext>
            </a:extLst>
          </p:cNvPr>
          <p:cNvSpPr/>
          <p:nvPr/>
        </p:nvSpPr>
        <p:spPr>
          <a:xfrm>
            <a:off x="1797549" y="5000819"/>
            <a:ext cx="859690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&lt;-0*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popstruc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[,2]  		# Infected and symptomatic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&lt;-0*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popstruc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[,2]  		# Incubating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]&lt;-1          			# place random index case in E compartment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]&lt;-parameters["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"]     	# place random index case in E compartment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&lt;-parameters["pre"]*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popstruc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[,2]  # Immune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F4681-D3AC-4A7C-A1D0-3E63F00D9F11}"/>
              </a:ext>
            </a:extLst>
          </p:cNvPr>
          <p:cNvSpPr txBox="1"/>
          <p:nvPr/>
        </p:nvSpPr>
        <p:spPr>
          <a:xfrm>
            <a:off x="0" y="4102784"/>
            <a:ext cx="12192000" cy="523220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Define 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501682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7AB124-C8BD-4159-B031-05E1A07207DC}"/>
              </a:ext>
            </a:extLst>
          </p:cNvPr>
          <p:cNvSpPr txBox="1"/>
          <p:nvPr/>
        </p:nvSpPr>
        <p:spPr>
          <a:xfrm>
            <a:off x="0" y="624950"/>
            <a:ext cx="12192000" cy="523220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Time- varying Interventions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AAE45-E98F-4F83-9B96-B66E4B79C4E1}"/>
              </a:ext>
            </a:extLst>
          </p:cNvPr>
          <p:cNvSpPr/>
          <p:nvPr/>
        </p:nvSpPr>
        <p:spPr>
          <a:xfrm>
            <a:off x="2042516" y="1764326"/>
            <a:ext cx="814475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read_excel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file_path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sheet = "Interventions")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inputs&lt;-function(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run){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tv&lt;-which(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$`Apply to`==run)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&lt;-intersect(which(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inp$Intervention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=="Self-isolation if Symptomatic"),tv)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&lt;-intersect(which(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inp$Intervention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=="(*Self-isolation) Screening"),tv)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&lt;-intersect(which(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inp$Intervention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=="Social Distancing"),tv)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BB392-697E-4EE9-987A-0A750A207A9E}"/>
              </a:ext>
            </a:extLst>
          </p:cNvPr>
          <p:cNvSpPr/>
          <p:nvPr/>
        </p:nvSpPr>
        <p:spPr>
          <a:xfrm>
            <a:off x="2042516" y="1394994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488-1079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02ACF-FE67-4B5F-96B5-8DBFE908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271" y="3958541"/>
            <a:ext cx="3047266" cy="28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48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7AB124-C8BD-4159-B031-05E1A07207DC}"/>
              </a:ext>
            </a:extLst>
          </p:cNvPr>
          <p:cNvSpPr txBox="1"/>
          <p:nvPr/>
        </p:nvSpPr>
        <p:spPr>
          <a:xfrm>
            <a:off x="0" y="624950"/>
            <a:ext cx="12192000" cy="523220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ODE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BB392-697E-4EE9-987A-0A750A207A9E}"/>
              </a:ext>
            </a:extLst>
          </p:cNvPr>
          <p:cNvSpPr/>
          <p:nvPr/>
        </p:nvSpPr>
        <p:spPr>
          <a:xfrm>
            <a:off x="2042516" y="1394994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1082-1553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DB426-ACEE-4CE2-B63F-162F0378933B}"/>
              </a:ext>
            </a:extLst>
          </p:cNvPr>
          <p:cNvSpPr/>
          <p:nvPr/>
        </p:nvSpPr>
        <p:spPr>
          <a:xfrm>
            <a:off x="2042516" y="1805274"/>
            <a:ext cx="78179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&lt;-function(t, Y,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parameters,input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with(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as.list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(c(Y, parameters)),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S &lt;- Y[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Sindex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E &lt;- Y[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Eindex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E7E43-7AF5-4DC6-9D77-74EF73C580B0}"/>
              </a:ext>
            </a:extLst>
          </p:cNvPr>
          <p:cNvSpPr/>
          <p:nvPr/>
        </p:nvSpPr>
        <p:spPr>
          <a:xfrm>
            <a:off x="529482" y="4115969"/>
            <a:ext cx="111330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Y&lt;-c(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initS,initE,initI,initR,initX,initH,initHC,initC,initCM,initV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initQS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initQE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initQI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initQR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initCL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initQC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initICU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initICUC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initICUCV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initVent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initVentC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initCMC,initZ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initEV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initEVR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initVR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initQV,initQEV,initQEVR,initQER,initQVR,initHCICU,initHCV,initAb)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out0 &lt;- ode(y = Y, times = times, method = "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euler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0.05,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parms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parameters, input=vectors0)</a:t>
            </a:r>
          </a:p>
        </p:txBody>
      </p:sp>
    </p:spTree>
    <p:extLst>
      <p:ext uri="{BB962C8B-B14F-4D97-AF65-F5344CB8AC3E}">
        <p14:creationId xmlns:p14="http://schemas.microsoft.com/office/powerpoint/2010/main" val="340938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7AB124-C8BD-4159-B031-05E1A07207DC}"/>
              </a:ext>
            </a:extLst>
          </p:cNvPr>
          <p:cNvSpPr txBox="1"/>
          <p:nvPr/>
        </p:nvSpPr>
        <p:spPr>
          <a:xfrm>
            <a:off x="0" y="624950"/>
            <a:ext cx="12192000" cy="523220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ODE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BE3238-39B0-4A49-99FC-6DC1632C5595}"/>
              </a:ext>
            </a:extLst>
          </p:cNvPr>
          <p:cNvGrpSpPr/>
          <p:nvPr/>
        </p:nvGrpSpPr>
        <p:grpSpPr>
          <a:xfrm>
            <a:off x="2408374" y="886560"/>
            <a:ext cx="7327190" cy="6674105"/>
            <a:chOff x="-92927" y="-362200"/>
            <a:chExt cx="7327190" cy="667410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46B2E2-16C3-4DDA-9604-47EB635CCE14}"/>
                </a:ext>
              </a:extLst>
            </p:cNvPr>
            <p:cNvGrpSpPr/>
            <p:nvPr/>
          </p:nvGrpSpPr>
          <p:grpSpPr>
            <a:xfrm>
              <a:off x="-92927" y="607367"/>
              <a:ext cx="7327190" cy="5704538"/>
              <a:chOff x="-92927" y="607367"/>
              <a:chExt cx="7327190" cy="570453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6B380B-C98F-4892-923D-FF07E3128B53}"/>
                  </a:ext>
                </a:extLst>
              </p:cNvPr>
              <p:cNvSpPr/>
              <p:nvPr/>
            </p:nvSpPr>
            <p:spPr>
              <a:xfrm>
                <a:off x="-92927" y="607367"/>
                <a:ext cx="7327190" cy="45118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CA75FBE-3BFA-434F-9E70-F195DFB0C741}"/>
                  </a:ext>
                </a:extLst>
              </p:cNvPr>
              <p:cNvSpPr/>
              <p:nvPr/>
            </p:nvSpPr>
            <p:spPr>
              <a:xfrm>
                <a:off x="1763864" y="2186940"/>
                <a:ext cx="670560" cy="64008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592AD15-127E-422E-9162-4614BB9CA2FA}"/>
                  </a:ext>
                </a:extLst>
              </p:cNvPr>
              <p:cNvSpPr/>
              <p:nvPr/>
            </p:nvSpPr>
            <p:spPr>
              <a:xfrm>
                <a:off x="590384" y="2186940"/>
                <a:ext cx="670560" cy="640080"/>
              </a:xfrm>
              <a:prstGeom prst="ellipse">
                <a:avLst/>
              </a:prstGeom>
              <a:no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CAA1C30-A0A5-4573-8841-56B8C3D4AF82}"/>
                  </a:ext>
                </a:extLst>
              </p:cNvPr>
              <p:cNvSpPr/>
              <p:nvPr/>
            </p:nvSpPr>
            <p:spPr>
              <a:xfrm>
                <a:off x="3289218" y="1219200"/>
                <a:ext cx="670560" cy="64008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DD866E-CA8A-4E3B-8ECF-3B14BEF4F57C}"/>
                  </a:ext>
                </a:extLst>
              </p:cNvPr>
              <p:cNvSpPr/>
              <p:nvPr/>
            </p:nvSpPr>
            <p:spPr>
              <a:xfrm>
                <a:off x="3235388" y="3154680"/>
                <a:ext cx="670560" cy="64008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D2767B9-5F8F-4FFF-AD32-A4024567E871}"/>
                  </a:ext>
                </a:extLst>
              </p:cNvPr>
              <p:cNvSpPr/>
              <p:nvPr/>
            </p:nvSpPr>
            <p:spPr>
              <a:xfrm>
                <a:off x="3235388" y="2186940"/>
                <a:ext cx="670560" cy="640080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F31D868-FFCA-45D3-B651-3691634C3DFF}"/>
                  </a:ext>
                </a:extLst>
              </p:cNvPr>
              <p:cNvSpPr/>
              <p:nvPr/>
            </p:nvSpPr>
            <p:spPr>
              <a:xfrm>
                <a:off x="5876653" y="2186940"/>
                <a:ext cx="670560" cy="64008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7FF9BB0-2D57-4A98-957A-B3BEEB88FFFE}"/>
                  </a:ext>
                </a:extLst>
              </p:cNvPr>
              <p:cNvCxnSpPr>
                <a:cxnSpLocks/>
                <a:stCxn id="15" idx="6"/>
                <a:endCxn id="14" idx="2"/>
              </p:cNvCxnSpPr>
              <p:nvPr/>
            </p:nvCxnSpPr>
            <p:spPr>
              <a:xfrm>
                <a:off x="1260944" y="2506980"/>
                <a:ext cx="50292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  <a:alpha val="36863"/>
                  </a:schemeClr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1303003-41F7-43BA-9D51-633C2DB8DEF5}"/>
                  </a:ext>
                </a:extLst>
              </p:cNvPr>
              <p:cNvCxnSpPr>
                <a:cxnSpLocks/>
                <a:stCxn id="14" idx="7"/>
                <a:endCxn id="16" idx="2"/>
              </p:cNvCxnSpPr>
              <p:nvPr/>
            </p:nvCxnSpPr>
            <p:spPr>
              <a:xfrm flipV="1">
                <a:off x="2336223" y="1539240"/>
                <a:ext cx="952995" cy="74143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AE837F7-1D07-493B-8159-A81A0597902F}"/>
                  </a:ext>
                </a:extLst>
              </p:cNvPr>
              <p:cNvCxnSpPr>
                <a:cxnSpLocks/>
                <a:stCxn id="18" idx="2"/>
                <a:endCxn id="14" idx="6"/>
              </p:cNvCxnSpPr>
              <p:nvPr/>
            </p:nvCxnSpPr>
            <p:spPr>
              <a:xfrm flipH="1">
                <a:off x="2434424" y="2506980"/>
                <a:ext cx="8009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DF5A256-F161-48D6-9ACF-1401ADB6CCDF}"/>
                  </a:ext>
                </a:extLst>
              </p:cNvPr>
              <p:cNvCxnSpPr>
                <a:cxnSpLocks/>
                <a:stCxn id="14" idx="5"/>
                <a:endCxn id="17" idx="1"/>
              </p:cNvCxnSpPr>
              <p:nvPr/>
            </p:nvCxnSpPr>
            <p:spPr>
              <a:xfrm>
                <a:off x="2336223" y="2733282"/>
                <a:ext cx="997366" cy="515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60489B6-02B3-4B14-902E-48E76A11FF88}"/>
                  </a:ext>
                </a:extLst>
              </p:cNvPr>
              <p:cNvCxnSpPr>
                <a:cxnSpLocks/>
                <a:stCxn id="16" idx="6"/>
                <a:endCxn id="20" idx="1"/>
              </p:cNvCxnSpPr>
              <p:nvPr/>
            </p:nvCxnSpPr>
            <p:spPr>
              <a:xfrm>
                <a:off x="3959778" y="1539240"/>
                <a:ext cx="2015076" cy="74143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2FD5EB7-8481-4720-A7A6-52065F8408AF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>
                <a:off x="3905948" y="2506980"/>
                <a:ext cx="19707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5EB8C21-754C-4E84-81F1-ECC379BC9313}"/>
                  </a:ext>
                </a:extLst>
              </p:cNvPr>
              <p:cNvCxnSpPr>
                <a:cxnSpLocks/>
                <a:stCxn id="17" idx="6"/>
                <a:endCxn id="20" idx="3"/>
              </p:cNvCxnSpPr>
              <p:nvPr/>
            </p:nvCxnSpPr>
            <p:spPr>
              <a:xfrm flipV="1">
                <a:off x="3905948" y="2733282"/>
                <a:ext cx="2068906" cy="74143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B3AC657C-1D36-445D-8A4F-738BBEEB1BCB}"/>
                  </a:ext>
                </a:extLst>
              </p:cNvPr>
              <p:cNvSpPr/>
              <p:nvPr/>
            </p:nvSpPr>
            <p:spPr>
              <a:xfrm rot="19018133">
                <a:off x="443254" y="891011"/>
                <a:ext cx="5971492" cy="5420894"/>
              </a:xfrm>
              <a:prstGeom prst="arc">
                <a:avLst>
                  <a:gd name="adj1" fmla="val 15213161"/>
                  <a:gd name="adj2" fmla="val 843226"/>
                </a:avLst>
              </a:prstGeom>
              <a:ln w="38100">
                <a:solidFill>
                  <a:schemeClr val="tx1"/>
                </a:solidFill>
                <a:prstDash val="sysDash"/>
                <a:headEnd type="triangl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F2686F1-F09A-4AF9-B1C9-222C8FFD5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8252" y="4747378"/>
                <a:ext cx="540000" cy="0"/>
              </a:xfrm>
              <a:prstGeom prst="line">
                <a:avLst/>
              </a:prstGeom>
              <a:ln w="38100">
                <a:solidFill>
                  <a:srgbClr val="C55A11">
                    <a:alpha val="25882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A5A9AF-3422-471D-A8CF-446C22DF6FDC}"/>
                  </a:ext>
                </a:extLst>
              </p:cNvPr>
              <p:cNvSpPr txBox="1"/>
              <p:nvPr/>
            </p:nvSpPr>
            <p:spPr>
              <a:xfrm>
                <a:off x="1789902" y="4543361"/>
                <a:ext cx="1092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Infection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DD3A1C9-33B3-42AD-ABDC-1FD22D753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0713" y="4747984"/>
                <a:ext cx="540000" cy="0"/>
              </a:xfrm>
              <a:prstGeom prst="line">
                <a:avLst/>
              </a:prstGeom>
              <a:ln w="38100">
                <a:solidFill>
                  <a:srgbClr val="000000">
                    <a:alpha val="92157"/>
                  </a:srgb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C54064-389B-4753-A7F3-01AC67D5AA69}"/>
                  </a:ext>
                </a:extLst>
              </p:cNvPr>
              <p:cNvSpPr txBox="1"/>
              <p:nvPr/>
            </p:nvSpPr>
            <p:spPr>
              <a:xfrm>
                <a:off x="4312363" y="4543967"/>
                <a:ext cx="2582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Natural immunity loss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81996B-17FE-4A0B-8C2F-525FB3A6BC95}"/>
                  </a:ext>
                </a:extLst>
              </p:cNvPr>
              <p:cNvSpPr txBox="1"/>
              <p:nvPr/>
            </p:nvSpPr>
            <p:spPr>
              <a:xfrm>
                <a:off x="2495187" y="1502039"/>
                <a:ext cx="61448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323E3E-7FBF-498B-A829-D210C9A43E6E}"/>
                  </a:ext>
                </a:extLst>
              </p:cNvPr>
              <p:cNvSpPr txBox="1"/>
              <p:nvPr/>
            </p:nvSpPr>
            <p:spPr>
              <a:xfrm>
                <a:off x="2578775" y="2111615"/>
                <a:ext cx="61448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6800D41-8CE4-4A9A-95E1-821D4CE932E4}"/>
                  </a:ext>
                </a:extLst>
              </p:cNvPr>
              <p:cNvSpPr txBox="1"/>
              <p:nvPr/>
            </p:nvSpPr>
            <p:spPr>
              <a:xfrm>
                <a:off x="2466558" y="2937377"/>
                <a:ext cx="61448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705A1B4-0B27-418F-BA3D-F6AE7967E1F6}"/>
                  </a:ext>
                </a:extLst>
              </p:cNvPr>
              <p:cNvSpPr txBox="1"/>
              <p:nvPr/>
            </p:nvSpPr>
            <p:spPr>
              <a:xfrm>
                <a:off x="1390650" y="2151328"/>
                <a:ext cx="282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04DC579-3A61-4C6B-90CF-28E91BF72C44}"/>
                  </a:ext>
                </a:extLst>
              </p:cNvPr>
              <p:cNvSpPr txBox="1"/>
              <p:nvPr/>
            </p:nvSpPr>
            <p:spPr>
              <a:xfrm>
                <a:off x="5686373" y="3037300"/>
                <a:ext cx="481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b</a:t>
                </a:r>
                <a:r>
                  <a:rPr kumimoji="0" lang="en-GB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BD58ACB2-15BE-421A-84CE-3CA4B31EF3E8}"/>
                </a:ext>
              </a:extLst>
            </p:cNvPr>
            <p:cNvSpPr/>
            <p:nvPr/>
          </p:nvSpPr>
          <p:spPr>
            <a:xfrm rot="7598531">
              <a:off x="1794513" y="-369658"/>
              <a:ext cx="4393510" cy="4408426"/>
            </a:xfrm>
            <a:prstGeom prst="arc">
              <a:avLst>
                <a:gd name="adj1" fmla="val 15574240"/>
                <a:gd name="adj2" fmla="val 1496433"/>
              </a:avLst>
            </a:prstGeom>
            <a:ln w="38100">
              <a:solidFill>
                <a:srgbClr val="C55A11">
                  <a:alpha val="36000"/>
                </a:srgb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00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7AB124-C8BD-4159-B031-05E1A07207DC}"/>
              </a:ext>
            </a:extLst>
          </p:cNvPr>
          <p:cNvSpPr txBox="1"/>
          <p:nvPr/>
        </p:nvSpPr>
        <p:spPr>
          <a:xfrm>
            <a:off x="0" y="624950"/>
            <a:ext cx="12192000" cy="523220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Introducing Gaussian noise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659AE-2F95-480C-BD84-AB48FFD7ADB1}"/>
              </a:ext>
            </a:extLst>
          </p:cNvPr>
          <p:cNvSpPr/>
          <p:nvPr/>
        </p:nvSpPr>
        <p:spPr>
          <a:xfrm>
            <a:off x="996950" y="1951672"/>
            <a:ext cx="1048385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multi_runs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&lt;-function(Y,times,parameters,input,iterations,noise,confidence,fit,fit_mat){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results &lt;- list()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aux&lt;-array(0, dim=c(length(times),35*A+1,iterations))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results$mean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&lt;-matrix(0,nrow = length(times),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ncol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35*A+1)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results$min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&lt;-matrix(0,nrow = length(times),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ncol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35*A+1).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param_vector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parameters_noise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]&lt;-parameters[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parameters_noise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]+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rnorm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(length(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parameters_noise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),mean=0,sd=noise*abs(parameters[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parameters_noise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A3F671-598D-49AF-B29B-26E4D2CF9D38}"/>
              </a:ext>
            </a:extLst>
          </p:cNvPr>
          <p:cNvSpPr/>
          <p:nvPr/>
        </p:nvSpPr>
        <p:spPr>
          <a:xfrm>
            <a:off x="996950" y="1582340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2082-2229</a:t>
            </a:r>
          </a:p>
        </p:txBody>
      </p:sp>
    </p:spTree>
    <p:extLst>
      <p:ext uri="{BB962C8B-B14F-4D97-AF65-F5344CB8AC3E}">
        <p14:creationId xmlns:p14="http://schemas.microsoft.com/office/powerpoint/2010/main" val="36253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42E2-C804-4B2B-B819-588354B3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SARS-CoV-2 early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B29D-E1D8-418F-A620-FF3F875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High IFR ~1%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Mortality extremely age dependent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High contribution of asymptomatic infections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Lockdowns are necessary to prevent infection spread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Need vaccines to reach herd immunity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27068-D962-4ABD-97BA-9BFDF481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94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7AB124-C8BD-4159-B031-05E1A07207DC}"/>
              </a:ext>
            </a:extLst>
          </p:cNvPr>
          <p:cNvSpPr txBox="1"/>
          <p:nvPr/>
        </p:nvSpPr>
        <p:spPr>
          <a:xfrm>
            <a:off x="0" y="624950"/>
            <a:ext cx="12192000" cy="523220"/>
          </a:xfrm>
          <a:prstGeom prst="rect">
            <a:avLst/>
          </a:prstGeom>
          <a:solidFill>
            <a:srgbClr val="1E959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Process outputs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54C2D-81CC-4768-BB89-3B877670391B}"/>
              </a:ext>
            </a:extLst>
          </p:cNvPr>
          <p:cNvSpPr/>
          <p:nvPr/>
        </p:nvSpPr>
        <p:spPr>
          <a:xfrm>
            <a:off x="1276634" y="1567934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1631-2078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CD7C4C-72B0-42AF-AD83-5C5567AD4DFC}"/>
              </a:ext>
            </a:extLst>
          </p:cNvPr>
          <p:cNvSpPr/>
          <p:nvPr/>
        </p:nvSpPr>
        <p:spPr>
          <a:xfrm>
            <a:off x="1276634" y="1937266"/>
            <a:ext cx="995016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process_ode_outcome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&lt;- function(out, iterations,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intv_vector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out_min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out$min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out_max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out$max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out_mean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out$mean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return(results)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174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-18536"/>
            <a:ext cx="5375189" cy="6876535"/>
          </a:xfrm>
          <a:prstGeom prst="rect">
            <a:avLst/>
          </a:prstGeom>
          <a:solidFill>
            <a:srgbClr val="434343"/>
          </a:solidFill>
          <a:ln w="12700" cap="flat" cmpd="sng">
            <a:solidFill>
              <a:srgbClr val="3AA4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48210" y="753762"/>
            <a:ext cx="3344562" cy="103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E2C1"/>
              </a:buClr>
              <a:buSzPts val="3200"/>
              <a:buFont typeface="Arial Black"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rgbClr val="50E2C1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t>Hospital Sub - Model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48208" y="2021401"/>
            <a:ext cx="4015231" cy="384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3 main aspects to consider: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Treatment seeking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Resource availability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Tx/>
              <a:buChar char="-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Patient’s clinical pathways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tabLst/>
              <a:defRPr/>
            </a:pPr>
            <a:b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 rot="-5400000">
            <a:off x="4876466" y="1754659"/>
            <a:ext cx="997445" cy="859866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24091-3AE8-4269-BF55-C2C78AB5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21" y="271055"/>
            <a:ext cx="6548775" cy="62482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0" y="-18536"/>
            <a:ext cx="5375189" cy="6876535"/>
          </a:xfrm>
          <a:prstGeom prst="rect">
            <a:avLst/>
          </a:prstGeom>
          <a:solidFill>
            <a:srgbClr val="434343"/>
          </a:solidFill>
          <a:ln w="12700" cap="flat" cmpd="sng">
            <a:solidFill>
              <a:srgbClr val="3AA4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48209" y="753762"/>
            <a:ext cx="3424257" cy="103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E2C1"/>
              </a:buClr>
              <a:buSzPts val="3200"/>
              <a:buFont typeface="Arial Black"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rgbClr val="50E2C1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t>Vaccination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48208" y="2021401"/>
            <a:ext cx="4015231" cy="384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Imperfect vaccine with limited duration of efficacy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Vaccine induced immunity works independently from natural immunity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Separate efficacy for different clinical outcomes: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Infection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Symptoms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Severe </a:t>
            </a: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disease</a:t>
            </a:r>
            <a:b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 rot="-5400000">
            <a:off x="4876466" y="1754659"/>
            <a:ext cx="997445" cy="859866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0398E9C-21E3-41CD-97F2-357DDD6A0D44}"/>
              </a:ext>
            </a:extLst>
          </p:cNvPr>
          <p:cNvGrpSpPr/>
          <p:nvPr/>
        </p:nvGrpSpPr>
        <p:grpSpPr>
          <a:xfrm>
            <a:off x="5657004" y="-482599"/>
            <a:ext cx="6331795" cy="7563040"/>
            <a:chOff x="-356480" y="-362200"/>
            <a:chExt cx="8054630" cy="10392231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B63E15C-F765-42F7-9424-283975901BA1}"/>
                </a:ext>
              </a:extLst>
            </p:cNvPr>
            <p:cNvGrpSpPr/>
            <p:nvPr/>
          </p:nvGrpSpPr>
          <p:grpSpPr>
            <a:xfrm>
              <a:off x="-356480" y="278987"/>
              <a:ext cx="8054630" cy="9751044"/>
              <a:chOff x="-356480" y="278987"/>
              <a:chExt cx="8054630" cy="975104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1E98D0B-0EB9-408C-A205-31AD219A6320}"/>
                  </a:ext>
                </a:extLst>
              </p:cNvPr>
              <p:cNvSpPr/>
              <p:nvPr/>
            </p:nvSpPr>
            <p:spPr>
              <a:xfrm>
                <a:off x="-356480" y="606269"/>
                <a:ext cx="7590972" cy="942376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42DDE47-686E-4F55-A7BF-82DC549A7C27}"/>
                  </a:ext>
                </a:extLst>
              </p:cNvPr>
              <p:cNvCxnSpPr>
                <a:cxnSpLocks/>
                <a:stCxn id="179" idx="1"/>
                <a:endCxn id="171" idx="5"/>
              </p:cNvCxnSpPr>
              <p:nvPr/>
            </p:nvCxnSpPr>
            <p:spPr>
              <a:xfrm flipH="1" flipV="1">
                <a:off x="3785561" y="4666222"/>
                <a:ext cx="878828" cy="487058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>
                    <a:alpha val="30196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78664B-5BA1-44FC-B29E-F8BEA664A41A}"/>
                  </a:ext>
                </a:extLst>
              </p:cNvPr>
              <p:cNvSpPr/>
              <p:nvPr/>
            </p:nvSpPr>
            <p:spPr>
              <a:xfrm>
                <a:off x="1763864" y="2186940"/>
                <a:ext cx="670560" cy="64008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E6A6ED6-C324-47F0-B32C-CD0B515B50E2}"/>
                  </a:ext>
                </a:extLst>
              </p:cNvPr>
              <p:cNvSpPr/>
              <p:nvPr/>
            </p:nvSpPr>
            <p:spPr>
              <a:xfrm>
                <a:off x="590384" y="2186940"/>
                <a:ext cx="670560" cy="640080"/>
              </a:xfrm>
              <a:prstGeom prst="ellipse">
                <a:avLst/>
              </a:prstGeom>
              <a:noFill/>
              <a:ln w="38100">
                <a:solidFill>
                  <a:srgbClr val="70AD47">
                    <a:lumMod val="60000"/>
                    <a:lumOff val="40000"/>
                  </a:srgbClr>
                </a:solidFill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D50AE7F-D5AD-4196-8ECE-DE6CBC191216}"/>
                  </a:ext>
                </a:extLst>
              </p:cNvPr>
              <p:cNvSpPr/>
              <p:nvPr/>
            </p:nvSpPr>
            <p:spPr>
              <a:xfrm>
                <a:off x="3289218" y="1219200"/>
                <a:ext cx="670560" cy="64008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C936399-2ABD-4508-B408-B02D173C5338}"/>
                  </a:ext>
                </a:extLst>
              </p:cNvPr>
              <p:cNvSpPr/>
              <p:nvPr/>
            </p:nvSpPr>
            <p:spPr>
              <a:xfrm>
                <a:off x="3235388" y="3154680"/>
                <a:ext cx="670560" cy="64008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83C8AFD-8A0E-4E0A-92C2-6A71F20AF30A}"/>
                  </a:ext>
                </a:extLst>
              </p:cNvPr>
              <p:cNvSpPr/>
              <p:nvPr/>
            </p:nvSpPr>
            <p:spPr>
              <a:xfrm>
                <a:off x="3235388" y="2186940"/>
                <a:ext cx="670560" cy="64008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9E2BB4F-BE32-446E-A078-39A46262CC0D}"/>
                  </a:ext>
                </a:extLst>
              </p:cNvPr>
              <p:cNvSpPr/>
              <p:nvPr/>
            </p:nvSpPr>
            <p:spPr>
              <a:xfrm>
                <a:off x="590384" y="5082508"/>
                <a:ext cx="670560" cy="64008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</a:t>
                </a: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1C39D00-FD7E-48EE-AFB1-01CA28C4419A}"/>
                  </a:ext>
                </a:extLst>
              </p:cNvPr>
              <p:cNvSpPr/>
              <p:nvPr/>
            </p:nvSpPr>
            <p:spPr>
              <a:xfrm>
                <a:off x="5876653" y="2186940"/>
                <a:ext cx="670560" cy="64008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FF9D781-B077-4456-B22B-906D32B7CBD6}"/>
                  </a:ext>
                </a:extLst>
              </p:cNvPr>
              <p:cNvSpPr/>
              <p:nvPr/>
            </p:nvSpPr>
            <p:spPr>
              <a:xfrm>
                <a:off x="1798583" y="5082508"/>
                <a:ext cx="670560" cy="64008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</a:t>
                </a: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66928F37-9D31-48EF-A038-2EE79BA6A4CF}"/>
                  </a:ext>
                </a:extLst>
              </p:cNvPr>
              <p:cNvCxnSpPr>
                <a:cxnSpLocks/>
                <a:stCxn id="147" idx="4"/>
                <a:endCxn id="151" idx="0"/>
              </p:cNvCxnSpPr>
              <p:nvPr/>
            </p:nvCxnSpPr>
            <p:spPr>
              <a:xfrm>
                <a:off x="925664" y="2827020"/>
                <a:ext cx="0" cy="2255488"/>
              </a:xfrm>
              <a:prstGeom prst="line">
                <a:avLst/>
              </a:prstGeom>
              <a:noFill/>
              <a:ln w="38100" cap="flat" cmpd="sng" algn="ctr">
                <a:solidFill>
                  <a:srgbClr val="218FA5">
                    <a:alpha val="41961"/>
                  </a:srgbClr>
                </a:solidFill>
                <a:prstDash val="solid"/>
                <a:miter lim="800000"/>
                <a:headEnd type="oval" w="med" len="med"/>
                <a:tailEnd type="triangle" w="med" len="med"/>
              </a:ln>
              <a:effectLst/>
            </p:spPr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89B50E4-5C25-4D71-BF91-AEB8951AB8E2}"/>
                  </a:ext>
                </a:extLst>
              </p:cNvPr>
              <p:cNvSpPr/>
              <p:nvPr/>
            </p:nvSpPr>
            <p:spPr>
              <a:xfrm>
                <a:off x="5866633" y="5085114"/>
                <a:ext cx="750157" cy="64008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VR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69855D6-A0E3-4304-A8C6-0E92EFDCE45B}"/>
                  </a:ext>
                </a:extLst>
              </p:cNvPr>
              <p:cNvCxnSpPr>
                <a:cxnSpLocks/>
                <a:stCxn id="152" idx="4"/>
                <a:endCxn id="155" idx="0"/>
              </p:cNvCxnSpPr>
              <p:nvPr/>
            </p:nvCxnSpPr>
            <p:spPr>
              <a:xfrm>
                <a:off x="6211934" y="2827020"/>
                <a:ext cx="29778" cy="2258094"/>
              </a:xfrm>
              <a:prstGeom prst="line">
                <a:avLst/>
              </a:prstGeom>
              <a:noFill/>
              <a:ln w="38100" cap="flat" cmpd="sng" algn="ctr">
                <a:solidFill>
                  <a:srgbClr val="218FA5">
                    <a:alpha val="38824"/>
                  </a:srgbClr>
                </a:solidFill>
                <a:prstDash val="solid"/>
                <a:miter lim="800000"/>
                <a:headEnd type="oval" w="med" len="med"/>
                <a:tailEnd type="triangle" w="med" len="med"/>
              </a:ln>
              <a:effectLst/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376BDA1-5E7E-4F92-839C-FC6B57CAA00E}"/>
                  </a:ext>
                </a:extLst>
              </p:cNvPr>
              <p:cNvCxnSpPr>
                <a:cxnSpLocks/>
                <a:stCxn id="147" idx="6"/>
                <a:endCxn id="146" idx="2"/>
              </p:cNvCxnSpPr>
              <p:nvPr/>
            </p:nvCxnSpPr>
            <p:spPr>
              <a:xfrm>
                <a:off x="1260944" y="2506980"/>
                <a:ext cx="502920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ED7D31">
                    <a:lumMod val="75000"/>
                    <a:alpha val="36863"/>
                  </a:srgbClr>
                </a:solidFill>
                <a:prstDash val="solid"/>
                <a:miter lim="800000"/>
                <a:headEnd type="oval" w="med" len="med"/>
                <a:tailEnd type="triangle" w="med" len="med"/>
              </a:ln>
              <a:effectLst/>
            </p:spPr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6B073D3-0503-4A77-85AB-AA5D4F61D6BC}"/>
                  </a:ext>
                </a:extLst>
              </p:cNvPr>
              <p:cNvCxnSpPr>
                <a:cxnSpLocks/>
                <a:stCxn id="146" idx="7"/>
                <a:endCxn id="148" idx="2"/>
              </p:cNvCxnSpPr>
              <p:nvPr/>
            </p:nvCxnSpPr>
            <p:spPr>
              <a:xfrm flipV="1">
                <a:off x="2336223" y="1539240"/>
                <a:ext cx="952995" cy="741438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E98BE79-2FFA-4355-A04F-CCCA60EDF676}"/>
                  </a:ext>
                </a:extLst>
              </p:cNvPr>
              <p:cNvCxnSpPr>
                <a:cxnSpLocks/>
                <a:stCxn id="150" idx="2"/>
                <a:endCxn id="146" idx="6"/>
              </p:cNvCxnSpPr>
              <p:nvPr/>
            </p:nvCxnSpPr>
            <p:spPr>
              <a:xfrm flipH="1">
                <a:off x="2434424" y="2506980"/>
                <a:ext cx="800964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31326CB-4DB5-4FD3-A092-F301C48AD652}"/>
                  </a:ext>
                </a:extLst>
              </p:cNvPr>
              <p:cNvCxnSpPr>
                <a:cxnSpLocks/>
                <a:stCxn id="146" idx="5"/>
                <a:endCxn id="149" idx="1"/>
              </p:cNvCxnSpPr>
              <p:nvPr/>
            </p:nvCxnSpPr>
            <p:spPr>
              <a:xfrm>
                <a:off x="2336223" y="2733282"/>
                <a:ext cx="997366" cy="515136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ABED8B7-C2B7-4B8F-82FA-6321364CE005}"/>
                  </a:ext>
                </a:extLst>
              </p:cNvPr>
              <p:cNvCxnSpPr>
                <a:cxnSpLocks/>
                <a:stCxn id="148" idx="6"/>
                <a:endCxn id="152" idx="1"/>
              </p:cNvCxnSpPr>
              <p:nvPr/>
            </p:nvCxnSpPr>
            <p:spPr>
              <a:xfrm>
                <a:off x="3959778" y="1539240"/>
                <a:ext cx="2015076" cy="741438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med" len="med"/>
                <a:tailEnd type="triangle" w="med" len="med"/>
              </a:ln>
              <a:effectLst/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9E015C1B-2AB9-4510-A2BD-94A3D1EAA110}"/>
                  </a:ext>
                </a:extLst>
              </p:cNvPr>
              <p:cNvCxnSpPr>
                <a:cxnSpLocks/>
                <a:stCxn id="150" idx="6"/>
                <a:endCxn id="152" idx="2"/>
              </p:cNvCxnSpPr>
              <p:nvPr/>
            </p:nvCxnSpPr>
            <p:spPr>
              <a:xfrm>
                <a:off x="3905948" y="2506980"/>
                <a:ext cx="1970705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med" len="med"/>
                <a:tailEnd type="triangle" w="med" len="med"/>
              </a:ln>
              <a:effectLst/>
            </p:spPr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CC974FB-BFA9-4E27-BCA7-87F66F01E6E5}"/>
                  </a:ext>
                </a:extLst>
              </p:cNvPr>
              <p:cNvCxnSpPr>
                <a:cxnSpLocks/>
                <a:stCxn id="149" idx="6"/>
                <a:endCxn id="152" idx="3"/>
              </p:cNvCxnSpPr>
              <p:nvPr/>
            </p:nvCxnSpPr>
            <p:spPr>
              <a:xfrm flipV="1">
                <a:off x="3905948" y="2733282"/>
                <a:ext cx="2068906" cy="741438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med" len="med"/>
                <a:tailEnd type="triangle" w="med" len="med"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547A94F-D59E-43EE-B6BE-E604E4FCF816}"/>
                  </a:ext>
                </a:extLst>
              </p:cNvPr>
              <p:cNvCxnSpPr>
                <a:cxnSpLocks/>
                <a:stCxn id="151" idx="6"/>
                <a:endCxn id="153" idx="2"/>
              </p:cNvCxnSpPr>
              <p:nvPr/>
            </p:nvCxnSpPr>
            <p:spPr>
              <a:xfrm>
                <a:off x="1260944" y="5402548"/>
                <a:ext cx="537639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ED7D31">
                    <a:lumMod val="75000"/>
                    <a:alpha val="36863"/>
                  </a:srgbClr>
                </a:solidFill>
                <a:prstDash val="solid"/>
                <a:miter lim="800000"/>
                <a:headEnd type="oval" w="med" len="med"/>
                <a:tailEnd type="triangle" w="med" len="med"/>
              </a:ln>
              <a:effectLst/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F2453CF-5F9A-41FB-A0C5-C6FB7E9EA639}"/>
                  </a:ext>
                </a:extLst>
              </p:cNvPr>
              <p:cNvCxnSpPr>
                <a:cxnSpLocks/>
                <a:stCxn id="155" idx="2"/>
                <a:endCxn id="179" idx="6"/>
              </p:cNvCxnSpPr>
              <p:nvPr/>
            </p:nvCxnSpPr>
            <p:spPr>
              <a:xfrm flipH="1">
                <a:off x="5329699" y="5405154"/>
                <a:ext cx="536934" cy="10380"/>
              </a:xfrm>
              <a:prstGeom prst="line">
                <a:avLst/>
              </a:prstGeom>
              <a:noFill/>
              <a:ln w="38100" cap="flat" cmpd="sng" algn="ctr">
                <a:solidFill>
                  <a:srgbClr val="ED7D31">
                    <a:lumMod val="75000"/>
                    <a:alpha val="40000"/>
                  </a:srgbClr>
                </a:solidFill>
                <a:prstDash val="solid"/>
                <a:miter lim="800000"/>
                <a:headEnd type="oval" w="med" len="med"/>
                <a:tailEnd type="triangle" w="med" len="med"/>
              </a:ln>
              <a:effectLst/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28D1713-2DAB-4946-9532-695536C64A95}"/>
                  </a:ext>
                </a:extLst>
              </p:cNvPr>
              <p:cNvCxnSpPr>
                <a:cxnSpLocks/>
                <a:stCxn id="153" idx="5"/>
                <a:endCxn id="172" idx="1"/>
              </p:cNvCxnSpPr>
              <p:nvPr/>
            </p:nvCxnSpPr>
            <p:spPr>
              <a:xfrm>
                <a:off x="2370942" y="5628850"/>
                <a:ext cx="886632" cy="520248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>
                    <a:alpha val="25882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709D881-7B24-40F3-A40C-0FD81B10854D}"/>
                  </a:ext>
                </a:extLst>
              </p:cNvPr>
              <p:cNvCxnSpPr>
                <a:cxnSpLocks/>
                <a:stCxn id="179" idx="3"/>
                <a:endCxn id="172" idx="7"/>
              </p:cNvCxnSpPr>
              <p:nvPr/>
            </p:nvCxnSpPr>
            <p:spPr>
              <a:xfrm flipH="1">
                <a:off x="3731731" y="5677785"/>
                <a:ext cx="932658" cy="471311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>
                    <a:alpha val="25882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1FA7EEA-B836-49B0-B478-5CFD35F781FC}"/>
                  </a:ext>
                </a:extLst>
              </p:cNvPr>
              <p:cNvCxnSpPr>
                <a:cxnSpLocks/>
                <a:stCxn id="153" idx="6"/>
                <a:endCxn id="173" idx="2"/>
              </p:cNvCxnSpPr>
              <p:nvPr/>
            </p:nvCxnSpPr>
            <p:spPr>
              <a:xfrm>
                <a:off x="2469143" y="5402548"/>
                <a:ext cx="690230" cy="5112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>
                    <a:alpha val="25098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10266A9-589A-4369-836D-C3CCFD32A23F}"/>
                  </a:ext>
                </a:extLst>
              </p:cNvPr>
              <p:cNvCxnSpPr>
                <a:cxnSpLocks/>
                <a:stCxn id="153" idx="7"/>
                <a:endCxn id="171" idx="3"/>
              </p:cNvCxnSpPr>
              <p:nvPr/>
            </p:nvCxnSpPr>
            <p:spPr>
              <a:xfrm flipV="1">
                <a:off x="2370942" y="4666222"/>
                <a:ext cx="940462" cy="510024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>
                    <a:alpha val="25882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FF707DC2-02BA-48B6-ACAF-F13CFC5C5891}"/>
                  </a:ext>
                </a:extLst>
              </p:cNvPr>
              <p:cNvCxnSpPr>
                <a:cxnSpLocks/>
                <a:stCxn id="179" idx="2"/>
                <a:endCxn id="173" idx="6"/>
              </p:cNvCxnSpPr>
              <p:nvPr/>
            </p:nvCxnSpPr>
            <p:spPr>
              <a:xfrm flipH="1" flipV="1">
                <a:off x="3829932" y="5407660"/>
                <a:ext cx="720306" cy="7873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>
                    <a:alpha val="30196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FDD9169-DD06-456C-8353-97129390AE7F}"/>
                  </a:ext>
                </a:extLst>
              </p:cNvPr>
              <p:cNvSpPr/>
              <p:nvPr/>
            </p:nvSpPr>
            <p:spPr>
              <a:xfrm>
                <a:off x="3213203" y="4119880"/>
                <a:ext cx="670560" cy="64008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D6506F07-6AD1-484D-AFC7-A3EA781FBFAD}"/>
                  </a:ext>
                </a:extLst>
              </p:cNvPr>
              <p:cNvSpPr/>
              <p:nvPr/>
            </p:nvSpPr>
            <p:spPr>
              <a:xfrm>
                <a:off x="3159373" y="6055360"/>
                <a:ext cx="670560" cy="64008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C8A855E-46C3-4B11-8F80-596F5EB0AD75}"/>
                  </a:ext>
                </a:extLst>
              </p:cNvPr>
              <p:cNvSpPr/>
              <p:nvPr/>
            </p:nvSpPr>
            <p:spPr>
              <a:xfrm>
                <a:off x="3159373" y="5087620"/>
                <a:ext cx="670560" cy="640080"/>
              </a:xfrm>
              <a:prstGeom prst="ellipse">
                <a:avLst/>
              </a:prstGeom>
              <a:noFill/>
              <a:ln w="38100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906D992-1287-415E-A7FB-A26FD841F720}"/>
                  </a:ext>
                </a:extLst>
              </p:cNvPr>
              <p:cNvCxnSpPr>
                <a:cxnSpLocks/>
                <a:stCxn id="171" idx="7"/>
                <a:endCxn id="155" idx="1"/>
              </p:cNvCxnSpPr>
              <p:nvPr/>
            </p:nvCxnSpPr>
            <p:spPr>
              <a:xfrm>
                <a:off x="3785561" y="4213616"/>
                <a:ext cx="2190930" cy="965234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med" len="med"/>
                <a:tailEnd type="triangle" w="med" len="med"/>
              </a:ln>
              <a:effectLst/>
            </p:spPr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CD29CCD-3E4A-4AE6-8214-B2F26DC1731A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 flipV="1">
                <a:off x="3829317" y="5631457"/>
                <a:ext cx="2147174" cy="882765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oval" w="med" len="med"/>
                <a:tailEnd type="triangle" w="med" len="med"/>
              </a:ln>
              <a:effectLst/>
            </p:spPr>
          </p:cxn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E911F885-4A63-4C80-B801-B349E1D0382B}"/>
                  </a:ext>
                </a:extLst>
              </p:cNvPr>
              <p:cNvSpPr/>
              <p:nvPr/>
            </p:nvSpPr>
            <p:spPr>
              <a:xfrm rot="8695204">
                <a:off x="3246261" y="2615112"/>
                <a:ext cx="3370908" cy="3207905"/>
              </a:xfrm>
              <a:prstGeom prst="arc">
                <a:avLst>
                  <a:gd name="adj1" fmla="val 15977591"/>
                  <a:gd name="adj2" fmla="val 20730331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87CFB431-7704-4399-AE0B-A81582C57595}"/>
                  </a:ext>
                </a:extLst>
              </p:cNvPr>
              <p:cNvSpPr/>
              <p:nvPr/>
            </p:nvSpPr>
            <p:spPr>
              <a:xfrm rot="13584305">
                <a:off x="189786" y="2452279"/>
                <a:ext cx="3017316" cy="3011653"/>
              </a:xfrm>
              <a:prstGeom prst="arc">
                <a:avLst>
                  <a:gd name="adj1" fmla="val 15917535"/>
                  <a:gd name="adj2" fmla="val 252236"/>
                </a:avLst>
              </a:prstGeom>
              <a:noFill/>
              <a:ln w="38100" cap="flat" cmpd="sng" algn="ctr">
                <a:solidFill>
                  <a:srgbClr val="5B9BD5">
                    <a:lumMod val="20000"/>
                    <a:lumOff val="80000"/>
                  </a:srgbClr>
                </a:solidFill>
                <a:prstDash val="sysDash"/>
                <a:miter lim="800000"/>
                <a:headEnd type="oval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61CC878B-D1EA-400F-BE54-FF1EAEE84CCD}"/>
                  </a:ext>
                </a:extLst>
              </p:cNvPr>
              <p:cNvSpPr/>
              <p:nvPr/>
            </p:nvSpPr>
            <p:spPr>
              <a:xfrm rot="3031656">
                <a:off x="3976482" y="2391719"/>
                <a:ext cx="2981736" cy="2846443"/>
              </a:xfrm>
              <a:prstGeom prst="arc">
                <a:avLst>
                  <a:gd name="adj1" fmla="val 15725386"/>
                  <a:gd name="adj2" fmla="val 236990"/>
                </a:avLst>
              </a:prstGeom>
              <a:noFill/>
              <a:ln w="38100" cap="flat" cmpd="sng" algn="ctr">
                <a:solidFill>
                  <a:srgbClr val="5B9BD5">
                    <a:lumMod val="20000"/>
                    <a:lumOff val="80000"/>
                  </a:srgbClr>
                </a:solidFill>
                <a:prstDash val="sysDash"/>
                <a:miter lim="800000"/>
                <a:headEnd type="triangle" w="med" len="med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C54A7F12-6310-4AD5-8D4E-B0A90FA7C2B7}"/>
                  </a:ext>
                </a:extLst>
              </p:cNvPr>
              <p:cNvSpPr/>
              <p:nvPr/>
            </p:nvSpPr>
            <p:spPr>
              <a:xfrm>
                <a:off x="4550238" y="5044651"/>
                <a:ext cx="779461" cy="741763"/>
              </a:xfrm>
              <a:prstGeom prst="ellipse">
                <a:avLst/>
              </a:prstGeom>
              <a:noFill/>
              <a:ln w="381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EVR</a:t>
                </a:r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701C7060-1F5D-46CC-9C5F-249959A87422}"/>
                  </a:ext>
                </a:extLst>
              </p:cNvPr>
              <p:cNvSpPr/>
              <p:nvPr/>
            </p:nvSpPr>
            <p:spPr>
              <a:xfrm rot="18512372">
                <a:off x="308987" y="870028"/>
                <a:ext cx="6368330" cy="5186248"/>
              </a:xfrm>
              <a:prstGeom prst="arc">
                <a:avLst>
                  <a:gd name="adj1" fmla="val 15428719"/>
                  <a:gd name="adj2" fmla="val 1557036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ysDash"/>
                <a:miter lim="800000"/>
                <a:headEnd type="triangle" w="med" len="med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2DCCBD4-B648-4AF2-A075-592BD41BD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21" y="7651123"/>
                <a:ext cx="540001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C55A11">
                    <a:alpha val="25882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B67791EE-D73B-4E56-A328-37092C497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21" y="8079420"/>
                <a:ext cx="540001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B0F0">
                    <a:alpha val="25882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5F6EAF0-EF23-4F85-851D-194345D8D978}"/>
                  </a:ext>
                </a:extLst>
              </p:cNvPr>
              <p:cNvSpPr txBox="1"/>
              <p:nvPr/>
            </p:nvSpPr>
            <p:spPr>
              <a:xfrm>
                <a:off x="1236759" y="7447107"/>
                <a:ext cx="1451391" cy="42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Infection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E2E1A5E-2458-4106-AE5A-6EC322567EC4}"/>
                  </a:ext>
                </a:extLst>
              </p:cNvPr>
              <p:cNvSpPr txBox="1"/>
              <p:nvPr/>
            </p:nvSpPr>
            <p:spPr>
              <a:xfrm>
                <a:off x="1260945" y="7859016"/>
                <a:ext cx="1696917" cy="42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Vaccination</a:t>
                </a:r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DA9EB630-2820-432C-BA97-939661F00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2808" y="7625976"/>
                <a:ext cx="540000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00">
                    <a:alpha val="92157"/>
                  </a:srgbClr>
                </a:solidFill>
                <a:prstDash val="sysDash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90976D6-A912-44B8-B6C6-9FDEC614D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2808" y="8054273"/>
                <a:ext cx="540000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4472C4">
                    <a:alpha val="20000"/>
                  </a:srgbClr>
                </a:solidFill>
                <a:prstDash val="sysDash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3AEC5CB-01ED-4E61-A271-97CD965FAA54}"/>
                  </a:ext>
                </a:extLst>
              </p:cNvPr>
              <p:cNvSpPr txBox="1"/>
              <p:nvPr/>
            </p:nvSpPr>
            <p:spPr>
              <a:xfrm>
                <a:off x="4034458" y="7421959"/>
                <a:ext cx="2582332" cy="42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Natural immunity loss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DB5D633-6C4E-41DF-9709-A648AA7F9319}"/>
                  </a:ext>
                </a:extLst>
              </p:cNvPr>
              <p:cNvSpPr txBox="1"/>
              <p:nvPr/>
            </p:nvSpPr>
            <p:spPr>
              <a:xfrm>
                <a:off x="4002804" y="7834355"/>
                <a:ext cx="3695346" cy="42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Vaccination induced immunity loss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41A3306-0432-4A2C-AC7C-4E158CFDC2C2}"/>
                  </a:ext>
                </a:extLst>
              </p:cNvPr>
              <p:cNvSpPr txBox="1"/>
              <p:nvPr/>
            </p:nvSpPr>
            <p:spPr>
              <a:xfrm>
                <a:off x="2515053" y="4471325"/>
                <a:ext cx="614482" cy="42291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pv1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60845BE-534D-44FD-85DF-BA4F8703453C}"/>
                  </a:ext>
                </a:extLst>
              </p:cNvPr>
              <p:cNvSpPr txBox="1"/>
              <p:nvPr/>
            </p:nvSpPr>
            <p:spPr>
              <a:xfrm>
                <a:off x="2581756" y="5016105"/>
                <a:ext cx="588616" cy="42291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pv2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A331FE4F-E8BF-48F3-8019-FA5CEF203B1A}"/>
                  </a:ext>
                </a:extLst>
              </p:cNvPr>
              <p:cNvSpPr txBox="1"/>
              <p:nvPr/>
            </p:nvSpPr>
            <p:spPr>
              <a:xfrm>
                <a:off x="2457555" y="5874954"/>
                <a:ext cx="613916" cy="42291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pv3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9E55E80B-FA7E-4190-AC05-1E373929809A}"/>
                  </a:ext>
                </a:extLst>
              </p:cNvPr>
              <p:cNvSpPr txBox="1"/>
              <p:nvPr/>
            </p:nvSpPr>
            <p:spPr>
              <a:xfrm>
                <a:off x="4129257" y="4596971"/>
                <a:ext cx="653732" cy="42291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pvr1</a:t>
                </a:r>
              </a:p>
            </p:txBody>
          </p: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303C5D7C-6246-4BD0-88F2-FEF99C998684}"/>
                  </a:ext>
                </a:extLst>
              </p:cNvPr>
              <p:cNvSpPr/>
              <p:nvPr/>
            </p:nvSpPr>
            <p:spPr>
              <a:xfrm rot="7471727">
                <a:off x="449240" y="968681"/>
                <a:ext cx="6506962" cy="5976172"/>
              </a:xfrm>
              <a:prstGeom prst="arc">
                <a:avLst>
                  <a:gd name="adj1" fmla="val 16366431"/>
                  <a:gd name="adj2" fmla="val 1279006"/>
                </a:avLst>
              </a:prstGeom>
              <a:noFill/>
              <a:ln w="381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ash"/>
                <a:miter lim="800000"/>
                <a:headEnd type="oval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44E8C6D-5FF3-4018-A05B-704772AC4889}"/>
                  </a:ext>
                </a:extLst>
              </p:cNvPr>
              <p:cNvSpPr txBox="1"/>
              <p:nvPr/>
            </p:nvSpPr>
            <p:spPr>
              <a:xfrm>
                <a:off x="3920236" y="5048235"/>
                <a:ext cx="653732" cy="42291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pvr2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D485076-070D-48D6-ADCA-B6C7AA049E59}"/>
                  </a:ext>
                </a:extLst>
              </p:cNvPr>
              <p:cNvSpPr txBox="1"/>
              <p:nvPr/>
            </p:nvSpPr>
            <p:spPr>
              <a:xfrm>
                <a:off x="4011941" y="5846682"/>
                <a:ext cx="653732" cy="42291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pvr3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33E11C2-D3A0-4CF9-BC83-4F0947572E2B}"/>
                  </a:ext>
                </a:extLst>
              </p:cNvPr>
              <p:cNvSpPr txBox="1"/>
              <p:nvPr/>
            </p:nvSpPr>
            <p:spPr>
              <a:xfrm>
                <a:off x="2495187" y="1502039"/>
                <a:ext cx="614482" cy="42291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p1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38C4851-829C-465C-86EB-9440E93E3737}"/>
                  </a:ext>
                </a:extLst>
              </p:cNvPr>
              <p:cNvSpPr txBox="1"/>
              <p:nvPr/>
            </p:nvSpPr>
            <p:spPr>
              <a:xfrm>
                <a:off x="2578775" y="2111616"/>
                <a:ext cx="614482" cy="42291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6A040E22-0581-4E20-846A-DABDB403B364}"/>
                  </a:ext>
                </a:extLst>
              </p:cNvPr>
              <p:cNvSpPr txBox="1"/>
              <p:nvPr/>
            </p:nvSpPr>
            <p:spPr>
              <a:xfrm>
                <a:off x="2466559" y="2937377"/>
                <a:ext cx="614482" cy="42291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p3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309CD5E0-38B9-49D3-8BB4-50CA0BA09345}"/>
                  </a:ext>
                </a:extLst>
              </p:cNvPr>
              <p:cNvSpPr txBox="1"/>
              <p:nvPr/>
            </p:nvSpPr>
            <p:spPr>
              <a:xfrm>
                <a:off x="1390651" y="2151328"/>
                <a:ext cx="282296" cy="42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45E2746-6B7B-479A-9BB3-8012D472E9BD}"/>
                  </a:ext>
                </a:extLst>
              </p:cNvPr>
              <p:cNvSpPr txBox="1"/>
              <p:nvPr/>
            </p:nvSpPr>
            <p:spPr>
              <a:xfrm>
                <a:off x="1351566" y="4968974"/>
                <a:ext cx="481737" cy="42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b</a:t>
                </a:r>
                <a:r>
                  <a:rPr kumimoji="0" lang="en-GB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</a:t>
                </a:r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C4AE6D-54C0-4515-89D5-D8435E8DFB8C}"/>
                  </a:ext>
                </a:extLst>
              </p:cNvPr>
              <p:cNvSpPr txBox="1"/>
              <p:nvPr/>
            </p:nvSpPr>
            <p:spPr>
              <a:xfrm>
                <a:off x="5380334" y="5035634"/>
                <a:ext cx="594521" cy="42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b</a:t>
                </a:r>
                <a:r>
                  <a:rPr kumimoji="0" lang="en-GB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vr</a:t>
                </a:r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07D7D84-B7F3-453B-8DB7-2F113943D0B7}"/>
                  </a:ext>
                </a:extLst>
              </p:cNvPr>
              <p:cNvSpPr txBox="1"/>
              <p:nvPr/>
            </p:nvSpPr>
            <p:spPr>
              <a:xfrm>
                <a:off x="5686372" y="3037300"/>
                <a:ext cx="481737" cy="42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b</a:t>
                </a:r>
                <a:r>
                  <a:rPr kumimoji="0" lang="en-GB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350901CC-3097-4508-A7F0-105A77C94AB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132" y="8561777"/>
                    <a:ext cx="3452605" cy="2960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e>
                          </m:d>
                          <m:r>
                            <a:rPr kumimoji="0" lang="en-GB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𝑝𝑣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𝑝𝑣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𝑝𝑣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d>
                        </m:oMath>
                      </m:oMathPara>
                    </a14:m>
                    <a:endParaRPr kumimoji="0" lang="en-GB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350901CC-3097-4508-A7F0-105A77C94A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132" y="8561777"/>
                    <a:ext cx="3452605" cy="29603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4" b="-3055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570DFC1-449B-4EC9-97F0-3FAD55DE82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009" y="9038013"/>
                    <a:ext cx="3949135" cy="2960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e>
                          </m:d>
                          <m:r>
                            <a:rPr kumimoji="0" lang="en-GB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𝑣𝑟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𝑝𝑣𝑟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𝑝𝑣𝑟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2,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𝑝𝑣𝑟</m:t>
                              </m:r>
                              <m:r>
                                <a:rPr kumimoji="0" lang="en-GB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d>
                        </m:oMath>
                      </m:oMathPara>
                    </a14:m>
                    <a:endParaRPr kumimoji="0" lang="en-GB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570DFC1-449B-4EC9-97F0-3FAD55DE82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009" y="9038013"/>
                    <a:ext cx="3949135" cy="2960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5AC40F7B-D030-47C9-9B58-5B72D76A24EB}"/>
                </a:ext>
              </a:extLst>
            </p:cNvPr>
            <p:cNvSpPr/>
            <p:nvPr/>
          </p:nvSpPr>
          <p:spPr>
            <a:xfrm rot="7598531">
              <a:off x="1794513" y="-369658"/>
              <a:ext cx="4393510" cy="4408426"/>
            </a:xfrm>
            <a:prstGeom prst="arc">
              <a:avLst>
                <a:gd name="adj1" fmla="val 15574240"/>
                <a:gd name="adj2" fmla="val 1496433"/>
              </a:avLst>
            </a:prstGeom>
            <a:noFill/>
            <a:ln w="38100" cap="flat" cmpd="sng" algn="ctr">
              <a:solidFill>
                <a:srgbClr val="C55A11">
                  <a:alpha val="36000"/>
                </a:srgbClr>
              </a:solidFill>
              <a:prstDash val="sysDash"/>
              <a:miter lim="800000"/>
              <a:headEnd type="oval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42E2-C804-4B2B-B819-588354B3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SARS-CoV-2 current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B29D-E1D8-418F-A620-FF3F875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IFR ~0.4%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Mortality extremely age dependent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Asymptomatic infections are important; pre-symptomatic infections even more so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Role of NPIs is unclear, but it seems border control is critical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Virus evolves relatively quickly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Reaching endemic levels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99BEC-5191-435D-BC7E-D9E6D08B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7696-AB1C-42A4-A6FB-D8F2E54E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Disease induced mortality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8B5367-E31E-44D7-9083-3EC213C3C8FD}"/>
              </a:ext>
            </a:extLst>
          </p:cNvPr>
          <p:cNvGrpSpPr/>
          <p:nvPr/>
        </p:nvGrpSpPr>
        <p:grpSpPr>
          <a:xfrm>
            <a:off x="1672978" y="2041480"/>
            <a:ext cx="8737038" cy="1240940"/>
            <a:chOff x="1289268" y="2126103"/>
            <a:chExt cx="9731335" cy="1210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D6E9F0-99B6-41DE-A231-C32F7CC5D797}"/>
                </a:ext>
              </a:extLst>
            </p:cNvPr>
            <p:cNvGrpSpPr/>
            <p:nvPr/>
          </p:nvGrpSpPr>
          <p:grpSpPr>
            <a:xfrm>
              <a:off x="1289268" y="2126103"/>
              <a:ext cx="9731335" cy="1210249"/>
              <a:chOff x="2938683" y="2822605"/>
              <a:chExt cx="7514842" cy="121024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25198F-EE92-4D54-897B-7533E7A37289}"/>
                  </a:ext>
                </a:extLst>
              </p:cNvPr>
              <p:cNvSpPr txBox="1"/>
              <p:nvPr/>
            </p:nvSpPr>
            <p:spPr>
              <a:xfrm>
                <a:off x="2938683" y="2822605"/>
                <a:ext cx="1117600" cy="120032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330BF-081C-4BB1-BCCF-6332479C9DEF}"/>
                  </a:ext>
                </a:extLst>
              </p:cNvPr>
              <p:cNvSpPr txBox="1"/>
              <p:nvPr/>
            </p:nvSpPr>
            <p:spPr>
              <a:xfrm>
                <a:off x="9335925" y="2828834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79000">
                    <a:schemeClr val="accent6">
                      <a:lumMod val="60000"/>
                      <a:lumOff val="40000"/>
                    </a:schemeClr>
                  </a:gs>
                  <a:gs pos="46000">
                    <a:schemeClr val="accent6">
                      <a:lumMod val="75000"/>
                    </a:schemeClr>
                  </a:gs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813347BE-A6D1-4D5F-AC7E-A79E1783F4EC}"/>
                  </a:ext>
                </a:extLst>
              </p:cNvPr>
              <p:cNvSpPr/>
              <p:nvPr/>
            </p:nvSpPr>
            <p:spPr>
              <a:xfrm>
                <a:off x="4406897" y="3259665"/>
                <a:ext cx="1319423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87652-2358-4EAB-8582-D65E718561FB}"/>
                  </a:ext>
                </a:extLst>
              </p:cNvPr>
              <p:cNvSpPr txBox="1"/>
              <p:nvPr/>
            </p:nvSpPr>
            <p:spPr>
              <a:xfrm>
                <a:off x="6165499" y="283252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8968D-8E35-4DDB-96E8-EDB5FEEAD8F2}"/>
                  </a:ext>
                </a:extLst>
              </p:cNvPr>
              <p:cNvSpPr txBox="1"/>
              <p:nvPr/>
            </p:nvSpPr>
            <p:spPr>
              <a:xfrm>
                <a:off x="4752128" y="2916702"/>
                <a:ext cx="386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l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F3341-4B9E-47D2-AF60-8461C771D430}"/>
                </a:ext>
              </a:extLst>
            </p:cNvPr>
            <p:cNvGrpSpPr/>
            <p:nvPr/>
          </p:nvGrpSpPr>
          <p:grpSpPr>
            <a:xfrm>
              <a:off x="7332049" y="2192563"/>
              <a:ext cx="1708585" cy="707999"/>
              <a:chOff x="7332049" y="2192563"/>
              <a:chExt cx="1708585" cy="707999"/>
            </a:xfrm>
          </p:grpSpPr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BC47758D-B96F-488F-B650-C62FAE8155F1}"/>
                  </a:ext>
                </a:extLst>
              </p:cNvPr>
              <p:cNvSpPr/>
              <p:nvPr/>
            </p:nvSpPr>
            <p:spPr>
              <a:xfrm>
                <a:off x="7332049" y="2561895"/>
                <a:ext cx="1708585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FF04BA-CB53-426E-83E7-35818F090BDE}"/>
                  </a:ext>
                </a:extLst>
              </p:cNvPr>
              <p:cNvSpPr txBox="1"/>
              <p:nvPr/>
            </p:nvSpPr>
            <p:spPr>
              <a:xfrm>
                <a:off x="7686981" y="2192563"/>
                <a:ext cx="1114472" cy="360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C70A2E1-F3B4-4CCF-AEB2-5DF50CFFCD00}"/>
              </a:ext>
            </a:extLst>
          </p:cNvPr>
          <p:cNvSpPr txBox="1"/>
          <p:nvPr/>
        </p:nvSpPr>
        <p:spPr>
          <a:xfrm>
            <a:off x="6416405" y="3653091"/>
            <a:ext cx="10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 panose="05050102010706020507" pitchFamily="18" charset="2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81C155D-1359-4891-8D3B-C2F7558BF6EE}"/>
              </a:ext>
            </a:extLst>
          </p:cNvPr>
          <p:cNvSpPr/>
          <p:nvPr/>
        </p:nvSpPr>
        <p:spPr>
          <a:xfrm rot="5400000">
            <a:off x="5695415" y="3679358"/>
            <a:ext cx="801168" cy="30045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A5F53-C0C1-4679-8C99-3DDC6B7D8E2D}"/>
              </a:ext>
            </a:extLst>
          </p:cNvPr>
          <p:cNvSpPr txBox="1"/>
          <p:nvPr/>
        </p:nvSpPr>
        <p:spPr>
          <a:xfrm>
            <a:off x="5424596" y="4368759"/>
            <a:ext cx="1299364" cy="1230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753BC8-5856-4012-88CC-D170C2B417F4}"/>
                  </a:ext>
                </a:extLst>
              </p:cNvPr>
              <p:cNvSpPr/>
              <p:nvPr/>
            </p:nvSpPr>
            <p:spPr>
              <a:xfrm>
                <a:off x="1034685" y="3684093"/>
                <a:ext cx="133421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753BC8-5856-4012-88CC-D170C2B41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85" y="3684093"/>
                <a:ext cx="1334211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1DF36A-C75E-417D-AF64-0AB5512FFADB}"/>
                  </a:ext>
                </a:extLst>
              </p:cNvPr>
              <p:cNvSpPr/>
              <p:nvPr/>
            </p:nvSpPr>
            <p:spPr>
              <a:xfrm>
                <a:off x="1034686" y="4511499"/>
                <a:ext cx="2355645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GB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1DF36A-C75E-417D-AF64-0AB5512FF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86" y="4511499"/>
                <a:ext cx="2355645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4E74C2-F159-4E6B-85B1-F44545FA34FA}"/>
                  </a:ext>
                </a:extLst>
              </p:cNvPr>
              <p:cNvSpPr/>
              <p:nvPr/>
            </p:nvSpPr>
            <p:spPr>
              <a:xfrm>
                <a:off x="978078" y="5244924"/>
                <a:ext cx="1176348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4E74C2-F159-4E6B-85B1-F44545FA3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78" y="5244924"/>
                <a:ext cx="1176348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4C87A1-FBD0-4BF5-8106-3838A4A10E71}"/>
                  </a:ext>
                </a:extLst>
              </p:cNvPr>
              <p:cNvSpPr/>
              <p:nvPr/>
            </p:nvSpPr>
            <p:spPr>
              <a:xfrm>
                <a:off x="978078" y="5995099"/>
                <a:ext cx="1211614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4C87A1-FBD0-4BF5-8106-3838A4A10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78" y="5995099"/>
                <a:ext cx="1211614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219FB53-E020-43E6-8128-66D94B3C9CF1}"/>
              </a:ext>
            </a:extLst>
          </p:cNvPr>
          <p:cNvSpPr txBox="1"/>
          <p:nvPr/>
        </p:nvSpPr>
        <p:spPr>
          <a:xfrm rot="20216959">
            <a:off x="6154595" y="2930862"/>
            <a:ext cx="188490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Competing rates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3AEA7EF-34FF-456C-B3C6-6225AA67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0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7696-AB1C-42A4-A6FB-D8F2E54E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Disease induced mortality (alternate)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8B5367-E31E-44D7-9083-3EC213C3C8FD}"/>
              </a:ext>
            </a:extLst>
          </p:cNvPr>
          <p:cNvGrpSpPr/>
          <p:nvPr/>
        </p:nvGrpSpPr>
        <p:grpSpPr>
          <a:xfrm>
            <a:off x="1672978" y="2041480"/>
            <a:ext cx="8737038" cy="1240940"/>
            <a:chOff x="1289268" y="2126103"/>
            <a:chExt cx="9731335" cy="1210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D6E9F0-99B6-41DE-A231-C32F7CC5D797}"/>
                </a:ext>
              </a:extLst>
            </p:cNvPr>
            <p:cNvGrpSpPr/>
            <p:nvPr/>
          </p:nvGrpSpPr>
          <p:grpSpPr>
            <a:xfrm>
              <a:off x="1289268" y="2126103"/>
              <a:ext cx="9731335" cy="1210249"/>
              <a:chOff x="2938683" y="2822605"/>
              <a:chExt cx="7514842" cy="121024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25198F-EE92-4D54-897B-7533E7A37289}"/>
                  </a:ext>
                </a:extLst>
              </p:cNvPr>
              <p:cNvSpPr txBox="1"/>
              <p:nvPr/>
            </p:nvSpPr>
            <p:spPr>
              <a:xfrm>
                <a:off x="2938683" y="2822605"/>
                <a:ext cx="1117600" cy="120032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C330BF-081C-4BB1-BCCF-6332479C9DEF}"/>
                  </a:ext>
                </a:extLst>
              </p:cNvPr>
              <p:cNvSpPr txBox="1"/>
              <p:nvPr/>
            </p:nvSpPr>
            <p:spPr>
              <a:xfrm>
                <a:off x="9335925" y="2828834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79000">
                    <a:schemeClr val="accent6">
                      <a:lumMod val="60000"/>
                      <a:lumOff val="40000"/>
                    </a:schemeClr>
                  </a:gs>
                  <a:gs pos="46000">
                    <a:schemeClr val="accent6">
                      <a:lumMod val="75000"/>
                    </a:schemeClr>
                  </a:gs>
                  <a:gs pos="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rgbClr val="00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813347BE-A6D1-4D5F-AC7E-A79E1783F4EC}"/>
                  </a:ext>
                </a:extLst>
              </p:cNvPr>
              <p:cNvSpPr/>
              <p:nvPr/>
            </p:nvSpPr>
            <p:spPr>
              <a:xfrm>
                <a:off x="4406897" y="3259665"/>
                <a:ext cx="1319423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D87652-2358-4EAB-8582-D65E718561FB}"/>
                  </a:ext>
                </a:extLst>
              </p:cNvPr>
              <p:cNvSpPr txBox="1"/>
              <p:nvPr/>
            </p:nvSpPr>
            <p:spPr>
              <a:xfrm>
                <a:off x="6165499" y="2832525"/>
                <a:ext cx="1117600" cy="1200329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8968D-8E35-4DDB-96E8-EDB5FEEAD8F2}"/>
                  </a:ext>
                </a:extLst>
              </p:cNvPr>
              <p:cNvSpPr txBox="1"/>
              <p:nvPr/>
            </p:nvSpPr>
            <p:spPr>
              <a:xfrm>
                <a:off x="4752128" y="2916702"/>
                <a:ext cx="386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l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F3341-4B9E-47D2-AF60-8461C771D430}"/>
                </a:ext>
              </a:extLst>
            </p:cNvPr>
            <p:cNvGrpSpPr/>
            <p:nvPr/>
          </p:nvGrpSpPr>
          <p:grpSpPr>
            <a:xfrm>
              <a:off x="7332049" y="2192563"/>
              <a:ext cx="1708585" cy="707999"/>
              <a:chOff x="7332049" y="2192563"/>
              <a:chExt cx="1708585" cy="707999"/>
            </a:xfrm>
          </p:grpSpPr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BC47758D-B96F-488F-B650-C62FAE8155F1}"/>
                  </a:ext>
                </a:extLst>
              </p:cNvPr>
              <p:cNvSpPr/>
              <p:nvPr/>
            </p:nvSpPr>
            <p:spPr>
              <a:xfrm>
                <a:off x="7332049" y="2561895"/>
                <a:ext cx="1708585" cy="338667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FF04BA-CB53-426E-83E7-35818F090BDE}"/>
                  </a:ext>
                </a:extLst>
              </p:cNvPr>
              <p:cNvSpPr txBox="1"/>
              <p:nvPr/>
            </p:nvSpPr>
            <p:spPr>
              <a:xfrm>
                <a:off x="7686981" y="2192563"/>
                <a:ext cx="1114472" cy="360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t (1-q)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C70A2E1-F3B4-4CCF-AEB2-5DF50CFFCD00}"/>
              </a:ext>
            </a:extLst>
          </p:cNvPr>
          <p:cNvSpPr txBox="1"/>
          <p:nvPr/>
        </p:nvSpPr>
        <p:spPr>
          <a:xfrm>
            <a:off x="6416405" y="3653091"/>
            <a:ext cx="10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t q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81C155D-1359-4891-8D3B-C2F7558BF6EE}"/>
              </a:ext>
            </a:extLst>
          </p:cNvPr>
          <p:cNvSpPr/>
          <p:nvPr/>
        </p:nvSpPr>
        <p:spPr>
          <a:xfrm rot="5400000">
            <a:off x="5695415" y="3679358"/>
            <a:ext cx="801168" cy="30045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A5F53-C0C1-4679-8C99-3DDC6B7D8E2D}"/>
              </a:ext>
            </a:extLst>
          </p:cNvPr>
          <p:cNvSpPr txBox="1"/>
          <p:nvPr/>
        </p:nvSpPr>
        <p:spPr>
          <a:xfrm>
            <a:off x="5424596" y="4368759"/>
            <a:ext cx="1299364" cy="1230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753BC8-5856-4012-88CC-D170C2B417F4}"/>
                  </a:ext>
                </a:extLst>
              </p:cNvPr>
              <p:cNvSpPr/>
              <p:nvPr/>
            </p:nvSpPr>
            <p:spPr>
              <a:xfrm>
                <a:off x="1034685" y="3684093"/>
                <a:ext cx="133421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=−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753BC8-5856-4012-88CC-D170C2B41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85" y="3684093"/>
                <a:ext cx="1334211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1DF36A-C75E-417D-AF64-0AB5512FFADB}"/>
                  </a:ext>
                </a:extLst>
              </p:cNvPr>
              <p:cNvSpPr/>
              <p:nvPr/>
            </p:nvSpPr>
            <p:spPr>
              <a:xfrm>
                <a:off x="1034686" y="4511499"/>
                <a:ext cx="1693284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𝑑𝐼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𝑆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−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1DF36A-C75E-417D-AF64-0AB5512FF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86" y="4511499"/>
                <a:ext cx="1693284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4E74C2-F159-4E6B-85B1-F44545FA34FA}"/>
                  </a:ext>
                </a:extLst>
              </p:cNvPr>
              <p:cNvSpPr/>
              <p:nvPr/>
            </p:nvSpPr>
            <p:spPr>
              <a:xfrm>
                <a:off x="978078" y="5244924"/>
                <a:ext cx="1994264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84E74C2-F159-4E6B-85B1-F44545FA3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78" y="5244924"/>
                <a:ext cx="1994264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4C87A1-FBD0-4BF5-8106-3838A4A10E71}"/>
                  </a:ext>
                </a:extLst>
              </p:cNvPr>
              <p:cNvSpPr/>
              <p:nvPr/>
            </p:nvSpPr>
            <p:spPr>
              <a:xfrm>
                <a:off x="978078" y="5995099"/>
                <a:ext cx="1335045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n-GB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4C87A1-FBD0-4BF5-8106-3838A4A10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78" y="5995099"/>
                <a:ext cx="1335045" cy="676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219FB53-E020-43E6-8128-66D94B3C9CF1}"/>
              </a:ext>
            </a:extLst>
          </p:cNvPr>
          <p:cNvSpPr txBox="1"/>
          <p:nvPr/>
        </p:nvSpPr>
        <p:spPr>
          <a:xfrm>
            <a:off x="6500964" y="1522602"/>
            <a:ext cx="390905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 Nova Light" panose="020B0304020202020204" pitchFamily="34" charset="0"/>
              </a:rPr>
              <a:t>Rate per unit time </a:t>
            </a:r>
            <a:r>
              <a:rPr lang="en-GB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x</a:t>
            </a:r>
            <a:r>
              <a:rPr lang="en-GB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rial Nova Light" panose="020B0304020202020204" pitchFamily="34" charset="0"/>
              </a:rPr>
              <a:t>probability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3ADC23-7422-48B9-BF7C-CA0DFAC230FD}"/>
              </a:ext>
            </a:extLst>
          </p:cNvPr>
          <p:cNvSpPr txBox="1"/>
          <p:nvPr/>
        </p:nvSpPr>
        <p:spPr>
          <a:xfrm>
            <a:off x="6993904" y="3502148"/>
            <a:ext cx="230249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Mutually exclusive outcomes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AFEFCE7-E77D-4E2F-A7A2-934EAE5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6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B7EB-00C2-4061-AC22-F93A803F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295"/>
            <a:ext cx="10515600" cy="1325563"/>
          </a:xfrm>
        </p:spPr>
        <p:txBody>
          <a:bodyPr/>
          <a:lstStyle/>
          <a:p>
            <a:r>
              <a:rPr lang="en-GB" dirty="0"/>
              <a:t>Competing death and recovery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2DF0-7120-41B8-ACA4-E871630E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8" y="1757675"/>
            <a:ext cx="8297254" cy="4122248"/>
          </a:xfr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358775" indent="0">
              <a:buNone/>
            </a:pP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SIR_model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&lt;-function(t, state, parameters) {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with(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as.list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(c(state, parameters)),{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P &lt;- (S+I+R)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lam&lt;-parameters['beta']*I/P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mu*P-mu*S-lam*S         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lam*S-tau*I-delta*I-mu*I 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tau*I-mu*R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delta*I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list(c(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))}) 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38D5A1-13BB-442F-B196-1FAA38175F27}"/>
              </a:ext>
            </a:extLst>
          </p:cNvPr>
          <p:cNvSpPr txBox="1">
            <a:spLocks/>
          </p:cNvSpPr>
          <p:nvPr/>
        </p:nvSpPr>
        <p:spPr>
          <a:xfrm>
            <a:off x="6096000" y="1757674"/>
            <a:ext cx="5565448" cy="412224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0">
              <a:buFont typeface="Arial" panose="020B0604020202020204" pitchFamily="34" charset="0"/>
              <a:buNone/>
            </a:pPr>
            <a:r>
              <a:rPr lang="sv-SE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 &lt;- c(</a:t>
            </a:r>
          </a:p>
          <a:p>
            <a:pPr marL="358775" indent="0">
              <a:buFont typeface="Arial" panose="020B0604020202020204" pitchFamily="34" charset="0"/>
              <a:buNone/>
            </a:pPr>
            <a:r>
              <a:rPr lang="sv-SE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	mu=(1/(50*52*7)),    </a:t>
            </a:r>
          </a:p>
          <a:p>
            <a:pPr marL="358775" indent="0">
              <a:buFont typeface="Arial" panose="020B0604020202020204" pitchFamily="34" charset="0"/>
              <a:buNone/>
            </a:pPr>
            <a:r>
              <a:rPr lang="sv-SE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	beta=0.25,              </a:t>
            </a:r>
          </a:p>
          <a:p>
            <a:pPr marL="358775" indent="0">
              <a:buFont typeface="Arial" panose="020B0604020202020204" pitchFamily="34" charset="0"/>
              <a:buNone/>
            </a:pPr>
            <a:r>
              <a:rPr lang="sv-SE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	tau=1/10,</a:t>
            </a:r>
          </a:p>
          <a:p>
            <a:pPr marL="358775" indent="0">
              <a:buFont typeface="Arial" panose="020B0604020202020204" pitchFamily="34" charset="0"/>
              <a:buNone/>
            </a:pPr>
            <a:r>
              <a:rPr lang="sv-SE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	delta = 0.25*1/10</a:t>
            </a:r>
          </a:p>
          <a:p>
            <a:pPr marL="358775" indent="0">
              <a:buFont typeface="Arial" panose="020B0604020202020204" pitchFamily="34" charset="0"/>
              <a:buNone/>
            </a:pPr>
            <a:r>
              <a:rPr lang="sv-SE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GB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6674B-6662-4F10-BD2B-E6B569B887A4}"/>
              </a:ext>
            </a:extLst>
          </p:cNvPr>
          <p:cNvSpPr txBox="1"/>
          <p:nvPr/>
        </p:nvSpPr>
        <p:spPr>
          <a:xfrm>
            <a:off x="0" y="-39471"/>
            <a:ext cx="10459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SIR_dim.R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C48DA-A5FB-48B7-AD3C-F9CD06B520C4}"/>
              </a:ext>
            </a:extLst>
          </p:cNvPr>
          <p:cNvSpPr txBox="1"/>
          <p:nvPr/>
        </p:nvSpPr>
        <p:spPr>
          <a:xfrm>
            <a:off x="9039753" y="4199467"/>
            <a:ext cx="3050845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Notice the 3 exit rates out of 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205E3-22CA-469C-926C-7ECB5E9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46944C-3810-4A29-BCFB-129F5249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295"/>
            <a:ext cx="10515600" cy="1325563"/>
          </a:xfrm>
        </p:spPr>
        <p:txBody>
          <a:bodyPr/>
          <a:lstStyle/>
          <a:p>
            <a:r>
              <a:rPr lang="en-GB" dirty="0"/>
              <a:t>Mutually exclusive death and recovery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E0573-0DF1-4D27-9AC3-BC0D8F5C752B}"/>
              </a:ext>
            </a:extLst>
          </p:cNvPr>
          <p:cNvSpPr txBox="1"/>
          <p:nvPr/>
        </p:nvSpPr>
        <p:spPr>
          <a:xfrm>
            <a:off x="630252" y="1925702"/>
            <a:ext cx="60974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SIR_model2&lt;-function(t, state, parameters) {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with(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as.list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(c(state, parameters)),{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P &lt;- (S+I+R)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lam&lt;-parameters['beta']*I/P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mu*P-mu*S-lam*S         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lam*S-(1-phi)*tau*I-delta*phi*I-mu*I 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(1-phi)*tau*I-mu*R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dD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&lt;- delta*phi*I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list(c(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dS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dD</a:t>
            </a:r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))}) 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}</a:t>
            </a:r>
          </a:p>
          <a:p>
            <a:pPr marL="358775"/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31B2D-4A61-405D-9699-03BC0E3B39A4}"/>
              </a:ext>
            </a:extLst>
          </p:cNvPr>
          <p:cNvSpPr txBox="1"/>
          <p:nvPr/>
        </p:nvSpPr>
        <p:spPr>
          <a:xfrm>
            <a:off x="6096000" y="1925702"/>
            <a:ext cx="5454354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parameters2 &lt;- c(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	mu = (1/(50*52*7)),    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	beta = 0.25,              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	tau = 1/10,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	delta = 1/10,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	phi=0.25</a:t>
            </a:r>
          </a:p>
          <a:p>
            <a:pPr marL="358775"/>
            <a:r>
              <a:rPr lang="en-GB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358775"/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/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/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/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/>
            <a:endParaRPr lang="en-GB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4F61F-9193-4EBB-BAF0-ED17DC361353}"/>
              </a:ext>
            </a:extLst>
          </p:cNvPr>
          <p:cNvSpPr txBox="1"/>
          <p:nvPr/>
        </p:nvSpPr>
        <p:spPr>
          <a:xfrm>
            <a:off x="0" y="-39471"/>
            <a:ext cx="10459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SIR_dim.R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EAB80-3C33-4E48-A86D-22943FE6BFB1}"/>
              </a:ext>
            </a:extLst>
          </p:cNvPr>
          <p:cNvSpPr txBox="1"/>
          <p:nvPr/>
        </p:nvSpPr>
        <p:spPr>
          <a:xfrm>
            <a:off x="4338051" y="4244863"/>
            <a:ext cx="3050845" cy="646331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Split between delta and tau defined by phi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7487B-0C1C-4004-A68A-30F8162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1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EAA-E683-4622-880A-D67660F6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Compared the results and figure out which version gives you the desired disease fatality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7506-19CE-43CB-A9EA-11517AF1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228" y="1914532"/>
            <a:ext cx="7367543" cy="302893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58775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plot(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Result$time,Result$D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ylim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= c(0,400))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lines(Result2$time,Result2$D,col="red")</a:t>
            </a:r>
          </a:p>
          <a:p>
            <a:pPr marL="358775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tail(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Result$D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)/(tail(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Result$D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)+tail(</a:t>
            </a:r>
            <a:r>
              <a:rPr lang="en-GB" sz="1800" dirty="0" err="1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Result$R</a:t>
            </a: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))</a:t>
            </a:r>
          </a:p>
          <a:p>
            <a:pPr marL="358775" indent="0">
              <a:buNone/>
            </a:pPr>
            <a:r>
              <a:rPr lang="en-GB" sz="1800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tail(Result2$D)/(tail(Result2$D)+tail(Result2$R))</a:t>
            </a:r>
          </a:p>
          <a:p>
            <a:pPr marL="358775" indent="0">
              <a:buNone/>
            </a:pPr>
            <a:endParaRPr lang="en-GB" sz="1800" dirty="0">
              <a:solidFill>
                <a:srgbClr val="92D05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1FCB1-6B9E-4C22-8AB3-010741FAF24F}"/>
              </a:ext>
            </a:extLst>
          </p:cNvPr>
          <p:cNvSpPr txBox="1"/>
          <p:nvPr/>
        </p:nvSpPr>
        <p:spPr>
          <a:xfrm>
            <a:off x="0" y="-39471"/>
            <a:ext cx="104596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FF00"/>
                </a:solidFill>
              </a:rPr>
              <a:t>SIR_dim.R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A7C17-9007-45CF-8B3C-3A3ABA0DDE4C}"/>
              </a:ext>
            </a:extLst>
          </p:cNvPr>
          <p:cNvSpPr txBox="1"/>
          <p:nvPr/>
        </p:nvSpPr>
        <p:spPr>
          <a:xfrm>
            <a:off x="8183717" y="2247449"/>
            <a:ext cx="3050845" cy="923330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Look at how many people died. Is this prevalence of dead people?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DA249-D42C-4F4E-B8D0-6CD9955F9ED2}"/>
              </a:ext>
            </a:extLst>
          </p:cNvPr>
          <p:cNvSpPr txBox="1"/>
          <p:nvPr/>
        </p:nvSpPr>
        <p:spPr>
          <a:xfrm>
            <a:off x="8183718" y="3687221"/>
            <a:ext cx="3050845" cy="923330"/>
          </a:xfrm>
          <a:prstGeom prst="rect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Out of everyone who has left the </a:t>
            </a:r>
            <a:r>
              <a:rPr lang="en-GB" i="1" dirty="0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 compartment, how many died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9733E-F34A-4BCF-B0F5-657E9453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9B13-4E3C-48DD-882E-6156EA52914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2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gh_templat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gh_template.potx" id="{14101127-CE12-44E0-B0F6-E3C3F2983B91}" vid="{CE149DC2-69DE-4097-AD1C-3CB6ED24F9B2}"/>
    </a:ext>
  </a:extLst>
</a:theme>
</file>

<file path=ppt/theme/theme3.xml><?xml version="1.0" encoding="utf-8"?>
<a:theme xmlns:a="http://schemas.openxmlformats.org/drawingml/2006/main" name="1_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gh_template.potx" id="{14101127-CE12-44E0-B0F6-E3C3F2983B91}" vid="{75F4D8CA-242E-4FF3-88A4-E0B8CD01BC7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CoMo Colours">
      <a:dk1>
        <a:srgbClr val="1A2343"/>
      </a:dk1>
      <a:lt1>
        <a:srgbClr val="FFFFFF"/>
      </a:lt1>
      <a:dk2>
        <a:srgbClr val="1A2343"/>
      </a:dk2>
      <a:lt2>
        <a:srgbClr val="50E2C1"/>
      </a:lt2>
      <a:accent1>
        <a:srgbClr val="50E2C1"/>
      </a:accent1>
      <a:accent2>
        <a:srgbClr val="1A2343"/>
      </a:accent2>
      <a:accent3>
        <a:srgbClr val="A5A5A5"/>
      </a:accent3>
      <a:accent4>
        <a:srgbClr val="FAAF3F"/>
      </a:accent4>
      <a:accent5>
        <a:srgbClr val="008956"/>
      </a:accent5>
      <a:accent6>
        <a:srgbClr val="7432FF"/>
      </a:accent6>
      <a:hlink>
        <a:srgbClr val="50E2C1"/>
      </a:hlink>
      <a:folHlink>
        <a:srgbClr val="50E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23256</TotalTime>
  <Words>2668</Words>
  <Application>Microsoft Office PowerPoint</Application>
  <PresentationFormat>Widescreen</PresentationFormat>
  <Paragraphs>586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Arial</vt:lpstr>
      <vt:lpstr>Arial Black</vt:lpstr>
      <vt:lpstr>Arial Nova Light</vt:lpstr>
      <vt:lpstr>Calibri</vt:lpstr>
      <vt:lpstr>Calibri Light</vt:lpstr>
      <vt:lpstr>Cambria Math</vt:lpstr>
      <vt:lpstr>Candara</vt:lpstr>
      <vt:lpstr>Corbel</vt:lpstr>
      <vt:lpstr>FoundrySterling-Book</vt:lpstr>
      <vt:lpstr>Segoe UI Semilight</vt:lpstr>
      <vt:lpstr>Symbol</vt:lpstr>
      <vt:lpstr>Times New Roman</vt:lpstr>
      <vt:lpstr>Office Theme</vt:lpstr>
      <vt:lpstr>mgh_template</vt:lpstr>
      <vt:lpstr>1_Office Theme</vt:lpstr>
      <vt:lpstr>2_Office Theme</vt:lpstr>
      <vt:lpstr>3_Office Theme</vt:lpstr>
      <vt:lpstr>Adapting models</vt:lpstr>
      <vt:lpstr>SARS-CoV-2</vt:lpstr>
      <vt:lpstr>SARS-CoV-2 early findings</vt:lpstr>
      <vt:lpstr>SARS-CoV-2 current knowledge</vt:lpstr>
      <vt:lpstr>Disease induced mortality</vt:lpstr>
      <vt:lpstr>Disease induced mortality (alternate)</vt:lpstr>
      <vt:lpstr>Competing death and recovery rates</vt:lpstr>
      <vt:lpstr>Mutually exclusive death and recovery rates</vt:lpstr>
      <vt:lpstr>Compared the results and figure out which version gives you the desired disease fatality rate?</vt:lpstr>
      <vt:lpstr>Imported infections to seed transmission</vt:lpstr>
      <vt:lpstr>PowerPoint Presentation</vt:lpstr>
      <vt:lpstr>Set beta to 0.09 and determine what the importation parameter should be for an outbreak to occur</vt:lpstr>
      <vt:lpstr>Visualizing the sensitivity analysis</vt:lpstr>
      <vt:lpstr>PowerPoint Presentation</vt:lpstr>
      <vt:lpstr>Symptoms dictate infectiousness</vt:lpstr>
      <vt:lpstr>“Pre-symptomatic” infectious incubation period</vt:lpstr>
      <vt:lpstr>Partial/temporary clinical immunity</vt:lpstr>
      <vt:lpstr>Age dependent disease and death risk</vt:lpstr>
      <vt:lpstr>Different risks in interconnected spatial areas</vt:lpstr>
      <vt:lpstr>Multi-strain dynamics</vt:lpstr>
      <vt:lpstr>Como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models</dc:title>
  <dc:creator>Ricardo Águas</dc:creator>
  <cp:lastModifiedBy>Ricardo Águas</cp:lastModifiedBy>
  <cp:revision>276</cp:revision>
  <dcterms:created xsi:type="dcterms:W3CDTF">2021-09-27T11:57:04Z</dcterms:created>
  <dcterms:modified xsi:type="dcterms:W3CDTF">2022-11-09T01:32:24Z</dcterms:modified>
</cp:coreProperties>
</file>