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643"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53855">
            <a:off x="1949274" y="1752333"/>
            <a:ext cx="10097707" cy="3139321"/>
          </a:xfrm>
          <a:prstGeom prst="rect">
            <a:avLst/>
          </a:prstGeom>
          <a:noFill/>
        </p:spPr>
        <p:txBody>
          <a:bodyPr wrap="square" lIns="91440" tIns="45720" rIns="91440" bIns="45720">
            <a:spAutoFit/>
          </a:bodyPr>
          <a:lstStyle/>
          <a:p>
            <a:pPr algn="ctr"/>
            <a:r>
              <a:rPr lang="en-US"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Virtual Case Experience Cyber security</a:t>
            </a:r>
          </a:p>
          <a:p>
            <a:pPr algn="ctr"/>
            <a:endParaRPr lang="en-US"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313863" y="0"/>
            <a:ext cx="2220480"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Task 1</a:t>
            </a:r>
          </a:p>
        </p:txBody>
      </p:sp>
      <p:pic>
        <p:nvPicPr>
          <p:cNvPr id="6" name="Picture 5"/>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59410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076" y="2743020"/>
            <a:ext cx="2384611" cy="995083"/>
          </a:xfrm>
        </p:spPr>
        <p:txBody>
          <a:bodyPr>
            <a:noAutofit/>
          </a:bodyPr>
          <a:lstStyle/>
          <a:p>
            <a:r>
              <a:rPr lang="en-IN" sz="5400" b="1" dirty="0" smtClean="0"/>
              <a:t>Part 1</a:t>
            </a:r>
            <a:endParaRPr lang="en-IN" sz="5400" b="1" dirty="0"/>
          </a:p>
        </p:txBody>
      </p:sp>
      <p:sp>
        <p:nvSpPr>
          <p:cNvPr id="4" name="TextBox 3"/>
          <p:cNvSpPr txBox="1"/>
          <p:nvPr/>
        </p:nvSpPr>
        <p:spPr>
          <a:xfrm>
            <a:off x="2532888" y="-292609"/>
            <a:ext cx="3115602" cy="7725192"/>
          </a:xfrm>
          <a:prstGeom prst="rect">
            <a:avLst/>
          </a:prstGeom>
          <a:noFill/>
        </p:spPr>
        <p:txBody>
          <a:bodyPr wrap="square" rtlCol="0">
            <a:spAutoFit/>
          </a:bodyPr>
          <a:lstStyle/>
          <a:p>
            <a:r>
              <a:rPr lang="en-IN" sz="49600" b="1" dirty="0" smtClean="0"/>
              <a:t>1</a:t>
            </a:r>
            <a:endParaRPr lang="en-IN" sz="49600" b="1" dirty="0"/>
          </a:p>
        </p:txBody>
      </p:sp>
      <p:pic>
        <p:nvPicPr>
          <p:cNvPr id="5" name="Picture 4"/>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170083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793" y="561168"/>
            <a:ext cx="6243828" cy="866362"/>
          </a:xfrm>
        </p:spPr>
        <p:txBody>
          <a:bodyPr/>
          <a:lstStyle/>
          <a:p>
            <a:r>
              <a:rPr lang="en-IN" dirty="0" smtClean="0"/>
              <a:t>Due Care vs Due Diligence</a:t>
            </a:r>
            <a:endParaRPr lang="en-IN" dirty="0"/>
          </a:p>
        </p:txBody>
      </p:sp>
      <p:sp>
        <p:nvSpPr>
          <p:cNvPr id="3" name="Content Placeholder 2"/>
          <p:cNvSpPr>
            <a:spLocks noGrp="1"/>
          </p:cNvSpPr>
          <p:nvPr>
            <p:ph idx="1"/>
          </p:nvPr>
        </p:nvSpPr>
        <p:spPr>
          <a:xfrm>
            <a:off x="807720" y="2292096"/>
            <a:ext cx="5318760" cy="3383280"/>
          </a:xfrm>
        </p:spPr>
        <p:txBody>
          <a:bodyPr>
            <a:normAutofit fontScale="85000" lnSpcReduction="10000"/>
          </a:bodyPr>
          <a:lstStyle/>
          <a:p>
            <a:pPr algn="just">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D</a:t>
            </a:r>
            <a:r>
              <a:rPr lang="en-US" dirty="0" smtClean="0">
                <a:solidFill>
                  <a:schemeClr val="tx1"/>
                </a:solidFill>
                <a:latin typeface="Arial" panose="020B0604020202020204" pitchFamily="34" charset="0"/>
                <a:cs typeface="Arial" panose="020B0604020202020204" pitchFamily="34" charset="0"/>
              </a:rPr>
              <a:t>ue </a:t>
            </a:r>
            <a:r>
              <a:rPr lang="en-US" dirty="0">
                <a:solidFill>
                  <a:schemeClr val="tx1"/>
                </a:solidFill>
                <a:latin typeface="Arial" panose="020B0604020202020204" pitchFamily="34" charset="0"/>
                <a:cs typeface="Arial" panose="020B0604020202020204" pitchFamily="34" charset="0"/>
              </a:rPr>
              <a:t>care is engaging in just, proper, and sufficient care based on given circumstances to show the absence of negligence. Additionally, due care is defined as sufficient care, implying a person has not been careless and has not violated a law. In non-legal terms, due care focuses on whether someone’s actions did not contribute to harm or violate the law.</a:t>
            </a:r>
          </a:p>
          <a:p>
            <a:pPr algn="just">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Due care focuses on whether someone did what they were supposed to do, regardless of the situation. For example, if you’re driving your car, you’re expected to engage in safe behavior that prevents a car accident. You’re expected to follow the speed limit and not text while driving. A reasonable person would consider those activities proof of “due care.”</a:t>
            </a:r>
          </a:p>
        </p:txBody>
      </p:sp>
      <p:sp>
        <p:nvSpPr>
          <p:cNvPr id="4" name="TextBox 3"/>
          <p:cNvSpPr txBox="1"/>
          <p:nvPr/>
        </p:nvSpPr>
        <p:spPr>
          <a:xfrm>
            <a:off x="2709672" y="1541312"/>
            <a:ext cx="1920240" cy="523220"/>
          </a:xfrm>
          <a:prstGeom prst="rect">
            <a:avLst/>
          </a:prstGeom>
          <a:noFill/>
        </p:spPr>
        <p:txBody>
          <a:bodyPr wrap="square" rtlCol="0">
            <a:spAutoFit/>
          </a:bodyPr>
          <a:lstStyle/>
          <a:p>
            <a:r>
              <a:rPr lang="en-IN" sz="2800" b="1" dirty="0" smtClean="0"/>
              <a:t>Due Care</a:t>
            </a:r>
            <a:endParaRPr lang="en-IN" sz="2800" b="1" dirty="0"/>
          </a:p>
        </p:txBody>
      </p:sp>
      <p:sp>
        <p:nvSpPr>
          <p:cNvPr id="5" name="TextBox 4"/>
          <p:cNvSpPr txBox="1"/>
          <p:nvPr/>
        </p:nvSpPr>
        <p:spPr>
          <a:xfrm>
            <a:off x="8004048" y="1541312"/>
            <a:ext cx="2632452" cy="523220"/>
          </a:xfrm>
          <a:prstGeom prst="rect">
            <a:avLst/>
          </a:prstGeom>
          <a:noFill/>
        </p:spPr>
        <p:txBody>
          <a:bodyPr wrap="none" rtlCol="0">
            <a:spAutoFit/>
          </a:bodyPr>
          <a:lstStyle/>
          <a:p>
            <a:r>
              <a:rPr lang="en-IN" sz="2800" b="1" dirty="0" smtClean="0"/>
              <a:t>Due Diligence</a:t>
            </a:r>
            <a:endParaRPr lang="en-IN" sz="2800" b="1" dirty="0"/>
          </a:p>
        </p:txBody>
      </p:sp>
      <p:sp>
        <p:nvSpPr>
          <p:cNvPr id="6" name="TextBox 5"/>
          <p:cNvSpPr txBox="1"/>
          <p:nvPr/>
        </p:nvSpPr>
        <p:spPr>
          <a:xfrm>
            <a:off x="6332220" y="2292096"/>
            <a:ext cx="5615940" cy="3539430"/>
          </a:xfrm>
          <a:prstGeom prst="rect">
            <a:avLst/>
          </a:prstGeom>
          <a:noFill/>
        </p:spPr>
        <p:txBody>
          <a:bodyPr wrap="square" rtlCol="0">
            <a:spAutoFit/>
          </a:bodyPr>
          <a:lstStyle/>
          <a:p>
            <a:pPr marL="171450" indent="-1714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Due diligence, while similar to due care, has a slightly different meaning. </a:t>
            </a:r>
            <a:r>
              <a:rPr lang="en-US" sz="1400" dirty="0" smtClean="0">
                <a:latin typeface="Arial" panose="020B0604020202020204" pitchFamily="34" charset="0"/>
                <a:cs typeface="Arial" panose="020B0604020202020204" pitchFamily="34" charset="0"/>
              </a:rPr>
              <a:t>Due </a:t>
            </a:r>
            <a:r>
              <a:rPr lang="en-US" sz="1400" dirty="0">
                <a:latin typeface="Arial" panose="020B0604020202020204" pitchFamily="34" charset="0"/>
                <a:cs typeface="Arial" panose="020B0604020202020204" pitchFamily="34" charset="0"/>
              </a:rPr>
              <a:t>diligence applies the idea of reasonable to how a person acted under the particular set of circumstances at issue. In non-legal terms, due diligence focuses on whether the average person would have done the same thing if they were in the same situation</a:t>
            </a:r>
            <a:r>
              <a:rPr lang="en-US" sz="1400" dirty="0" smtClean="0">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Due diligence focuses on whether someone did what other reasonable people would do based on the situation they were in. Returning to the driving analogy, if you get into an accident because you hit a car stopped at a traffic light, people are going to ask a lot of questions about your actions beyond proving that you followed the law. Even if you weren’t speeding or texting, you’ll need to show that you engaged in due diligence. In this example, due diligence might mean situational awareness, like being aware that the light was red.</a:t>
            </a:r>
          </a:p>
        </p:txBody>
      </p:sp>
      <p:pic>
        <p:nvPicPr>
          <p:cNvPr id="7" name="Picture 6"/>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417620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1166326"/>
            <a:ext cx="10590245" cy="878912"/>
          </a:xfrm>
        </p:spPr>
        <p:txBody>
          <a:bodyPr>
            <a:normAutofit/>
          </a:bodyPr>
          <a:lstStyle/>
          <a:p>
            <a:pPr algn="just"/>
            <a:r>
              <a:rPr lang="en-US" sz="2400" dirty="0" smtClean="0">
                <a:solidFill>
                  <a:schemeClr val="tx1"/>
                </a:solidFill>
                <a:latin typeface="Arial" panose="020B0604020202020204" pitchFamily="34" charset="0"/>
                <a:cs typeface="Arial" panose="020B0604020202020204" pitchFamily="34" charset="0"/>
              </a:rPr>
              <a:t>Q). What </a:t>
            </a:r>
            <a:r>
              <a:rPr lang="en-US" sz="2400" dirty="0">
                <a:solidFill>
                  <a:schemeClr val="tx1"/>
                </a:solidFill>
                <a:latin typeface="Arial" panose="020B0604020202020204" pitchFamily="34" charset="0"/>
                <a:cs typeface="Arial" panose="020B0604020202020204" pitchFamily="34" charset="0"/>
              </a:rPr>
              <a:t>Boldi AG did wrong. Was it due care, due diligence or both? </a:t>
            </a: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Ans. In this case, Both due care and due diligence failed.</a:t>
            </a:r>
            <a:endParaRPr lang="en-IN" sz="2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06286" y="2174033"/>
            <a:ext cx="10202039" cy="4166397"/>
          </a:xfrm>
        </p:spPr>
        <p:txBody>
          <a:bodyPr>
            <a:normAutofit/>
          </a:bodyPr>
          <a:lstStyle/>
          <a:p>
            <a:pPr>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Due care </a:t>
            </a:r>
            <a:r>
              <a:rPr lang="en-US" b="1" dirty="0" smtClean="0">
                <a:solidFill>
                  <a:schemeClr val="tx1"/>
                </a:solidFill>
                <a:latin typeface="Arial" panose="020B0604020202020204" pitchFamily="34" charset="0"/>
                <a:cs typeface="Arial" panose="020B0604020202020204" pitchFamily="34" charset="0"/>
              </a:rPr>
              <a:t>:</a:t>
            </a:r>
          </a:p>
          <a:p>
            <a:pPr marL="0" indent="0">
              <a:buNone/>
            </a:pPr>
            <a:r>
              <a:rPr lang="en-US" dirty="0" smtClean="0">
                <a:solidFill>
                  <a:schemeClr val="tx1"/>
                </a:solidFill>
                <a:latin typeface="Arial" panose="020B0604020202020204" pitchFamily="34" charset="0"/>
                <a:cs typeface="Arial" panose="020B0604020202020204" pitchFamily="34" charset="0"/>
              </a:rPr>
              <a:t>• Boldi AG failed by not properly securing their data stored at an offsite facility that is not monitored at all times.</a:t>
            </a:r>
          </a:p>
          <a:p>
            <a:pPr marL="0" indent="0">
              <a:buNone/>
            </a:pP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identifying information risks to high-priority goals, objectives, processes, or assets. </a:t>
            </a:r>
          </a:p>
          <a:p>
            <a:pPr marL="0" indent="0">
              <a:buNone/>
            </a:pPr>
            <a:r>
              <a:rPr lang="en-US" dirty="0" smtClean="0">
                <a:solidFill>
                  <a:schemeClr val="tx1"/>
                </a:solidFill>
                <a:latin typeface="Arial" panose="020B0604020202020204" pitchFamily="34" charset="0"/>
                <a:cs typeface="Arial" panose="020B0604020202020204" pitchFamily="34" charset="0"/>
              </a:rPr>
              <a:t>Here, the risks were obviously not secured. </a:t>
            </a:r>
          </a:p>
          <a:p>
            <a:pPr>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Due </a:t>
            </a:r>
            <a:r>
              <a:rPr lang="en-US" b="1" dirty="0">
                <a:solidFill>
                  <a:schemeClr val="tx1"/>
                </a:solidFill>
                <a:latin typeface="Arial" panose="020B0604020202020204" pitchFamily="34" charset="0"/>
                <a:cs typeface="Arial" panose="020B0604020202020204" pitchFamily="34" charset="0"/>
              </a:rPr>
              <a:t>diligence :</a:t>
            </a:r>
            <a:r>
              <a:rPr lang="en-US" b="1" dirty="0" smtClean="0">
                <a:solidFill>
                  <a:schemeClr val="tx1"/>
                </a:solidFill>
                <a:latin typeface="Arial" panose="020B0604020202020204" pitchFamily="34" charset="0"/>
                <a:cs typeface="Arial" panose="020B0604020202020204" pitchFamily="34" charset="0"/>
              </a:rPr>
              <a:t> </a:t>
            </a:r>
          </a:p>
          <a:p>
            <a:pPr marL="0" indent="0">
              <a:buNone/>
            </a:pPr>
            <a:r>
              <a:rPr lang="en-US" dirty="0" smtClean="0">
                <a:solidFill>
                  <a:schemeClr val="tx1"/>
                </a:solidFill>
                <a:latin typeface="Arial" panose="020B0604020202020204" pitchFamily="34" charset="0"/>
                <a:cs typeface="Arial" panose="020B0604020202020204" pitchFamily="34" charset="0"/>
              </a:rPr>
              <a:t>• Boldi AG also failed by not conducting a risk analysis since 2014.</a:t>
            </a:r>
          </a:p>
          <a:p>
            <a:pPr marL="0" indent="0">
              <a:buNone/>
            </a:pPr>
            <a:r>
              <a:rPr lang="en-US" dirty="0" smtClean="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Ongoing monitoring of these controls as well as periodic verification that they still work correctly and that new vulnerabilities or </a:t>
            </a:r>
            <a:r>
              <a:rPr lang="en-US" dirty="0" smtClean="0">
                <a:solidFill>
                  <a:schemeClr val="tx1"/>
                </a:solidFill>
                <a:latin typeface="Arial" panose="020B0604020202020204" pitchFamily="34" charset="0"/>
                <a:cs typeface="Arial" panose="020B0604020202020204" pitchFamily="34" charset="0"/>
              </a:rPr>
              <a:t>threats.</a:t>
            </a:r>
          </a:p>
          <a:p>
            <a:pPr marL="0" indent="0">
              <a:buNone/>
            </a:pPr>
            <a:r>
              <a:rPr lang="en-US" dirty="0">
                <a:solidFill>
                  <a:schemeClr val="tx1"/>
                </a:solidFill>
                <a:latin typeface="Arial" panose="020B0604020202020204" pitchFamily="34" charset="0"/>
                <a:cs typeface="Arial" panose="020B0604020202020204" pitchFamily="34" charset="0"/>
              </a:rPr>
              <a:t>Here, the risks were obviously not </a:t>
            </a:r>
            <a:r>
              <a:rPr lang="en-US" dirty="0" smtClean="0">
                <a:solidFill>
                  <a:schemeClr val="tx1"/>
                </a:solidFill>
                <a:latin typeface="Arial" panose="020B0604020202020204" pitchFamily="34" charset="0"/>
                <a:cs typeface="Arial" panose="020B0604020202020204" pitchFamily="34" charset="0"/>
              </a:rPr>
              <a:t>identified and verified.</a:t>
            </a:r>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5946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055" y="2928771"/>
            <a:ext cx="2276790" cy="962094"/>
          </a:xfrm>
        </p:spPr>
        <p:txBody>
          <a:bodyPr>
            <a:noAutofit/>
          </a:bodyPr>
          <a:lstStyle/>
          <a:p>
            <a:r>
              <a:rPr lang="en-IN" sz="5400" b="1" dirty="0" smtClean="0"/>
              <a:t>Part 2</a:t>
            </a:r>
            <a:endParaRPr lang="en-IN" sz="5400" b="1" dirty="0"/>
          </a:p>
        </p:txBody>
      </p:sp>
      <p:sp>
        <p:nvSpPr>
          <p:cNvPr id="3" name="Content Placeholder 2"/>
          <p:cNvSpPr>
            <a:spLocks noGrp="1"/>
          </p:cNvSpPr>
          <p:nvPr>
            <p:ph idx="1"/>
          </p:nvPr>
        </p:nvSpPr>
        <p:spPr>
          <a:xfrm>
            <a:off x="2544416" y="0"/>
            <a:ext cx="3483160" cy="6487887"/>
          </a:xfrm>
        </p:spPr>
        <p:txBody>
          <a:bodyPr>
            <a:noAutofit/>
          </a:bodyPr>
          <a:lstStyle/>
          <a:p>
            <a:pPr marL="0" indent="0">
              <a:buNone/>
            </a:pPr>
            <a:r>
              <a:rPr lang="en-IN" sz="49600" b="1" dirty="0" smtClean="0"/>
              <a:t>2</a:t>
            </a:r>
            <a:endParaRPr lang="en-IN" sz="49600" b="1" dirty="0"/>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427742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569" y="820053"/>
            <a:ext cx="6131197" cy="1092723"/>
          </a:xfrm>
        </p:spPr>
        <p:txBody>
          <a:bodyPr/>
          <a:lstStyle/>
          <a:p>
            <a:r>
              <a:rPr lang="en-IN" b="1" dirty="0" smtClean="0"/>
              <a:t>Principles of Defence</a:t>
            </a:r>
            <a:endParaRPr lang="en-IN" b="1" dirty="0"/>
          </a:p>
        </p:txBody>
      </p:sp>
      <p:sp>
        <p:nvSpPr>
          <p:cNvPr id="3" name="Content Placeholder 2"/>
          <p:cNvSpPr>
            <a:spLocks noGrp="1"/>
          </p:cNvSpPr>
          <p:nvPr>
            <p:ph idx="1"/>
          </p:nvPr>
        </p:nvSpPr>
        <p:spPr>
          <a:xfrm>
            <a:off x="1082351" y="1483567"/>
            <a:ext cx="10422293" cy="5029199"/>
          </a:xfrm>
        </p:spPr>
        <p:txBody>
          <a:bodyPr>
            <a:noAutofit/>
          </a:bodyPr>
          <a:lstStyle/>
          <a:p>
            <a:pPr algn="just"/>
            <a:r>
              <a:rPr lang="en-IN" sz="2000" dirty="0" smtClean="0">
                <a:solidFill>
                  <a:schemeClr val="tx1"/>
                </a:solidFill>
                <a:latin typeface="Arial" panose="020B0604020202020204" pitchFamily="34" charset="0"/>
                <a:cs typeface="Arial" panose="020B0604020202020204" pitchFamily="34" charset="0"/>
              </a:rPr>
              <a:t>Deter</a:t>
            </a:r>
          </a:p>
          <a:p>
            <a:pPr indent="104775" algn="just">
              <a:buFont typeface="Wingdings" panose="05000000000000000000" pitchFamily="2" charset="2"/>
              <a:buChar char="§"/>
            </a:pP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Deter potential attackers with credible defensive capabilities.</a:t>
            </a:r>
          </a:p>
          <a:p>
            <a:pPr algn="just"/>
            <a:r>
              <a:rPr lang="en-IN" sz="2000" dirty="0" smtClean="0">
                <a:solidFill>
                  <a:schemeClr val="tx1"/>
                </a:solidFill>
                <a:latin typeface="Arial" panose="020B0604020202020204" pitchFamily="34" charset="0"/>
                <a:cs typeface="Arial" panose="020B0604020202020204" pitchFamily="34" charset="0"/>
              </a:rPr>
              <a:t>Detect</a:t>
            </a:r>
          </a:p>
          <a:p>
            <a:pPr indent="11113" algn="just">
              <a:buFont typeface="Wingdings" panose="05000000000000000000" pitchFamily="2" charset="2"/>
              <a:buChar char="§"/>
            </a:pPr>
            <a:r>
              <a:rPr lang="en-IN" sz="2000" dirty="0" smtClean="0">
                <a:solidFill>
                  <a:schemeClr val="tx1"/>
                </a:solidFill>
                <a:latin typeface="Arial" panose="020B0604020202020204" pitchFamily="34" charset="0"/>
                <a:cs typeface="Arial" panose="020B0604020202020204" pitchFamily="34" charset="0"/>
              </a:rPr>
              <a:t>  Detect attacks as they begin and monitor them as they progress.</a:t>
            </a:r>
          </a:p>
          <a:p>
            <a:pPr algn="just"/>
            <a:r>
              <a:rPr lang="en-IN" sz="2000" dirty="0" smtClean="0">
                <a:solidFill>
                  <a:schemeClr val="tx1"/>
                </a:solidFill>
                <a:latin typeface="Arial" panose="020B0604020202020204" pitchFamily="34" charset="0"/>
                <a:cs typeface="Arial" panose="020B0604020202020204" pitchFamily="34" charset="0"/>
              </a:rPr>
              <a:t>Prevent </a:t>
            </a:r>
          </a:p>
          <a:p>
            <a:pPr indent="11113" algn="just">
              <a:buFont typeface="Wingdings" panose="05000000000000000000" pitchFamily="2" charset="2"/>
              <a:buChar char="Ø"/>
            </a:pPr>
            <a:r>
              <a:rPr lang="en-IN" sz="2000" dirty="0" smtClean="0">
                <a:solidFill>
                  <a:schemeClr val="tx1"/>
                </a:solidFill>
                <a:latin typeface="Arial" panose="020B0604020202020204" pitchFamily="34" charset="0"/>
                <a:cs typeface="Arial" panose="020B0604020202020204" pitchFamily="34" charset="0"/>
              </a:rPr>
              <a:t> Prevent attacks by implementing information security best practices.</a:t>
            </a:r>
          </a:p>
          <a:p>
            <a:pPr marL="541338" indent="177800" algn="just">
              <a:buFont typeface="Wingdings" panose="05000000000000000000" pitchFamily="2" charset="2"/>
              <a:buChar char="§"/>
            </a:pPr>
            <a:r>
              <a:rPr lang="en-IN" sz="2000" dirty="0" smtClean="0">
                <a:solidFill>
                  <a:schemeClr val="tx1"/>
                </a:solidFill>
                <a:latin typeface="Arial" panose="020B0604020202020204" pitchFamily="34" charset="0"/>
                <a:cs typeface="Arial" panose="020B0604020202020204" pitchFamily="34" charset="0"/>
              </a:rPr>
              <a:t>Physically protect information systems</a:t>
            </a:r>
          </a:p>
          <a:p>
            <a:pPr marL="541338" indent="177800" algn="just">
              <a:buFont typeface="Wingdings" panose="05000000000000000000" pitchFamily="2" charset="2"/>
              <a:buChar char="§"/>
            </a:pPr>
            <a:r>
              <a:rPr lang="en-IN" sz="2000" dirty="0" smtClean="0">
                <a:solidFill>
                  <a:schemeClr val="tx1"/>
                </a:solidFill>
                <a:latin typeface="Arial" panose="020B0604020202020204" pitchFamily="34" charset="0"/>
                <a:cs typeface="Arial" panose="020B0604020202020204" pitchFamily="34" charset="0"/>
              </a:rPr>
              <a:t>Control access by all users</a:t>
            </a:r>
          </a:p>
          <a:p>
            <a:pPr marL="541338" indent="177800" algn="just">
              <a:buFont typeface="Wingdings" panose="05000000000000000000" pitchFamily="2" charset="2"/>
              <a:buChar char="§"/>
            </a:pPr>
            <a:r>
              <a:rPr lang="en-IN" sz="2000" dirty="0" smtClean="0">
                <a:solidFill>
                  <a:schemeClr val="tx1"/>
                </a:solidFill>
                <a:latin typeface="Arial" panose="020B0604020202020204" pitchFamily="34" charset="0"/>
                <a:cs typeface="Arial" panose="020B0604020202020204" pitchFamily="34" charset="0"/>
              </a:rPr>
              <a:t>Control disclosure and disposal of information</a:t>
            </a:r>
          </a:p>
          <a:p>
            <a:pPr marL="541338" indent="177800" algn="just">
              <a:buFont typeface="Wingdings" panose="05000000000000000000" pitchFamily="2" charset="2"/>
              <a:buChar char="§"/>
            </a:pPr>
            <a:r>
              <a:rPr lang="en-IN" sz="2000" dirty="0" smtClean="0">
                <a:solidFill>
                  <a:schemeClr val="tx1"/>
                </a:solidFill>
                <a:latin typeface="Arial" panose="020B0604020202020204" pitchFamily="34" charset="0"/>
                <a:cs typeface="Arial" panose="020B0604020202020204" pitchFamily="34" charset="0"/>
              </a:rPr>
              <a:t>Train all staff regularly</a:t>
            </a:r>
          </a:p>
          <a:p>
            <a:pPr algn="just"/>
            <a:r>
              <a:rPr lang="en-IN" sz="2000" dirty="0" smtClean="0">
                <a:solidFill>
                  <a:schemeClr val="tx1"/>
                </a:solidFill>
                <a:latin typeface="Arial" panose="020B0604020202020204" pitchFamily="34" charset="0"/>
                <a:cs typeface="Arial" panose="020B0604020202020204" pitchFamily="34" charset="0"/>
              </a:rPr>
              <a:t>Avoid</a:t>
            </a:r>
          </a:p>
          <a:p>
            <a:pPr indent="11113" algn="just">
              <a:buFont typeface="Wingdings" panose="05000000000000000000" pitchFamily="2" charset="2"/>
              <a:buChar char="§"/>
            </a:pPr>
            <a:r>
              <a:rPr lang="en-IN" sz="2000" dirty="0" smtClean="0">
                <a:solidFill>
                  <a:schemeClr val="tx1"/>
                </a:solidFill>
                <a:latin typeface="Arial" panose="020B0604020202020204" pitchFamily="34" charset="0"/>
                <a:cs typeface="Arial" panose="020B0604020202020204" pitchFamily="34" charset="0"/>
              </a:rPr>
              <a:t>  Implement due care and due diligence      </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413391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461" y="624110"/>
            <a:ext cx="9657151" cy="691506"/>
          </a:xfrm>
        </p:spPr>
        <p:txBody>
          <a:bodyPr/>
          <a:lstStyle/>
          <a:p>
            <a:pPr algn="just"/>
            <a:r>
              <a:rPr lang="en-IN" b="1" dirty="0" smtClean="0">
                <a:latin typeface="Arial" panose="020B0604020202020204" pitchFamily="34" charset="0"/>
                <a:cs typeface="Arial" panose="020B0604020202020204" pitchFamily="34" charset="0"/>
              </a:rPr>
              <a:t>How to Respond to Ransom ware Attack?</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3771" y="1508448"/>
            <a:ext cx="10720841" cy="4668417"/>
          </a:xfrm>
        </p:spPr>
        <p:txBody>
          <a:bodyPr>
            <a:noAutofit/>
          </a:bodyPr>
          <a:lstStyle/>
          <a:p>
            <a:pPr algn="just"/>
            <a:r>
              <a:rPr lang="en-IN" sz="2800" dirty="0" smtClean="0">
                <a:solidFill>
                  <a:schemeClr val="tx1"/>
                </a:solidFill>
                <a:latin typeface="Arial" panose="020B0604020202020204" pitchFamily="34" charset="0"/>
                <a:cs typeface="Arial" panose="020B0604020202020204" pitchFamily="34" charset="0"/>
              </a:rPr>
              <a:t>Isolate Affected Systems</a:t>
            </a:r>
          </a:p>
          <a:p>
            <a:pPr algn="just"/>
            <a:r>
              <a:rPr lang="en-IN" sz="2800" dirty="0" smtClean="0">
                <a:solidFill>
                  <a:schemeClr val="tx1"/>
                </a:solidFill>
                <a:latin typeface="Arial" panose="020B0604020202020204" pitchFamily="34" charset="0"/>
                <a:cs typeface="Arial" panose="020B0604020202020204" pitchFamily="34" charset="0"/>
              </a:rPr>
              <a:t>Secure Backups</a:t>
            </a:r>
          </a:p>
          <a:p>
            <a:pPr algn="just"/>
            <a:r>
              <a:rPr lang="en-US" sz="2800" dirty="0" smtClean="0">
                <a:solidFill>
                  <a:schemeClr val="tx1"/>
                </a:solidFill>
                <a:latin typeface="Arial" panose="020B0604020202020204" pitchFamily="34" charset="0"/>
                <a:cs typeface="Arial" panose="020B0604020202020204" pitchFamily="34" charset="0"/>
              </a:rPr>
              <a:t>Create </a:t>
            </a:r>
            <a:r>
              <a:rPr lang="en-US" sz="2800" dirty="0">
                <a:solidFill>
                  <a:schemeClr val="tx1"/>
                </a:solidFill>
                <a:latin typeface="Arial" panose="020B0604020202020204" pitchFamily="34" charset="0"/>
                <a:cs typeface="Arial" panose="020B0604020202020204" pitchFamily="34" charset="0"/>
              </a:rPr>
              <a:t>backups of the infected systems</a:t>
            </a:r>
          </a:p>
          <a:p>
            <a:pPr algn="just"/>
            <a:r>
              <a:rPr lang="en-IN" sz="2800" dirty="0">
                <a:solidFill>
                  <a:schemeClr val="tx1"/>
                </a:solidFill>
                <a:latin typeface="Arial" panose="020B0604020202020204" pitchFamily="34" charset="0"/>
                <a:cs typeface="Arial" panose="020B0604020202020204" pitchFamily="34" charset="0"/>
              </a:rPr>
              <a:t>Disable maintenance tasks</a:t>
            </a:r>
          </a:p>
          <a:p>
            <a:pPr algn="just"/>
            <a:r>
              <a:rPr lang="en-IN" sz="2800" dirty="0">
                <a:solidFill>
                  <a:schemeClr val="tx1"/>
                </a:solidFill>
                <a:latin typeface="Arial" panose="020B0604020202020204" pitchFamily="34" charset="0"/>
                <a:cs typeface="Arial" panose="020B0604020202020204" pitchFamily="34" charset="0"/>
              </a:rPr>
              <a:t>Quarantine the malware</a:t>
            </a:r>
          </a:p>
          <a:p>
            <a:pPr algn="just"/>
            <a:r>
              <a:rPr lang="en-US" sz="2800" dirty="0">
                <a:solidFill>
                  <a:schemeClr val="tx1"/>
                </a:solidFill>
                <a:latin typeface="Arial" panose="020B0604020202020204" pitchFamily="34" charset="0"/>
                <a:cs typeface="Arial" panose="020B0604020202020204" pitchFamily="34" charset="0"/>
              </a:rPr>
              <a:t>Identify and investigate patient zero</a:t>
            </a:r>
          </a:p>
          <a:p>
            <a:pPr algn="just"/>
            <a:r>
              <a:rPr lang="en-IN" sz="2800" dirty="0">
                <a:solidFill>
                  <a:schemeClr val="tx1"/>
                </a:solidFill>
                <a:latin typeface="Arial" panose="020B0604020202020204" pitchFamily="34" charset="0"/>
                <a:cs typeface="Arial" panose="020B0604020202020204" pitchFamily="34" charset="0"/>
              </a:rPr>
              <a:t>Identify the ransomware </a:t>
            </a:r>
            <a:r>
              <a:rPr lang="en-IN" sz="2800" dirty="0" smtClean="0">
                <a:solidFill>
                  <a:schemeClr val="tx1"/>
                </a:solidFill>
                <a:latin typeface="Arial" panose="020B0604020202020204" pitchFamily="34" charset="0"/>
                <a:cs typeface="Arial" panose="020B0604020202020204" pitchFamily="34" charset="0"/>
              </a:rPr>
              <a:t>strain</a:t>
            </a:r>
          </a:p>
          <a:p>
            <a:pPr algn="just"/>
            <a:r>
              <a:rPr lang="en-IN" sz="2800" dirty="0" smtClean="0">
                <a:solidFill>
                  <a:schemeClr val="tx1"/>
                </a:solidFill>
                <a:latin typeface="Arial" panose="020B0604020202020204" pitchFamily="34" charset="0"/>
                <a:cs typeface="Arial" panose="020B0604020202020204" pitchFamily="34" charset="0"/>
              </a:rPr>
              <a:t>Restrict the ability of an attacker to compromise further systems</a:t>
            </a:r>
            <a:endParaRPr lang="en-IN" sz="2800" dirty="0">
              <a:solidFill>
                <a:schemeClr val="tx1"/>
              </a:solidFill>
              <a:latin typeface="Arial" panose="020B0604020202020204" pitchFamily="34" charset="0"/>
              <a:cs typeface="Arial" panose="020B0604020202020204" pitchFamily="34" charset="0"/>
            </a:endParaRPr>
          </a:p>
          <a:p>
            <a:endParaRPr lang="en-IN" sz="28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306983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918218" cy="794143"/>
          </a:xfrm>
        </p:spPr>
        <p:txBody>
          <a:bodyPr/>
          <a:lstStyle/>
          <a:p>
            <a:r>
              <a:rPr lang="en-IN" b="1" dirty="0" smtClean="0"/>
              <a:t>E-mail for Boldi AG</a:t>
            </a:r>
            <a:endParaRPr lang="en-IN" b="1" dirty="0"/>
          </a:p>
        </p:txBody>
      </p:sp>
      <p:sp>
        <p:nvSpPr>
          <p:cNvPr id="3" name="Content Placeholder 2"/>
          <p:cNvSpPr>
            <a:spLocks noGrp="1"/>
          </p:cNvSpPr>
          <p:nvPr>
            <p:ph idx="1"/>
          </p:nvPr>
        </p:nvSpPr>
        <p:spPr>
          <a:xfrm>
            <a:off x="1334278" y="1418253"/>
            <a:ext cx="10776857" cy="4619198"/>
          </a:xfrm>
        </p:spPr>
        <p:txBody>
          <a:bodyPr>
            <a:normAutofit/>
          </a:bodyPr>
          <a:lstStyle/>
          <a:p>
            <a:pPr marL="0" indent="0" algn="just">
              <a:buNone/>
            </a:pPr>
            <a:r>
              <a:rPr lang="en-IN" dirty="0" smtClean="0">
                <a:latin typeface="Arial" panose="020B0604020202020204" pitchFamily="34" charset="0"/>
                <a:cs typeface="Arial" panose="020B0604020202020204" pitchFamily="34" charset="0"/>
              </a:rPr>
              <a:t>Hi Stefan,</a:t>
            </a:r>
          </a:p>
          <a:p>
            <a:pPr marL="0" indent="0" algn="just">
              <a:buNone/>
            </a:pPr>
            <a:r>
              <a:rPr lang="en-US" dirty="0">
                <a:latin typeface="Arial" panose="020B0604020202020204" pitchFamily="34" charset="0"/>
                <a:cs typeface="Arial" panose="020B0604020202020204" pitchFamily="34" charset="0"/>
              </a:rPr>
              <a:t>Based on the key principles of defense, the basic options that Boldi AG has for limiting or containing damage from risk are: deter, detect, prevent, and avoid. </a:t>
            </a:r>
            <a:r>
              <a:rPr lang="en-US" dirty="0" smtClean="0">
                <a:latin typeface="Arial" panose="020B0604020202020204" pitchFamily="34" charset="0"/>
                <a:cs typeface="Arial" panose="020B0604020202020204" pitchFamily="34" charset="0"/>
              </a:rPr>
              <a:t>As discussed earlier, some of the Information Security best practices are to follow:</a:t>
            </a:r>
          </a:p>
          <a:p>
            <a:pPr algn="just"/>
            <a:r>
              <a:rPr lang="en-US" dirty="0">
                <a:latin typeface="Arial" panose="020B0604020202020204" pitchFamily="34" charset="0"/>
                <a:cs typeface="Arial" panose="020B0604020202020204" pitchFamily="34" charset="0"/>
              </a:rPr>
              <a:t>physically protect information systems</a:t>
            </a:r>
          </a:p>
          <a:p>
            <a:pPr algn="just"/>
            <a:r>
              <a:rPr lang="en-US" dirty="0">
                <a:latin typeface="Arial" panose="020B0604020202020204" pitchFamily="34" charset="0"/>
                <a:cs typeface="Arial" panose="020B0604020202020204" pitchFamily="34" charset="0"/>
              </a:rPr>
              <a:t>control access by all users</a:t>
            </a:r>
          </a:p>
          <a:p>
            <a:pPr algn="just"/>
            <a:r>
              <a:rPr lang="en-US" dirty="0">
                <a:latin typeface="Arial" panose="020B0604020202020204" pitchFamily="34" charset="0"/>
                <a:cs typeface="Arial" panose="020B0604020202020204" pitchFamily="34" charset="0"/>
              </a:rPr>
              <a:t>control disclosure and disposal of information</a:t>
            </a:r>
          </a:p>
          <a:p>
            <a:pPr algn="just"/>
            <a:r>
              <a:rPr lang="en-US" dirty="0">
                <a:latin typeface="Arial" panose="020B0604020202020204" pitchFamily="34" charset="0"/>
                <a:cs typeface="Arial" panose="020B0604020202020204" pitchFamily="34" charset="0"/>
              </a:rPr>
              <a:t>train all staff regularly</a:t>
            </a:r>
          </a:p>
          <a:p>
            <a:pPr marL="0" indent="0" algn="just">
              <a:buNone/>
            </a:pPr>
            <a:r>
              <a:rPr lang="en-US" dirty="0" smtClean="0">
                <a:latin typeface="Arial" panose="020B0604020202020204" pitchFamily="34" charset="0"/>
                <a:cs typeface="Arial" panose="020B0604020202020204" pitchFamily="34" charset="0"/>
              </a:rPr>
              <a:t>Boldi </a:t>
            </a:r>
            <a:r>
              <a:rPr lang="en-US" dirty="0">
                <a:latin typeface="Arial" panose="020B0604020202020204" pitchFamily="34" charset="0"/>
                <a:cs typeface="Arial" panose="020B0604020202020204" pitchFamily="34" charset="0"/>
              </a:rPr>
              <a:t>AG should start acting now. I </a:t>
            </a:r>
            <a:r>
              <a:rPr lang="en-US" dirty="0" smtClean="0">
                <a:latin typeface="Arial" panose="020B0604020202020204" pitchFamily="34" charset="0"/>
                <a:cs typeface="Arial" panose="020B0604020202020204" pitchFamily="34" charset="0"/>
              </a:rPr>
              <a:t>hope these recommendations will be helpful for the organization. </a:t>
            </a:r>
          </a:p>
          <a:p>
            <a:pPr marL="0" indent="0" algn="just">
              <a:buNone/>
            </a:pPr>
            <a:r>
              <a:rPr lang="en-US" dirty="0" smtClean="0">
                <a:latin typeface="Arial" panose="020B0604020202020204" pitchFamily="34" charset="0"/>
                <a:cs typeface="Arial" panose="020B0604020202020204" pitchFamily="34" charset="0"/>
              </a:rPr>
              <a:t>Let </a:t>
            </a:r>
            <a:r>
              <a:rPr lang="en-US" dirty="0">
                <a:latin typeface="Arial" panose="020B0604020202020204" pitchFamily="34" charset="0"/>
                <a:cs typeface="Arial" panose="020B0604020202020204" pitchFamily="34" charset="0"/>
              </a:rPr>
              <a:t>me know if you need more input for the pitch. </a:t>
            </a:r>
            <a:r>
              <a:rPr lang="en-US" dirty="0" smtClean="0">
                <a:latin typeface="Arial" panose="020B0604020202020204" pitchFamily="34" charset="0"/>
                <a:cs typeface="Arial" panose="020B0604020202020204" pitchFamily="34" charset="0"/>
              </a:rPr>
              <a:t>I would be happy to discuss more on how we can make sure Boldi AG is secure from future attacks.</a:t>
            </a:r>
          </a:p>
          <a:p>
            <a:pPr marL="0" indent="0" algn="just">
              <a:buNone/>
            </a:pPr>
            <a:r>
              <a:rPr lang="en-US" dirty="0" smtClean="0">
                <a:latin typeface="Arial" panose="020B0604020202020204" pitchFamily="34" charset="0"/>
                <a:cs typeface="Arial" panose="020B0604020202020204" pitchFamily="34" charset="0"/>
              </a:rPr>
              <a:t>Thanks &amp; </a:t>
            </a:r>
            <a:r>
              <a:rPr lang="en-US" dirty="0">
                <a:latin typeface="Arial" panose="020B0604020202020204" pitchFamily="34" charset="0"/>
                <a:cs typeface="Arial" panose="020B0604020202020204" pitchFamily="34" charset="0"/>
              </a:rPr>
              <a:t>regards</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18059531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156</TotalTime>
  <Words>678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PowerPoint Presentation</vt:lpstr>
      <vt:lpstr>Part 1</vt:lpstr>
      <vt:lpstr>Due Care vs Due Diligence</vt:lpstr>
      <vt:lpstr>Q). What Boldi AG did wrong. Was it due care, due diligence or both?  Ans. In this case, Both due care and due diligence failed.</vt:lpstr>
      <vt:lpstr>Part 2</vt:lpstr>
      <vt:lpstr>Principles of Defence</vt:lpstr>
      <vt:lpstr>How to Respond to Ransom ware Attack?</vt:lpstr>
      <vt:lpstr>E-mail for Boldi AG</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78</cp:revision>
  <dcterms:created xsi:type="dcterms:W3CDTF">2022-02-28T18:22:07Z</dcterms:created>
  <dcterms:modified xsi:type="dcterms:W3CDTF">2022-02-28T20:58:31Z</dcterms:modified>
</cp:coreProperties>
</file>