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0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35BA59-EADE-4931-8930-A5138E88B151}" type="datetimeFigureOut">
              <a:rPr lang="en-IN" smtClean="0"/>
              <a:t>01-03-2022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56DA79-B07F-4CC0-BC51-18C3EE8DDDF6}" type="slidenum">
              <a:rPr lang="en-IN" smtClean="0"/>
              <a:t>‹#›</a:t>
            </a:fld>
            <a:endParaRPr lang="en-IN"/>
          </a:p>
        </p:txBody>
      </p:sp>
    </p:spTree>
    <p:extLst>
      <p:ext uri="{BB962C8B-B14F-4D97-AF65-F5344CB8AC3E}">
        <p14:creationId xmlns:p14="http://schemas.microsoft.com/office/powerpoint/2010/main" val="24056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B56DA79-B07F-4CC0-BC51-18C3EE8DDDF6}" type="slidenum">
              <a:rPr lang="en-IN" smtClean="0"/>
              <a:t>3</a:t>
            </a:fld>
            <a:endParaRPr lang="en-IN"/>
          </a:p>
        </p:txBody>
      </p:sp>
    </p:spTree>
    <p:extLst>
      <p:ext uri="{BB962C8B-B14F-4D97-AF65-F5344CB8AC3E}">
        <p14:creationId xmlns:p14="http://schemas.microsoft.com/office/powerpoint/2010/main" val="1661459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196211">
            <a:off x="2192771" y="2184284"/>
            <a:ext cx="8416085" cy="1754326"/>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Virtual Case Experience </a:t>
            </a:r>
          </a:p>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Cyber security</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Rectangle 4"/>
          <p:cNvSpPr/>
          <p:nvPr/>
        </p:nvSpPr>
        <p:spPr>
          <a:xfrm>
            <a:off x="144818" y="0"/>
            <a:ext cx="2220481" cy="923330"/>
          </a:xfrm>
          <a:prstGeom prst="rect">
            <a:avLst/>
          </a:prstGeom>
          <a:noFill/>
        </p:spPr>
        <p:txBody>
          <a:bodyPr wrap="non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Task 2</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6" name="Picture 5"/>
          <p:cNvPicPr>
            <a:picLocks noChangeAspect="1"/>
          </p:cNvPicPr>
          <p:nvPr/>
        </p:nvPicPr>
        <p:blipFill>
          <a:blip r:embed="rId2"/>
          <a:stretch>
            <a:fillRect/>
          </a:stretch>
        </p:blipFill>
        <p:spPr>
          <a:xfrm>
            <a:off x="10553667" y="6037450"/>
            <a:ext cx="1638333" cy="820550"/>
          </a:xfrm>
          <a:prstGeom prst="rect">
            <a:avLst/>
          </a:prstGeom>
        </p:spPr>
      </p:pic>
    </p:spTree>
    <p:extLst>
      <p:ext uri="{BB962C8B-B14F-4D97-AF65-F5344CB8AC3E}">
        <p14:creationId xmlns:p14="http://schemas.microsoft.com/office/powerpoint/2010/main" val="2460441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553667" y="6037450"/>
            <a:ext cx="1638333" cy="820550"/>
          </a:xfrm>
          <a:prstGeom prst="rect">
            <a:avLst/>
          </a:prstGeom>
        </p:spPr>
      </p:pic>
      <p:sp>
        <p:nvSpPr>
          <p:cNvPr id="5" name="Title 1"/>
          <p:cNvSpPr>
            <a:spLocks noGrp="1"/>
          </p:cNvSpPr>
          <p:nvPr>
            <p:ph type="title"/>
          </p:nvPr>
        </p:nvSpPr>
        <p:spPr>
          <a:xfrm>
            <a:off x="6940476" y="2895420"/>
            <a:ext cx="2384611" cy="995083"/>
          </a:xfrm>
        </p:spPr>
        <p:txBody>
          <a:bodyPr>
            <a:noAutofit/>
          </a:bodyPr>
          <a:lstStyle/>
          <a:p>
            <a:r>
              <a:rPr lang="en-IN" sz="5400" b="1" dirty="0" smtClean="0"/>
              <a:t>Part 1</a:t>
            </a:r>
            <a:endParaRPr lang="en-IN" sz="5400" b="1" dirty="0"/>
          </a:p>
        </p:txBody>
      </p:sp>
      <p:sp>
        <p:nvSpPr>
          <p:cNvPr id="6" name="TextBox 5"/>
          <p:cNvSpPr txBox="1"/>
          <p:nvPr/>
        </p:nvSpPr>
        <p:spPr>
          <a:xfrm>
            <a:off x="2685288" y="-140209"/>
            <a:ext cx="3115602" cy="7725192"/>
          </a:xfrm>
          <a:prstGeom prst="rect">
            <a:avLst/>
          </a:prstGeom>
          <a:noFill/>
        </p:spPr>
        <p:txBody>
          <a:bodyPr wrap="square" rtlCol="0">
            <a:spAutoFit/>
          </a:bodyPr>
          <a:lstStyle/>
          <a:p>
            <a:r>
              <a:rPr lang="en-IN" sz="49600" b="1" dirty="0" smtClean="0"/>
              <a:t>1</a:t>
            </a:r>
            <a:endParaRPr lang="en-IN" sz="49600" b="1" dirty="0"/>
          </a:p>
        </p:txBody>
      </p:sp>
      <p:pic>
        <p:nvPicPr>
          <p:cNvPr id="7" name="Picture 6"/>
          <p:cNvPicPr>
            <a:picLocks noChangeAspect="1"/>
          </p:cNvPicPr>
          <p:nvPr/>
        </p:nvPicPr>
        <p:blipFill>
          <a:blip r:embed="rId2"/>
          <a:stretch>
            <a:fillRect/>
          </a:stretch>
        </p:blipFill>
        <p:spPr>
          <a:xfrm>
            <a:off x="10706067" y="6189850"/>
            <a:ext cx="1638333" cy="820550"/>
          </a:xfrm>
          <a:prstGeom prst="rect">
            <a:avLst/>
          </a:prstGeom>
        </p:spPr>
      </p:pic>
    </p:spTree>
    <p:extLst>
      <p:ext uri="{BB962C8B-B14F-4D97-AF65-F5344CB8AC3E}">
        <p14:creationId xmlns:p14="http://schemas.microsoft.com/office/powerpoint/2010/main" val="236805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529" y="98014"/>
            <a:ext cx="10972800" cy="867186"/>
          </a:xfrm>
        </p:spPr>
        <p:txBody>
          <a:bodyPr>
            <a:normAutofit fontScale="90000"/>
          </a:bodyPr>
          <a:lstStyle/>
          <a:p>
            <a:pPr algn="just"/>
            <a:r>
              <a:rPr lang="en-US" sz="2000" dirty="0">
                <a:latin typeface="Arial" panose="020B0604020202020204" pitchFamily="34" charset="0"/>
                <a:cs typeface="Arial" panose="020B0604020202020204" pitchFamily="34" charset="0"/>
              </a:rPr>
              <a:t>What main stakeholders at Boldi AG should we talk to and what should the agenda of these interviews be? </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There </a:t>
            </a:r>
            <a:r>
              <a:rPr lang="en-US" sz="2000" dirty="0">
                <a:latin typeface="Arial" panose="020B0604020202020204" pitchFamily="34" charset="0"/>
                <a:cs typeface="Arial" panose="020B0604020202020204" pitchFamily="34" charset="0"/>
              </a:rPr>
              <a:t>must be two different approaches in place, one for the management and one for the IT business</a:t>
            </a:r>
            <a:endParaRPr lang="en-IN" sz="2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30305" y="883920"/>
            <a:ext cx="5683624" cy="4612640"/>
          </a:xfrm>
        </p:spPr>
        <p:txBody>
          <a:bodyPr>
            <a:noAutofit/>
          </a:bodyPr>
          <a:lstStyle/>
          <a:p>
            <a:pPr marL="0" indent="0" algn="just">
              <a:buNone/>
            </a:pPr>
            <a:r>
              <a:rPr lang="en-US" dirty="0">
                <a:solidFill>
                  <a:schemeClr val="tx1"/>
                </a:solidFill>
                <a:latin typeface="Arial" panose="020B0604020202020204" pitchFamily="34" charset="0"/>
                <a:cs typeface="Arial" panose="020B0604020202020204" pitchFamily="34" charset="0"/>
              </a:rPr>
              <a:t>Management and business leaders (top-down approach) </a:t>
            </a:r>
            <a:endParaRPr lang="en-US" dirty="0" smtClean="0">
              <a:solidFill>
                <a:schemeClr val="tx1"/>
              </a:solidFill>
              <a:latin typeface="Arial" panose="020B0604020202020204" pitchFamily="34" charset="0"/>
              <a:cs typeface="Arial" panose="020B0604020202020204" pitchFamily="34" charset="0"/>
            </a:endParaRPr>
          </a:p>
          <a:p>
            <a:pPr marL="0" indent="0" algn="just">
              <a:buNone/>
            </a:pPr>
            <a:r>
              <a:rPr lang="en-US" dirty="0" smtClean="0">
                <a:solidFill>
                  <a:schemeClr val="tx1"/>
                </a:solidFill>
                <a:latin typeface="Arial" panose="020B0604020202020204" pitchFamily="34" charset="0"/>
                <a:cs typeface="Arial" panose="020B0604020202020204" pitchFamily="34" charset="0"/>
              </a:rPr>
              <a:t>Talk </a:t>
            </a:r>
            <a:r>
              <a:rPr lang="en-US" dirty="0">
                <a:solidFill>
                  <a:schemeClr val="tx1"/>
                </a:solidFill>
                <a:latin typeface="Arial" panose="020B0604020202020204" pitchFamily="34" charset="0"/>
                <a:cs typeface="Arial" panose="020B0604020202020204" pitchFamily="34" charset="0"/>
              </a:rPr>
              <a:t>to Boldi AG’s management and business leaders (top-down approach). The purpose is to analyse the activity sectors of the company and which </a:t>
            </a:r>
            <a:r>
              <a:rPr lang="en-US" dirty="0" smtClean="0">
                <a:solidFill>
                  <a:schemeClr val="tx1"/>
                </a:solidFill>
                <a:latin typeface="Arial" panose="020B0604020202020204" pitchFamily="34" charset="0"/>
                <a:cs typeface="Arial" panose="020B0604020202020204" pitchFamily="34" charset="0"/>
              </a:rPr>
              <a:t>threats are present. </a:t>
            </a:r>
            <a:r>
              <a:rPr lang="en-US" dirty="0">
                <a:solidFill>
                  <a:schemeClr val="tx1"/>
                </a:solidFill>
                <a:latin typeface="Arial" panose="020B0604020202020204" pitchFamily="34" charset="0"/>
                <a:cs typeface="Arial" panose="020B0604020202020204" pitchFamily="34" charset="0"/>
              </a:rPr>
              <a:t>Based on those </a:t>
            </a:r>
            <a:r>
              <a:rPr lang="en-US" dirty="0" smtClean="0">
                <a:solidFill>
                  <a:schemeClr val="tx1"/>
                </a:solidFill>
                <a:latin typeface="Arial" panose="020B0604020202020204" pitchFamily="34" charset="0"/>
                <a:cs typeface="Arial" panose="020B0604020202020204" pitchFamily="34" charset="0"/>
              </a:rPr>
              <a:t>threats, </a:t>
            </a:r>
            <a:r>
              <a:rPr lang="en-US" dirty="0">
                <a:solidFill>
                  <a:schemeClr val="tx1"/>
                </a:solidFill>
                <a:latin typeface="Arial" panose="020B0604020202020204" pitchFamily="34" charset="0"/>
                <a:cs typeface="Arial" panose="020B0604020202020204" pitchFamily="34" charset="0"/>
              </a:rPr>
              <a:t>the idea is to </a:t>
            </a:r>
            <a:r>
              <a:rPr lang="en-US" dirty="0" smtClean="0">
                <a:solidFill>
                  <a:schemeClr val="tx1"/>
                </a:solidFill>
                <a:latin typeface="Arial" panose="020B0604020202020204" pitchFamily="34" charset="0"/>
                <a:cs typeface="Arial" panose="020B0604020202020204" pitchFamily="34" charset="0"/>
              </a:rPr>
              <a:t>analyze </a:t>
            </a:r>
            <a:r>
              <a:rPr lang="en-US" dirty="0">
                <a:solidFill>
                  <a:schemeClr val="tx1"/>
                </a:solidFill>
                <a:latin typeface="Arial" panose="020B0604020202020204" pitchFamily="34" charset="0"/>
                <a:cs typeface="Arial" panose="020B0604020202020204" pitchFamily="34" charset="0"/>
              </a:rPr>
              <a:t>which </a:t>
            </a:r>
            <a:r>
              <a:rPr lang="en-US" dirty="0" smtClean="0">
                <a:solidFill>
                  <a:schemeClr val="tx1"/>
                </a:solidFill>
                <a:latin typeface="Arial" panose="020B0604020202020204" pitchFamily="34" charset="0"/>
                <a:cs typeface="Arial" panose="020B0604020202020204" pitchFamily="34" charset="0"/>
              </a:rPr>
              <a:t>activities </a:t>
            </a:r>
            <a:r>
              <a:rPr lang="en-US" dirty="0">
                <a:solidFill>
                  <a:schemeClr val="tx1"/>
                </a:solidFill>
                <a:latin typeface="Arial" panose="020B0604020202020204" pitchFamily="34" charset="0"/>
                <a:cs typeface="Arial" panose="020B0604020202020204" pitchFamily="34" charset="0"/>
              </a:rPr>
              <a:t>are concerned. </a:t>
            </a:r>
            <a:r>
              <a:rPr lang="en-US" dirty="0" smtClean="0">
                <a:solidFill>
                  <a:schemeClr val="tx1"/>
                </a:solidFill>
                <a:latin typeface="Arial" panose="020B0604020202020204" pitchFamily="34" charset="0"/>
                <a:cs typeface="Arial" panose="020B0604020202020204" pitchFamily="34" charset="0"/>
              </a:rPr>
              <a:t> </a:t>
            </a:r>
          </a:p>
          <a:p>
            <a:pPr marL="0" indent="0" algn="just">
              <a:buNone/>
            </a:pPr>
            <a:r>
              <a:rPr lang="en-US" dirty="0" smtClean="0">
                <a:solidFill>
                  <a:schemeClr val="tx1"/>
                </a:solidFill>
                <a:latin typeface="Arial" panose="020B0604020202020204" pitchFamily="34" charset="0"/>
                <a:cs typeface="Arial" panose="020B0604020202020204" pitchFamily="34" charset="0"/>
              </a:rPr>
              <a:t>1</a:t>
            </a:r>
            <a:r>
              <a:rPr lang="en-US" dirty="0">
                <a:solidFill>
                  <a:schemeClr val="tx1"/>
                </a:solidFill>
                <a:latin typeface="Arial" panose="020B0604020202020204" pitchFamily="34" charset="0"/>
                <a:cs typeface="Arial" panose="020B0604020202020204" pitchFamily="34" charset="0"/>
              </a:rPr>
              <a:t>. Understand the main areas of activity of the company and </a:t>
            </a:r>
            <a:r>
              <a:rPr lang="en-US" dirty="0" smtClean="0">
                <a:solidFill>
                  <a:schemeClr val="tx1"/>
                </a:solidFill>
                <a:latin typeface="Arial" panose="020B0604020202020204" pitchFamily="34" charset="0"/>
                <a:cs typeface="Arial" panose="020B0604020202020204" pitchFamily="34" charset="0"/>
              </a:rPr>
              <a:t>identify the main vulnerabilities in those activities.</a:t>
            </a:r>
          </a:p>
          <a:p>
            <a:pPr marL="0" indent="0" algn="just">
              <a:buNone/>
            </a:pPr>
            <a:r>
              <a:rPr lang="en-US" dirty="0">
                <a:solidFill>
                  <a:schemeClr val="tx1"/>
                </a:solidFill>
                <a:latin typeface="Arial" panose="020B0604020202020204" pitchFamily="34" charset="0"/>
                <a:cs typeface="Arial" panose="020B0604020202020204" pitchFamily="34" charset="0"/>
              </a:rPr>
              <a:t>2</a:t>
            </a:r>
            <a:r>
              <a:rPr lang="en-US"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Identify the main </a:t>
            </a:r>
            <a:r>
              <a:rPr lang="en-US" dirty="0" smtClean="0">
                <a:solidFill>
                  <a:schemeClr val="tx1"/>
                </a:solidFill>
                <a:latin typeface="Arial" panose="020B0604020202020204" pitchFamily="34" charset="0"/>
                <a:cs typeface="Arial" panose="020B0604020202020204" pitchFamily="34" charset="0"/>
              </a:rPr>
              <a:t>threats concerned </a:t>
            </a:r>
            <a:r>
              <a:rPr lang="en-US" dirty="0">
                <a:solidFill>
                  <a:schemeClr val="tx1"/>
                </a:solidFill>
                <a:latin typeface="Arial" panose="020B0604020202020204" pitchFamily="34" charset="0"/>
                <a:cs typeface="Arial" panose="020B0604020202020204" pitchFamily="34" charset="0"/>
              </a:rPr>
              <a:t>by </a:t>
            </a:r>
            <a:r>
              <a:rPr lang="en-US" dirty="0" smtClean="0">
                <a:solidFill>
                  <a:schemeClr val="tx1"/>
                </a:solidFill>
                <a:latin typeface="Arial" panose="020B0604020202020204" pitchFamily="34" charset="0"/>
                <a:cs typeface="Arial" panose="020B0604020202020204" pitchFamily="34" charset="0"/>
              </a:rPr>
              <a:t>the employee’s. </a:t>
            </a:r>
          </a:p>
          <a:p>
            <a:pPr marL="0" indent="0" algn="just">
              <a:buNone/>
            </a:pPr>
            <a:r>
              <a:rPr lang="en-US" dirty="0">
                <a:solidFill>
                  <a:schemeClr val="tx1"/>
                </a:solidFill>
                <a:latin typeface="Arial" panose="020B0604020202020204" pitchFamily="34" charset="0"/>
                <a:cs typeface="Arial" panose="020B0604020202020204" pitchFamily="34" charset="0"/>
              </a:rPr>
              <a:t>3</a:t>
            </a:r>
            <a:r>
              <a:rPr lang="en-US"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Proceed with </a:t>
            </a:r>
            <a:r>
              <a:rPr lang="en-US" dirty="0" smtClean="0">
                <a:solidFill>
                  <a:schemeClr val="tx1"/>
                </a:solidFill>
                <a:latin typeface="Arial" panose="020B0604020202020204" pitchFamily="34" charset="0"/>
                <a:cs typeface="Arial" panose="020B0604020202020204" pitchFamily="34" charset="0"/>
              </a:rPr>
              <a:t>the asset identification </a:t>
            </a:r>
            <a:r>
              <a:rPr lang="en-US" dirty="0">
                <a:solidFill>
                  <a:schemeClr val="tx1"/>
                </a:solidFill>
                <a:latin typeface="Arial" panose="020B0604020202020204" pitchFamily="34" charset="0"/>
                <a:cs typeface="Arial" panose="020B0604020202020204" pitchFamily="34" charset="0"/>
              </a:rPr>
              <a:t>of the risk </a:t>
            </a:r>
            <a:r>
              <a:rPr lang="en-US" dirty="0" smtClean="0">
                <a:solidFill>
                  <a:schemeClr val="tx1"/>
                </a:solidFill>
                <a:latin typeface="Arial" panose="020B0604020202020204" pitchFamily="34" charset="0"/>
                <a:cs typeface="Arial" panose="020B0604020202020204" pitchFamily="34" charset="0"/>
              </a:rPr>
              <a:t>assessment.</a:t>
            </a:r>
            <a:endParaRPr lang="en-IN"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10553667" y="6037450"/>
            <a:ext cx="1638333" cy="820550"/>
          </a:xfrm>
          <a:prstGeom prst="rect">
            <a:avLst/>
          </a:prstGeom>
        </p:spPr>
      </p:pic>
      <p:sp>
        <p:nvSpPr>
          <p:cNvPr id="5" name="TextBox 4"/>
          <p:cNvSpPr txBox="1"/>
          <p:nvPr/>
        </p:nvSpPr>
        <p:spPr>
          <a:xfrm>
            <a:off x="6209552" y="904240"/>
            <a:ext cx="5840207" cy="4247317"/>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IT department (bottom-up approach) </a:t>
            </a:r>
            <a:endParaRPr lang="en-US" dirty="0" smtClean="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Talk </a:t>
            </a:r>
            <a:r>
              <a:rPr lang="en-US" dirty="0">
                <a:latin typeface="Arial" panose="020B0604020202020204" pitchFamily="34" charset="0"/>
                <a:cs typeface="Arial" panose="020B0604020202020204" pitchFamily="34" charset="0"/>
              </a:rPr>
              <a:t>to Boldi AG’s IT department (bottom-up approach). The idea is to </a:t>
            </a:r>
            <a:r>
              <a:rPr lang="en-US" dirty="0" smtClean="0">
                <a:latin typeface="Arial" panose="020B0604020202020204" pitchFamily="34" charset="0"/>
                <a:cs typeface="Arial" panose="020B0604020202020204" pitchFamily="34" charset="0"/>
              </a:rPr>
              <a:t>analyze </a:t>
            </a:r>
            <a:r>
              <a:rPr lang="en-US" dirty="0">
                <a:latin typeface="Arial" panose="020B0604020202020204" pitchFamily="34" charset="0"/>
                <a:cs typeface="Arial" panose="020B0604020202020204" pitchFamily="34" charset="0"/>
              </a:rPr>
              <a:t>the applications and the risks that they are exposed to and to then </a:t>
            </a:r>
            <a:r>
              <a:rPr lang="en-US" dirty="0" smtClean="0">
                <a:latin typeface="Arial" panose="020B0604020202020204" pitchFamily="34" charset="0"/>
                <a:cs typeface="Arial" panose="020B0604020202020204" pitchFamily="34" charset="0"/>
              </a:rPr>
              <a:t>analyze </a:t>
            </a:r>
            <a:r>
              <a:rPr lang="en-US" dirty="0">
                <a:latin typeface="Arial" panose="020B0604020202020204" pitchFamily="34" charset="0"/>
                <a:cs typeface="Arial" panose="020B0604020202020204" pitchFamily="34" charset="0"/>
              </a:rPr>
              <a:t>how those risks would impact the processes of the company’s main areas of activity. </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1.	Identify </a:t>
            </a:r>
            <a:r>
              <a:rPr lang="en-US" dirty="0">
                <a:latin typeface="Arial" panose="020B0604020202020204" pitchFamily="34" charset="0"/>
                <a:cs typeface="Arial" panose="020B0604020202020204" pitchFamily="34" charset="0"/>
              </a:rPr>
              <a:t>critical </a:t>
            </a:r>
            <a:r>
              <a:rPr lang="en-US" dirty="0" smtClean="0">
                <a:latin typeface="Arial" panose="020B0604020202020204" pitchFamily="34" charset="0"/>
                <a:cs typeface="Arial" panose="020B0604020202020204" pitchFamily="34" charset="0"/>
              </a:rPr>
              <a:t>threats involved in the applications 	used by company.</a:t>
            </a:r>
          </a:p>
          <a:p>
            <a:pPr algn="just"/>
            <a:r>
              <a:rPr lang="en-US" dirty="0" smtClean="0">
                <a:latin typeface="Arial" panose="020B0604020202020204" pitchFamily="34" charset="0"/>
                <a:cs typeface="Arial" panose="020B0604020202020204" pitchFamily="34" charset="0"/>
              </a:rPr>
              <a:t>2. 	Filter </a:t>
            </a:r>
            <a:r>
              <a:rPr lang="en-US" dirty="0">
                <a:latin typeface="Arial" panose="020B0604020202020204" pitchFamily="34" charset="0"/>
                <a:cs typeface="Arial" panose="020B0604020202020204" pitchFamily="34" charset="0"/>
              </a:rPr>
              <a:t>out the least likely scenarios (focus </a:t>
            </a:r>
            <a:r>
              <a:rPr lang="en-US" dirty="0" smtClean="0">
                <a:latin typeface="Arial" panose="020B0604020202020204" pitchFamily="34" charset="0"/>
                <a:cs typeface="Arial" panose="020B0604020202020204" pitchFamily="34" charset="0"/>
              </a:rPr>
              <a:t>	necessary        also </a:t>
            </a:r>
            <a:r>
              <a:rPr lang="en-US" dirty="0">
                <a:latin typeface="Arial" panose="020B0604020202020204" pitchFamily="34" charset="0"/>
                <a:cs typeface="Arial" panose="020B0604020202020204" pitchFamily="34" charset="0"/>
              </a:rPr>
              <a:t>for financial reasons as it is not </a:t>
            </a:r>
            <a:r>
              <a:rPr lang="en-US" dirty="0" smtClean="0">
                <a:latin typeface="Arial" panose="020B0604020202020204" pitchFamily="34" charset="0"/>
                <a:cs typeface="Arial" panose="020B0604020202020204" pitchFamily="34" charset="0"/>
              </a:rPr>
              <a:t>	possible </a:t>
            </a:r>
            <a:r>
              <a:rPr lang="en-US" dirty="0">
                <a:latin typeface="Arial" panose="020B0604020202020204" pitchFamily="34" charset="0"/>
                <a:cs typeface="Arial" panose="020B0604020202020204" pitchFamily="34" charset="0"/>
              </a:rPr>
              <a:t>to cover all risk) </a:t>
            </a:r>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3.   Review </a:t>
            </a:r>
            <a:r>
              <a:rPr lang="en-US" dirty="0">
                <a:latin typeface="Arial" panose="020B0604020202020204" pitchFamily="34" charset="0"/>
                <a:cs typeface="Arial" panose="020B0604020202020204" pitchFamily="34" charset="0"/>
              </a:rPr>
              <a:t>applications and most likely scenarios with </a:t>
            </a:r>
            <a:r>
              <a:rPr lang="en-US" dirty="0" smtClean="0">
                <a:latin typeface="Arial" panose="020B0604020202020204" pitchFamily="34" charset="0"/>
                <a:cs typeface="Arial" panose="020B0604020202020204" pitchFamily="34" charset="0"/>
              </a:rPr>
              <a:t>   	the </a:t>
            </a:r>
            <a:r>
              <a:rPr lang="en-US" dirty="0">
                <a:latin typeface="Arial" panose="020B0604020202020204" pitchFamily="34" charset="0"/>
                <a:cs typeface="Arial" panose="020B0604020202020204" pitchFamily="34" charset="0"/>
              </a:rPr>
              <a:t>IT department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925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553667" y="6037450"/>
            <a:ext cx="1638333" cy="820550"/>
          </a:xfrm>
          <a:prstGeom prst="rect">
            <a:avLst/>
          </a:prstGeom>
        </p:spPr>
      </p:pic>
      <p:sp>
        <p:nvSpPr>
          <p:cNvPr id="5" name="Title 1"/>
          <p:cNvSpPr txBox="1">
            <a:spLocks/>
          </p:cNvSpPr>
          <p:nvPr/>
        </p:nvSpPr>
        <p:spPr>
          <a:xfrm>
            <a:off x="7551455" y="3081171"/>
            <a:ext cx="2276790" cy="96209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400" b="1" smtClean="0"/>
              <a:t>Part 2</a:t>
            </a:r>
            <a:endParaRPr lang="en-IN" sz="5400" b="1" dirty="0"/>
          </a:p>
        </p:txBody>
      </p:sp>
      <p:sp>
        <p:nvSpPr>
          <p:cNvPr id="6" name="Content Placeholder 2"/>
          <p:cNvSpPr txBox="1">
            <a:spLocks/>
          </p:cNvSpPr>
          <p:nvPr/>
        </p:nvSpPr>
        <p:spPr>
          <a:xfrm>
            <a:off x="2696816" y="152400"/>
            <a:ext cx="3483160" cy="648788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sz="49600" b="1" dirty="0" smtClean="0"/>
              <a:t>2</a:t>
            </a:r>
            <a:endParaRPr lang="en-IN" sz="49600" b="1" dirty="0"/>
          </a:p>
        </p:txBody>
      </p:sp>
      <p:pic>
        <p:nvPicPr>
          <p:cNvPr id="7" name="Picture 6"/>
          <p:cNvPicPr>
            <a:picLocks noChangeAspect="1"/>
          </p:cNvPicPr>
          <p:nvPr/>
        </p:nvPicPr>
        <p:blipFill>
          <a:blip r:embed="rId2"/>
          <a:stretch>
            <a:fillRect/>
          </a:stretch>
        </p:blipFill>
        <p:spPr>
          <a:xfrm>
            <a:off x="10706067" y="6189850"/>
            <a:ext cx="1638333" cy="820550"/>
          </a:xfrm>
          <a:prstGeom prst="rect">
            <a:avLst/>
          </a:prstGeom>
        </p:spPr>
      </p:pic>
    </p:spTree>
    <p:extLst>
      <p:ext uri="{BB962C8B-B14F-4D97-AF65-F5344CB8AC3E}">
        <p14:creationId xmlns:p14="http://schemas.microsoft.com/office/powerpoint/2010/main" val="12821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120" y="4082855"/>
            <a:ext cx="8958547" cy="1846710"/>
          </a:xfrm>
        </p:spPr>
        <p:txBody>
          <a:bodyPr>
            <a:normAutofit/>
          </a:bodyPr>
          <a:lstStyle/>
          <a:p>
            <a:r>
              <a:rPr lang="en-US" sz="1800" dirty="0">
                <a:solidFill>
                  <a:schemeClr val="tx1"/>
                </a:solidFill>
                <a:latin typeface="Arial" panose="020B0604020202020204" pitchFamily="34" charset="0"/>
                <a:cs typeface="Arial" panose="020B0604020202020204" pitchFamily="34" charset="0"/>
              </a:rPr>
              <a:t>What kind of information Boldi AG typically stands to lose with which impact? </a:t>
            </a:r>
            <a:r>
              <a:rPr lang="en-US" sz="1800" dirty="0" smtClean="0">
                <a:solidFill>
                  <a:schemeClr val="tx1"/>
                </a:solidFill>
                <a:latin typeface="Arial" panose="020B0604020202020204" pitchFamily="34" charset="0"/>
                <a:cs typeface="Arial" panose="020B0604020202020204" pitchFamily="34" charset="0"/>
              </a:rPr>
              <a:t/>
            </a:r>
            <a:br>
              <a:rPr lang="en-US" sz="1800" dirty="0" smtClean="0">
                <a:solidFill>
                  <a:schemeClr val="tx1"/>
                </a:solidFill>
                <a:latin typeface="Arial" panose="020B0604020202020204" pitchFamily="34" charset="0"/>
                <a:cs typeface="Arial" panose="020B0604020202020204" pitchFamily="34" charset="0"/>
              </a:rPr>
            </a:br>
            <a:r>
              <a:rPr lang="en-US" sz="1800" dirty="0">
                <a:solidFill>
                  <a:schemeClr val="tx1"/>
                </a:solidFill>
                <a:latin typeface="Arial" panose="020B0604020202020204" pitchFamily="34" charset="0"/>
                <a:cs typeface="Arial" panose="020B0604020202020204" pitchFamily="34" charset="0"/>
              </a:rPr>
              <a:t/>
            </a:r>
            <a:br>
              <a:rPr lang="en-US" sz="1800" dirty="0">
                <a:solidFill>
                  <a:schemeClr val="tx1"/>
                </a:solidFill>
                <a:latin typeface="Arial" panose="020B0604020202020204" pitchFamily="34" charset="0"/>
                <a:cs typeface="Arial" panose="020B0604020202020204" pitchFamily="34" charset="0"/>
              </a:rPr>
            </a:br>
            <a:r>
              <a:rPr lang="en-US" sz="1800" dirty="0" smtClean="0">
                <a:solidFill>
                  <a:schemeClr val="tx1"/>
                </a:solidFill>
                <a:latin typeface="Arial" panose="020B0604020202020204" pitchFamily="34" charset="0"/>
                <a:cs typeface="Arial" panose="020B0604020202020204" pitchFamily="34" charset="0"/>
              </a:rPr>
              <a:t>1. Disruption of </a:t>
            </a:r>
            <a:r>
              <a:rPr lang="en-US" sz="1800" dirty="0">
                <a:solidFill>
                  <a:schemeClr val="tx1"/>
                </a:solidFill>
                <a:latin typeface="Arial" panose="020B0604020202020204" pitchFamily="34" charset="0"/>
                <a:cs typeface="Arial" panose="020B0604020202020204" pitchFamily="34" charset="0"/>
              </a:rPr>
              <a:t>C</a:t>
            </a:r>
            <a:r>
              <a:rPr lang="en-US" sz="1800" dirty="0" smtClean="0">
                <a:solidFill>
                  <a:schemeClr val="tx1"/>
                </a:solidFill>
                <a:latin typeface="Arial" panose="020B0604020202020204" pitchFamily="34" charset="0"/>
                <a:cs typeface="Arial" panose="020B0604020202020204" pitchFamily="34" charset="0"/>
              </a:rPr>
              <a:t>ompany Operations</a:t>
            </a:r>
            <a:br>
              <a:rPr lang="en-US" sz="1800" dirty="0" smtClean="0">
                <a:solidFill>
                  <a:schemeClr val="tx1"/>
                </a:solidFill>
                <a:latin typeface="Arial" panose="020B0604020202020204" pitchFamily="34" charset="0"/>
                <a:cs typeface="Arial" panose="020B0604020202020204" pitchFamily="34" charset="0"/>
              </a:rPr>
            </a:br>
            <a:r>
              <a:rPr lang="en-US" sz="1800" dirty="0" smtClean="0">
                <a:solidFill>
                  <a:schemeClr val="tx1"/>
                </a:solidFill>
                <a:latin typeface="Arial" panose="020B0604020202020204" pitchFamily="34" charset="0"/>
                <a:cs typeface="Arial" panose="020B0604020202020204" pitchFamily="34" charset="0"/>
              </a:rPr>
              <a:t>2. Management Information</a:t>
            </a:r>
            <a:br>
              <a:rPr lang="en-US" sz="1800" dirty="0" smtClean="0">
                <a:solidFill>
                  <a:schemeClr val="tx1"/>
                </a:solidFill>
                <a:latin typeface="Arial" panose="020B0604020202020204" pitchFamily="34" charset="0"/>
                <a:cs typeface="Arial" panose="020B0604020202020204" pitchFamily="34" charset="0"/>
              </a:rPr>
            </a:br>
            <a:r>
              <a:rPr lang="en-US" sz="1800" dirty="0" smtClean="0">
                <a:solidFill>
                  <a:schemeClr val="tx1"/>
                </a:solidFill>
                <a:latin typeface="Arial" panose="020B0604020202020204" pitchFamily="34" charset="0"/>
                <a:cs typeface="Arial" panose="020B0604020202020204" pitchFamily="34" charset="0"/>
              </a:rPr>
              <a:t>3. Company Financial Data</a:t>
            </a:r>
            <a:br>
              <a:rPr lang="en-US" sz="1800" dirty="0" smtClean="0">
                <a:solidFill>
                  <a:schemeClr val="tx1"/>
                </a:solidFill>
                <a:latin typeface="Arial" panose="020B0604020202020204" pitchFamily="34" charset="0"/>
                <a:cs typeface="Arial" panose="020B0604020202020204" pitchFamily="34" charset="0"/>
              </a:rPr>
            </a:br>
            <a:r>
              <a:rPr lang="en-US" sz="1800" dirty="0" smtClean="0">
                <a:solidFill>
                  <a:schemeClr val="tx1"/>
                </a:solidFill>
                <a:latin typeface="Arial" panose="020B0604020202020204" pitchFamily="34" charset="0"/>
                <a:cs typeface="Arial" panose="020B0604020202020204" pitchFamily="34" charset="0"/>
              </a:rPr>
              <a:t>4. Client Data</a:t>
            </a:r>
            <a:endParaRPr lang="en-IN" sz="18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95120" y="518160"/>
            <a:ext cx="10427953" cy="3810000"/>
          </a:xfrm>
        </p:spPr>
        <p:txBody>
          <a:bodyPr>
            <a:normAutofit/>
          </a:bodyPr>
          <a:lstStyle/>
          <a:p>
            <a:pPr marL="0" indent="0" algn="just">
              <a:buNone/>
            </a:pPr>
            <a:r>
              <a:rPr lang="en-US" dirty="0">
                <a:solidFill>
                  <a:schemeClr val="tx1"/>
                </a:solidFill>
                <a:latin typeface="Arial" panose="020B0604020202020204" pitchFamily="34" charset="0"/>
                <a:cs typeface="Arial" panose="020B0604020202020204" pitchFamily="34" charset="0"/>
              </a:rPr>
              <a:t>Information risk for Boldi AG?</a:t>
            </a:r>
          </a:p>
          <a:p>
            <a:pPr marL="0" indent="0" algn="just">
              <a:buNone/>
            </a:pPr>
            <a:r>
              <a:rPr lang="en-US" dirty="0">
                <a:solidFill>
                  <a:schemeClr val="tx1"/>
                </a:solidFill>
                <a:latin typeface="Arial" panose="020B0604020202020204" pitchFamily="34" charset="0"/>
                <a:cs typeface="Arial" panose="020B0604020202020204" pitchFamily="34" charset="0"/>
              </a:rPr>
              <a:t>Yes, because the data </a:t>
            </a:r>
            <a:r>
              <a:rPr lang="en-US" dirty="0" smtClean="0">
                <a:solidFill>
                  <a:schemeClr val="tx1"/>
                </a:solidFill>
                <a:latin typeface="Arial" panose="020B0604020202020204" pitchFamily="34" charset="0"/>
                <a:cs typeface="Arial" panose="020B0604020202020204" pitchFamily="34" charset="0"/>
              </a:rPr>
              <a:t>unavailability in timely manner could be very </a:t>
            </a:r>
            <a:r>
              <a:rPr lang="en-US" dirty="0">
                <a:solidFill>
                  <a:schemeClr val="tx1"/>
                </a:solidFill>
                <a:latin typeface="Arial" panose="020B0604020202020204" pitchFamily="34" charset="0"/>
                <a:cs typeface="Arial" panose="020B0604020202020204" pitchFamily="34" charset="0"/>
              </a:rPr>
              <a:t>damaging to the </a:t>
            </a:r>
            <a:r>
              <a:rPr lang="en-US" dirty="0" smtClean="0">
                <a:solidFill>
                  <a:schemeClr val="tx1"/>
                </a:solidFill>
                <a:latin typeface="Arial" panose="020B0604020202020204" pitchFamily="34" charset="0"/>
                <a:cs typeface="Arial" panose="020B0604020202020204" pitchFamily="34" charset="0"/>
              </a:rPr>
              <a:t>company reputation and for its clients. Because </a:t>
            </a:r>
            <a:r>
              <a:rPr lang="en-US" dirty="0">
                <a:solidFill>
                  <a:schemeClr val="tx1"/>
                </a:solidFill>
                <a:latin typeface="Arial" panose="020B0604020202020204" pitchFamily="34" charset="0"/>
                <a:cs typeface="Arial" panose="020B0604020202020204" pitchFamily="34" charset="0"/>
              </a:rPr>
              <a:t>the lack of controls on </a:t>
            </a:r>
            <a:r>
              <a:rPr lang="en-US" dirty="0" smtClean="0">
                <a:solidFill>
                  <a:schemeClr val="tx1"/>
                </a:solidFill>
                <a:latin typeface="Arial" panose="020B0604020202020204" pitchFamily="34" charset="0"/>
                <a:cs typeface="Arial" panose="020B0604020202020204" pitchFamily="34" charset="0"/>
              </a:rPr>
              <a:t>access suggests </a:t>
            </a:r>
            <a:r>
              <a:rPr lang="en-US" dirty="0">
                <a:solidFill>
                  <a:schemeClr val="tx1"/>
                </a:solidFill>
                <a:latin typeface="Arial" panose="020B0604020202020204" pitchFamily="34" charset="0"/>
                <a:cs typeface="Arial" panose="020B0604020202020204" pitchFamily="34" charset="0"/>
              </a:rPr>
              <a:t>that data </a:t>
            </a:r>
            <a:r>
              <a:rPr lang="en-US" dirty="0" smtClean="0">
                <a:solidFill>
                  <a:schemeClr val="tx1"/>
                </a:solidFill>
                <a:latin typeface="Arial" panose="020B0604020202020204" pitchFamily="34" charset="0"/>
                <a:cs typeface="Arial" panose="020B0604020202020204" pitchFamily="34" charset="0"/>
              </a:rPr>
              <a:t>integrity and confidentiality is missing which can make the company vulnerable to insider or phishing attack. Also, the cloud infrastructure is hard to use for analysis which makes the availability of data vulnerable. </a:t>
            </a:r>
            <a:r>
              <a:rPr lang="en-US" dirty="0">
                <a:solidFill>
                  <a:schemeClr val="tx1"/>
                </a:solidFill>
                <a:latin typeface="Arial" panose="020B0604020202020204" pitchFamily="34" charset="0"/>
                <a:cs typeface="Arial" panose="020B0604020202020204" pitchFamily="34" charset="0"/>
              </a:rPr>
              <a:t>These are the </a:t>
            </a:r>
            <a:r>
              <a:rPr lang="en-US" dirty="0" smtClean="0">
                <a:solidFill>
                  <a:schemeClr val="tx1"/>
                </a:solidFill>
                <a:latin typeface="Arial" panose="020B0604020202020204" pitchFamily="34" charset="0"/>
                <a:cs typeface="Arial" panose="020B0604020202020204" pitchFamily="34" charset="0"/>
              </a:rPr>
              <a:t>uses of </a:t>
            </a:r>
            <a:r>
              <a:rPr lang="en-US" dirty="0">
                <a:solidFill>
                  <a:schemeClr val="tx1"/>
                </a:solidFill>
                <a:latin typeface="Arial" panose="020B0604020202020204" pitchFamily="34" charset="0"/>
                <a:cs typeface="Arial" panose="020B0604020202020204" pitchFamily="34" charset="0"/>
              </a:rPr>
              <a:t>confidentiality, integrity, </a:t>
            </a:r>
            <a:r>
              <a:rPr lang="en-US" dirty="0" smtClean="0">
                <a:solidFill>
                  <a:schemeClr val="tx1"/>
                </a:solidFill>
                <a:latin typeface="Arial" panose="020B0604020202020204" pitchFamily="34" charset="0"/>
                <a:cs typeface="Arial" panose="020B0604020202020204" pitchFamily="34" charset="0"/>
              </a:rPr>
              <a:t>and availability </a:t>
            </a:r>
            <a:r>
              <a:rPr lang="en-US" dirty="0">
                <a:solidFill>
                  <a:schemeClr val="tx1"/>
                </a:solidFill>
                <a:latin typeface="Arial" panose="020B0604020202020204" pitchFamily="34" charset="0"/>
                <a:cs typeface="Arial" panose="020B0604020202020204" pitchFamily="34" charset="0"/>
              </a:rPr>
              <a:t>for these data </a:t>
            </a:r>
            <a:r>
              <a:rPr lang="en-US" dirty="0" smtClean="0">
                <a:solidFill>
                  <a:schemeClr val="tx1"/>
                </a:solidFill>
                <a:latin typeface="Arial" panose="020B0604020202020204" pitchFamily="34" charset="0"/>
                <a:cs typeface="Arial" panose="020B0604020202020204" pitchFamily="34" charset="0"/>
              </a:rPr>
              <a:t>sets.</a:t>
            </a:r>
          </a:p>
          <a:p>
            <a:pPr marL="0" indent="0" algn="just">
              <a:buNone/>
            </a:pPr>
            <a:r>
              <a:rPr lang="en-US" dirty="0" smtClean="0">
                <a:solidFill>
                  <a:schemeClr val="tx1"/>
                </a:solidFill>
                <a:latin typeface="Arial" panose="020B0604020202020204" pitchFamily="34" charset="0"/>
                <a:cs typeface="Arial" panose="020B0604020202020204" pitchFamily="34" charset="0"/>
              </a:rPr>
              <a:t>C –Confidentiality (Control on Access)</a:t>
            </a:r>
          </a:p>
          <a:p>
            <a:pPr marL="0" indent="0" algn="just">
              <a:buNone/>
            </a:pPr>
            <a:r>
              <a:rPr lang="en-US" dirty="0" smtClean="0">
                <a:solidFill>
                  <a:schemeClr val="tx1"/>
                </a:solidFill>
                <a:latin typeface="Arial" panose="020B0604020202020204" pitchFamily="34" charset="0"/>
                <a:cs typeface="Arial" panose="020B0604020202020204" pitchFamily="34" charset="0"/>
              </a:rPr>
              <a:t>I </a:t>
            </a: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Integrity (Control on Access)</a:t>
            </a:r>
            <a:endParaRPr lang="en-US" dirty="0">
              <a:solidFill>
                <a:schemeClr val="tx1"/>
              </a:solidFill>
              <a:latin typeface="Arial" panose="020B0604020202020204" pitchFamily="34" charset="0"/>
              <a:cs typeface="Arial" panose="020B0604020202020204" pitchFamily="34" charset="0"/>
            </a:endParaRPr>
          </a:p>
          <a:p>
            <a:pPr marL="0" indent="0" algn="just">
              <a:buNone/>
            </a:pPr>
            <a:r>
              <a:rPr lang="en-US" dirty="0">
                <a:solidFill>
                  <a:schemeClr val="tx1"/>
                </a:solidFill>
                <a:latin typeface="Arial" panose="020B0604020202020204" pitchFamily="34" charset="0"/>
                <a:cs typeface="Arial" panose="020B0604020202020204" pitchFamily="34" charset="0"/>
              </a:rPr>
              <a:t>A </a:t>
            </a:r>
            <a:r>
              <a:rPr lang="en-US" dirty="0" smtClean="0">
                <a:solidFill>
                  <a:schemeClr val="tx1"/>
                </a:solidFill>
                <a:latin typeface="Arial" panose="020B0604020202020204" pitchFamily="34" charset="0"/>
                <a:cs typeface="Arial" panose="020B0604020202020204" pitchFamily="34" charset="0"/>
              </a:rPr>
              <a:t>–Availability (Inconsistent </a:t>
            </a:r>
            <a:r>
              <a:rPr lang="en-US" dirty="0">
                <a:solidFill>
                  <a:schemeClr val="tx1"/>
                </a:solidFill>
                <a:latin typeface="Arial" panose="020B0604020202020204" pitchFamily="34" charset="0"/>
                <a:cs typeface="Arial" panose="020B0604020202020204" pitchFamily="34" charset="0"/>
              </a:rPr>
              <a:t>Format</a:t>
            </a:r>
            <a:r>
              <a:rPr lang="en-US" dirty="0" smtClean="0">
                <a:solidFill>
                  <a:schemeClr val="tx1"/>
                </a:solidFill>
                <a:latin typeface="Arial" panose="020B0604020202020204" pitchFamily="34" charset="0"/>
                <a:cs typeface="Arial" panose="020B0604020202020204" pitchFamily="34" charset="0"/>
              </a:rPr>
              <a:t> and Hard to use Cloud Infrastructure)</a:t>
            </a:r>
            <a:endParaRPr lang="en-IN"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553667" y="6037450"/>
            <a:ext cx="1638333" cy="820550"/>
          </a:xfrm>
          <a:prstGeom prst="rect">
            <a:avLst/>
          </a:prstGeom>
        </p:spPr>
      </p:pic>
    </p:spTree>
    <p:extLst>
      <p:ext uri="{BB962C8B-B14F-4D97-AF65-F5344CB8AC3E}">
        <p14:creationId xmlns:p14="http://schemas.microsoft.com/office/powerpoint/2010/main" val="2313788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553667" y="6037450"/>
            <a:ext cx="1638333" cy="820550"/>
          </a:xfrm>
          <a:prstGeom prst="rect">
            <a:avLst/>
          </a:prstGeom>
        </p:spPr>
      </p:pic>
      <p:pic>
        <p:nvPicPr>
          <p:cNvPr id="5" name="Picture 4"/>
          <p:cNvPicPr>
            <a:picLocks noChangeAspect="1"/>
          </p:cNvPicPr>
          <p:nvPr/>
        </p:nvPicPr>
        <p:blipFill>
          <a:blip r:embed="rId2"/>
          <a:stretch>
            <a:fillRect/>
          </a:stretch>
        </p:blipFill>
        <p:spPr>
          <a:xfrm>
            <a:off x="10553667" y="6037450"/>
            <a:ext cx="1638333" cy="820550"/>
          </a:xfrm>
          <a:prstGeom prst="rect">
            <a:avLst/>
          </a:prstGeom>
        </p:spPr>
      </p:pic>
      <p:sp>
        <p:nvSpPr>
          <p:cNvPr id="6" name="Title 1"/>
          <p:cNvSpPr txBox="1">
            <a:spLocks/>
          </p:cNvSpPr>
          <p:nvPr/>
        </p:nvSpPr>
        <p:spPr>
          <a:xfrm>
            <a:off x="7551455" y="3081171"/>
            <a:ext cx="2276790" cy="96209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400" b="1" dirty="0" smtClean="0"/>
              <a:t>Part 3</a:t>
            </a:r>
            <a:endParaRPr lang="en-IN" sz="5400" b="1" dirty="0"/>
          </a:p>
        </p:txBody>
      </p:sp>
      <p:sp>
        <p:nvSpPr>
          <p:cNvPr id="7" name="Content Placeholder 2"/>
          <p:cNvSpPr txBox="1">
            <a:spLocks/>
          </p:cNvSpPr>
          <p:nvPr/>
        </p:nvSpPr>
        <p:spPr>
          <a:xfrm>
            <a:off x="2696816" y="152400"/>
            <a:ext cx="3483160" cy="648788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49600" b="1" dirty="0"/>
              <a:t>3</a:t>
            </a:r>
            <a:endParaRPr lang="en-IN" sz="49600" b="1" dirty="0"/>
          </a:p>
        </p:txBody>
      </p:sp>
      <p:pic>
        <p:nvPicPr>
          <p:cNvPr id="8" name="Picture 7"/>
          <p:cNvPicPr>
            <a:picLocks noChangeAspect="1"/>
          </p:cNvPicPr>
          <p:nvPr/>
        </p:nvPicPr>
        <p:blipFill>
          <a:blip r:embed="rId2"/>
          <a:stretch>
            <a:fillRect/>
          </a:stretch>
        </p:blipFill>
        <p:spPr>
          <a:xfrm>
            <a:off x="10706067" y="6189850"/>
            <a:ext cx="1638333" cy="820550"/>
          </a:xfrm>
          <a:prstGeom prst="rect">
            <a:avLst/>
          </a:prstGeom>
        </p:spPr>
      </p:pic>
    </p:spTree>
    <p:extLst>
      <p:ext uri="{BB962C8B-B14F-4D97-AF65-F5344CB8AC3E}">
        <p14:creationId xmlns:p14="http://schemas.microsoft.com/office/powerpoint/2010/main" val="3988810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223520"/>
            <a:ext cx="5029200" cy="675640"/>
          </a:xfrm>
        </p:spPr>
        <p:txBody>
          <a:bodyPr>
            <a:normAutofit fontScale="90000"/>
          </a:bodyPr>
          <a:lstStyle/>
          <a:p>
            <a:r>
              <a:rPr lang="en-US" dirty="0" smtClean="0"/>
              <a:t>Quantitative Assessment</a:t>
            </a:r>
            <a:endParaRPr lang="en-IN" dirty="0"/>
          </a:p>
        </p:txBody>
      </p:sp>
      <p:sp>
        <p:nvSpPr>
          <p:cNvPr id="3" name="Content Placeholder 2"/>
          <p:cNvSpPr>
            <a:spLocks noGrp="1"/>
          </p:cNvSpPr>
          <p:nvPr>
            <p:ph idx="1"/>
          </p:nvPr>
        </p:nvSpPr>
        <p:spPr>
          <a:xfrm>
            <a:off x="6560486" y="899159"/>
            <a:ext cx="5204794" cy="4723525"/>
          </a:xfrm>
        </p:spPr>
        <p:txBody>
          <a:bodyPr>
            <a:noAutofit/>
          </a:bodyPr>
          <a:lstStyle/>
          <a:p>
            <a:pPr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Qualitative research is the process of collecting, analyzing, and interpreting non-numerical data, such as language. Qualitative research can be used to understand how an individual subjectively perceives and gives meaning to their social reality.</a:t>
            </a:r>
          </a:p>
          <a:p>
            <a:pPr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Qualitative data is defined as non-numerical data, such as text, video, photographs or audio recordings. This type of data can be collected using diary accounts or in-depth interviews, and analyzed using grounded theory or thematic analysis.</a:t>
            </a:r>
          </a:p>
          <a:p>
            <a:pPr algn="just">
              <a:buFont typeface="Arial" panose="020B0604020202020204" pitchFamily="34" charset="0"/>
              <a:buChar char="•"/>
            </a:pPr>
            <a:endParaRPr lang="en-IN" sz="20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553667" y="6037450"/>
            <a:ext cx="1638333" cy="820550"/>
          </a:xfrm>
          <a:prstGeom prst="rect">
            <a:avLst/>
          </a:prstGeom>
        </p:spPr>
      </p:pic>
      <p:sp>
        <p:nvSpPr>
          <p:cNvPr id="5" name="TextBox 4"/>
          <p:cNvSpPr txBox="1"/>
          <p:nvPr/>
        </p:nvSpPr>
        <p:spPr>
          <a:xfrm>
            <a:off x="6560486" y="268952"/>
            <a:ext cx="4704080" cy="584775"/>
          </a:xfrm>
          <a:prstGeom prst="rect">
            <a:avLst/>
          </a:prstGeom>
          <a:noFill/>
        </p:spPr>
        <p:txBody>
          <a:bodyPr wrap="square" rtlCol="0">
            <a:spAutoFit/>
          </a:bodyPr>
          <a:lstStyle/>
          <a:p>
            <a:r>
              <a:rPr lang="en-US" sz="3200" dirty="0" smtClean="0"/>
              <a:t>Qualitative Assessment</a:t>
            </a:r>
            <a:endParaRPr lang="en-IN" sz="3200" dirty="0"/>
          </a:p>
        </p:txBody>
      </p:sp>
      <p:sp>
        <p:nvSpPr>
          <p:cNvPr id="6" name="TextBox 5"/>
          <p:cNvSpPr txBox="1"/>
          <p:nvPr/>
        </p:nvSpPr>
        <p:spPr>
          <a:xfrm>
            <a:off x="1432560" y="899160"/>
            <a:ext cx="4580572"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Quantitative research involves the process of objectively collecting and analyzing numerical data to describe, predict, or control variables of interest.</a:t>
            </a:r>
          </a:p>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The goals of quantitative research are to test causal relationships between variables, make predictions, and generalize results to wider populations</a:t>
            </a:r>
            <a:r>
              <a:rPr lang="en-US" sz="20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Quantitative researchers aim to establish general laws of behavior and </a:t>
            </a:r>
            <a:r>
              <a:rPr lang="en-US" sz="2000" dirty="0" smtClean="0">
                <a:latin typeface="Arial" panose="020B0604020202020204" pitchFamily="34" charset="0"/>
                <a:cs typeface="Arial" panose="020B0604020202020204" pitchFamily="34" charset="0"/>
              </a:rPr>
              <a:t>phenomenon </a:t>
            </a:r>
            <a:r>
              <a:rPr lang="en-US" sz="2000" dirty="0">
                <a:latin typeface="Arial" panose="020B0604020202020204" pitchFamily="34" charset="0"/>
                <a:cs typeface="Arial" panose="020B0604020202020204" pitchFamily="34" charset="0"/>
              </a:rPr>
              <a:t>across different settings/contexts. </a:t>
            </a:r>
            <a:endParaRPr lang="en-IN" sz="2000" dirty="0">
              <a:latin typeface="Arial" panose="020B0604020202020204" pitchFamily="34" charset="0"/>
              <a:cs typeface="Arial" panose="020B0604020202020204" pitchFamily="34" charset="0"/>
            </a:endParaRPr>
          </a:p>
        </p:txBody>
      </p:sp>
      <p:sp>
        <p:nvSpPr>
          <p:cNvPr id="7" name="TextBox 6"/>
          <p:cNvSpPr txBox="1"/>
          <p:nvPr/>
        </p:nvSpPr>
        <p:spPr>
          <a:xfrm>
            <a:off x="1869440" y="5668118"/>
            <a:ext cx="8493759"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According to me, Both assessments are important for analyzing any data but only data and knowledge is not enough to make any assessment to make a decision.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84755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194</TotalTime>
  <Words>461</Words>
  <Application>Microsoft Office PowerPoint</Application>
  <PresentationFormat>Widescreen</PresentationFormat>
  <Paragraphs>37</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Wisp</vt:lpstr>
      <vt:lpstr>PowerPoint Presentation</vt:lpstr>
      <vt:lpstr>Part 1</vt:lpstr>
      <vt:lpstr>What main stakeholders at Boldi AG should we talk to and what should the agenda of these interviews be?  There must be two different approaches in place, one for the management and one for the IT business</vt:lpstr>
      <vt:lpstr>PowerPoint Presentation</vt:lpstr>
      <vt:lpstr>What kind of information Boldi AG typically stands to lose with which impact?   1. Disruption of Company Operations 2. Management Information 3. Company Financial Data 4. Client Data</vt:lpstr>
      <vt:lpstr>PowerPoint Presentation</vt:lpstr>
      <vt:lpstr>Quantitative Assessment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73</cp:revision>
  <dcterms:created xsi:type="dcterms:W3CDTF">2022-03-01T08:04:06Z</dcterms:created>
  <dcterms:modified xsi:type="dcterms:W3CDTF">2022-03-01T11:18:56Z</dcterms:modified>
</cp:coreProperties>
</file>