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52" r:id="rId3"/>
    <p:sldId id="456" r:id="rId4"/>
    <p:sldId id="458" r:id="rId5"/>
    <p:sldId id="470" r:id="rId6"/>
    <p:sldId id="467" r:id="rId7"/>
    <p:sldId id="468" r:id="rId8"/>
    <p:sldId id="469" r:id="rId9"/>
    <p:sldId id="471" r:id="rId10"/>
    <p:sldId id="473" r:id="rId11"/>
    <p:sldId id="474" r:id="rId12"/>
    <p:sldId id="475" r:id="rId13"/>
    <p:sldId id="476" r:id="rId14"/>
    <p:sldId id="472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59" r:id="rId24"/>
    <p:sldId id="485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.huang" initials="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00"/>
    <a:srgbClr val="FF5B00"/>
    <a:srgbClr val="FF6500"/>
    <a:srgbClr val="009FE8"/>
    <a:srgbClr val="52AA46"/>
    <a:srgbClr val="23E10F"/>
    <a:srgbClr val="F0950E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784"/>
    <p:restoredTop sz="94660"/>
  </p:normalViewPr>
  <p:slideViewPr>
    <p:cSldViewPr showGuides="1">
      <p:cViewPr varScale="1">
        <p:scale>
          <a:sx n="100" d="100"/>
          <a:sy n="100" d="100"/>
        </p:scale>
        <p:origin x="346" y="14"/>
      </p:cViewPr>
      <p:guideLst>
        <p:guide orient="horz" pos="21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9T19:52:24.269" idx="3">
    <p:pos x="10" y="10"/>
    <p:text/>
  </p:cm>
  <p:cm authorId="1" dt="2021-11-09T19:52:44.925" idx="4">
    <p:pos x="3623" y="2235"/>
    <p:text>看一下有什么好的实现</p:text>
  </p:cm>
  <p:cm authorId="1" dt="2021-11-09T19:53:24.249" idx="5">
    <p:pos x="2586" y="3012"/>
    <p:text>获取一段序列号，减少redis的压力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3C71EF-1284-4CD6-88DF-840CAD00DDB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053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1213" y="523875"/>
            <a:ext cx="2286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什么是分布式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38" y="6080125"/>
            <a:ext cx="908050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object 4"/>
          <p:cNvSpPr/>
          <p:nvPr/>
        </p:nvSpPr>
        <p:spPr>
          <a:xfrm>
            <a:off x="0" y="115888"/>
            <a:ext cx="1487488" cy="40163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101" name="文本框 2"/>
          <p:cNvSpPr txBox="1"/>
          <p:nvPr/>
        </p:nvSpPr>
        <p:spPr>
          <a:xfrm>
            <a:off x="0" y="115888"/>
            <a:ext cx="1585913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VIP 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架构课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pic>
        <p:nvPicPr>
          <p:cNvPr id="4102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075" y="0"/>
            <a:ext cx="4452938" cy="6958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object 4"/>
          <p:cNvSpPr/>
          <p:nvPr/>
        </p:nvSpPr>
        <p:spPr>
          <a:xfrm>
            <a:off x="0" y="115888"/>
            <a:ext cx="2208213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3317" name="文本框 2"/>
          <p:cNvSpPr txBox="1"/>
          <p:nvPr/>
        </p:nvSpPr>
        <p:spPr>
          <a:xfrm>
            <a:off x="25400" y="115888"/>
            <a:ext cx="21097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Hash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结构优缺点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413" y="1268413"/>
            <a:ext cx="950595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638" y="1412875"/>
            <a:ext cx="9217025" cy="42462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）同类数据归类整合储存，方便数据管理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）相比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操作消耗内存与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）相比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储存更节省空间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过期功能不能使用在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上，只能用在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Redis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集群架构下不适合大规模使用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object 4"/>
          <p:cNvSpPr/>
          <p:nvPr/>
        </p:nvSpPr>
        <p:spPr>
          <a:xfrm>
            <a:off x="0" y="115888"/>
            <a:ext cx="1992313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4341" name="文本框 2"/>
          <p:cNvSpPr txBox="1"/>
          <p:nvPr/>
        </p:nvSpPr>
        <p:spPr>
          <a:xfrm>
            <a:off x="25400" y="115888"/>
            <a:ext cx="19669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Redis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集群架构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413" y="1268413"/>
            <a:ext cx="950595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34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88" y="981075"/>
            <a:ext cx="8124825" cy="524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163"/>
            <a:ext cx="12357100" cy="6964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object 4"/>
          <p:cNvSpPr/>
          <p:nvPr/>
        </p:nvSpPr>
        <p:spPr>
          <a:xfrm>
            <a:off x="0" y="115888"/>
            <a:ext cx="12715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5365" name="文本框 2"/>
          <p:cNvSpPr txBox="1"/>
          <p:nvPr/>
        </p:nvSpPr>
        <p:spPr>
          <a:xfrm>
            <a:off x="25400" y="115888"/>
            <a:ext cx="1174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List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982663" y="908050"/>
            <a:ext cx="10729913" cy="324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LPUSH  key  value [value ...] 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将一个或多个值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列表的表头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最左边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RPUSH  key  value [value ...]	 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将一个或多个值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插入到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列表的表尾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最右边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LPOP  key	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移除并返回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列表的头元素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RPOP  key	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移除并返回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列表的尾元素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LRANGE  key  start  stop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返回列表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中指定区间内的元素，区间以偏移量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BLPOP  key  [key ...]  timeout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列表表头弹出一个元素，若列表中没有元素，阻塞等待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		timeout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timeout=0,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一直阻塞等待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BRPOP  key  [key ...]  timeout 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列表表尾弹出一个元素，若列表中没有元素，阻塞等待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		timeout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timeout=0,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一直阻塞等待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367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3933825"/>
            <a:ext cx="4014787" cy="236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-5397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6389" name="文本框 2"/>
          <p:cNvSpPr txBox="1"/>
          <p:nvPr/>
        </p:nvSpPr>
        <p:spPr>
          <a:xfrm>
            <a:off x="25400" y="115888"/>
            <a:ext cx="16779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List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474788" y="1330325"/>
            <a:ext cx="5616575" cy="2032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常用数据结构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= LPUSH + LPOP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Queue(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队列）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LPUSH + RPOP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Blocking MQ(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阻塞队列）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LPUSH + BRPOP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91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25" y="1330325"/>
            <a:ext cx="4013200" cy="236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87"/>
            <a:ext cx="12357100" cy="6964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25400" y="115888"/>
            <a:ext cx="16779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List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271588" y="836613"/>
            <a:ext cx="5616575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微博和微信公号消息流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1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175" y="1322388"/>
            <a:ext cx="4248150" cy="5016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1225550"/>
            <a:ext cx="2901950" cy="521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8437" name="文本框 2"/>
          <p:cNvSpPr txBox="1"/>
          <p:nvPr/>
        </p:nvSpPr>
        <p:spPr>
          <a:xfrm>
            <a:off x="25400" y="115888"/>
            <a:ext cx="17033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List 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474788" y="1330325"/>
            <a:ext cx="5616575" cy="3367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微博消息和微信公号消息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诸葛老师关注了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MacTalk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，备胎说车等大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MacTalk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发微博，消息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LPUSH  msg: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诸葛老师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-ID}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10018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）备胎说车发微博，消息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10086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LPUSH  msg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诸葛老师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-ID} 10086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）查看最新微博消息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LRANGE  msg:{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诸葛老师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-ID}  0 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39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288" y="1052513"/>
            <a:ext cx="2901950" cy="521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object 4"/>
          <p:cNvSpPr/>
          <p:nvPr/>
        </p:nvSpPr>
        <p:spPr>
          <a:xfrm>
            <a:off x="0" y="115888"/>
            <a:ext cx="12715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9461" name="文本框 2"/>
          <p:cNvSpPr txBox="1"/>
          <p:nvPr/>
        </p:nvSpPr>
        <p:spPr>
          <a:xfrm>
            <a:off x="25400" y="115888"/>
            <a:ext cx="1174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604838" y="887413"/>
            <a:ext cx="11341100" cy="6018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 key  member  [member ...]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往集合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中存入元素，元素存在则忽略，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		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不存在则新建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SREM  key  member  [member ...]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中删除元素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SMEMBERS  key	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中所有元素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SCARD  key	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的元素个数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SISMEMBER  key  member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member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元素是否存在于集合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SRANDMEMBER  key  [count]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中选出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个元素，元素不从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中删除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SPOP  key  [count]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中选出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个元素，元素从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中删除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运算操作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SINTER  key  [key ...] 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交集运算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SINTERSTORE  destination  key  [key ..]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将交集结果存入新集合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destination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SUNION  key  [key ..] 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并集运算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SUNIONSTORE  destination  key  [key ...]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将并集结果存入新集合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destination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SDIFF  key  [key ...] 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差集运算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SDIFFSTORE  destination  key  [key ...]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将差集结果存入新集合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destination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0485" name="文本框 2"/>
          <p:cNvSpPr txBox="1"/>
          <p:nvPr/>
        </p:nvSpPr>
        <p:spPr>
          <a:xfrm>
            <a:off x="25400" y="115888"/>
            <a:ext cx="1606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103313" y="1263650"/>
            <a:ext cx="10729913" cy="40624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微信抽奖小程序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）点击参与抽奖加入集合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key 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）查看参与抽奖所有用户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SMEMBERS key	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）抽取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名中奖者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SRANDMEMBER key [count]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SPOP key [count]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7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25" y="692150"/>
            <a:ext cx="3381375" cy="5862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7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1509" name="文本框 2"/>
          <p:cNvSpPr txBox="1"/>
          <p:nvPr/>
        </p:nvSpPr>
        <p:spPr>
          <a:xfrm>
            <a:off x="25400" y="115888"/>
            <a:ext cx="1606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103313" y="1263650"/>
            <a:ext cx="10729913" cy="6140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微信微博点赞，收藏，标签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 like:{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 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取消点赞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SREM like:{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 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检查用户是否点过赞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SISMEMBER  like:{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  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获取点赞的用户列表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SMEMBERS like:{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获取点赞用户数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SCARD like:{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1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63" y="704850"/>
            <a:ext cx="3238500" cy="544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2533" name="文本框 2"/>
          <p:cNvSpPr txBox="1"/>
          <p:nvPr/>
        </p:nvSpPr>
        <p:spPr>
          <a:xfrm>
            <a:off x="25400" y="115888"/>
            <a:ext cx="1606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1103313" y="1263650"/>
            <a:ext cx="10729913" cy="5308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SINTER set1 set2 set3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 { c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SUNION set1 set2 set3  {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a,b,c,d,e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SDIFF set1 set2 set3  { a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53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1844675"/>
            <a:ext cx="5676900" cy="256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6291263" y="2084388"/>
            <a:ext cx="4845050" cy="39385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5B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诸葛老师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5B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前京东，唯品会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十余年一线互联网公司研发经验</a:t>
            </a:r>
            <a:b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参与并主导多个千万级并发互联网项目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擅长分布式，高并发及微服务架构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Light" pitchFamily="34" charset="-122"/>
              <a:ea typeface="思源黑体 CN Light" pitchFamily="34" charset="-122"/>
              <a:cs typeface="+mn-cs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563" y="2997200"/>
            <a:ext cx="144462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13" y="-115887"/>
            <a:ext cx="532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object 4"/>
          <p:cNvSpPr/>
          <p:nvPr/>
        </p:nvSpPr>
        <p:spPr>
          <a:xfrm>
            <a:off x="0" y="115888"/>
            <a:ext cx="1265238" cy="40163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128" name="文本框 2"/>
          <p:cNvSpPr txBox="1"/>
          <p:nvPr/>
        </p:nvSpPr>
        <p:spPr>
          <a:xfrm>
            <a:off x="6350" y="115888"/>
            <a:ext cx="126523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讲师介绍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3557" name="文本框 2"/>
          <p:cNvSpPr txBox="1"/>
          <p:nvPr/>
        </p:nvSpPr>
        <p:spPr>
          <a:xfrm>
            <a:off x="25400" y="115888"/>
            <a:ext cx="1606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911225" y="692150"/>
            <a:ext cx="10729913" cy="7386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集合操作实现微博微信关注模型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诸葛老师关注的人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zhugeSet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guojia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xushu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杨过老师关注的人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--&gt; {zhuge,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baiqi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guojia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xushu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郭嘉老师关注的人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guojiaSet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 {zhuge,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baiqi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xushu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xunyu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我和杨过老师共同关注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SINTER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zhugeSet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--&gt; 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guojia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xushu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我关注的人也关注他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杨过老师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SISMEMBER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guojiaSet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SISMEMBER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xushuSet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我可能认识的人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SDIFF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yangguoSet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zhugeSet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-&gt;(zhuge,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baiqi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559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0" y="679450"/>
            <a:ext cx="2660650" cy="2979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963" y="3814763"/>
            <a:ext cx="2625725" cy="259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object 4"/>
          <p:cNvSpPr/>
          <p:nvPr/>
        </p:nvSpPr>
        <p:spPr>
          <a:xfrm>
            <a:off x="0" y="115888"/>
            <a:ext cx="17033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4581" name="文本框 2"/>
          <p:cNvSpPr txBox="1"/>
          <p:nvPr/>
        </p:nvSpPr>
        <p:spPr>
          <a:xfrm>
            <a:off x="25400" y="115888"/>
            <a:ext cx="1606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14342" name="矩形 1"/>
          <p:cNvSpPr>
            <a:spLocks noChangeArrowheads="1"/>
          </p:cNvSpPr>
          <p:nvPr/>
        </p:nvSpPr>
        <p:spPr bwMode="auto">
          <a:xfrm>
            <a:off x="982663" y="836613"/>
            <a:ext cx="10729913" cy="1985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集合操作实现电商商品筛选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8" name="矩形 2"/>
          <p:cNvSpPr>
            <a:spLocks noChangeArrowheads="1"/>
          </p:cNvSpPr>
          <p:nvPr/>
        </p:nvSpPr>
        <p:spPr bwMode="auto">
          <a:xfrm>
            <a:off x="1292225" y="3933825"/>
            <a:ext cx="8802688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brand:huawei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P40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brand:xiaomi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mi-10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brand:iPhone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iphone12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os:android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P40  mi-10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cpu:brand:intel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P40  mi-10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SADD ram:8G  P40  mi-10  iphone12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SINTER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os:android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cpu:brand:intel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ram:8G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{P40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mi-10}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58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438" y="1377950"/>
            <a:ext cx="9685337" cy="248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object 4"/>
          <p:cNvSpPr/>
          <p:nvPr/>
        </p:nvSpPr>
        <p:spPr>
          <a:xfrm>
            <a:off x="0" y="115888"/>
            <a:ext cx="2279650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5605" name="文本框 2"/>
          <p:cNvSpPr txBox="1"/>
          <p:nvPr/>
        </p:nvSpPr>
        <p:spPr>
          <a:xfrm>
            <a:off x="-47625" y="133350"/>
            <a:ext cx="2327275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ZSet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有序集合结构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911225" y="836613"/>
            <a:ext cx="10034588" cy="411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ZADD key score member [[score member]…]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往有序集合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中加入带分值元素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ZREM key member [member …]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中删除元素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ZSCORE key member 	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member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ZINCRBY key increment member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member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的分值加上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ZCARD key			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中元素个数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ZRANGE key start stop [WITHSCORES]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正序获取有序集合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下标的元素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ZREVRANGE key start stop [WITHSCORES]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倒序获取有序集合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下标的元素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集合操作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ZUNIONSTORE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destkey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numkeys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key [key ...] 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并集计算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ZINTERSTORE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destkey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numkeys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key [key …]	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交集计算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60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4032250"/>
            <a:ext cx="5484812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object 4"/>
          <p:cNvSpPr/>
          <p:nvPr/>
        </p:nvSpPr>
        <p:spPr>
          <a:xfrm>
            <a:off x="0" y="115888"/>
            <a:ext cx="1751013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6629" name="文本框 2"/>
          <p:cNvSpPr txBox="1"/>
          <p:nvPr/>
        </p:nvSpPr>
        <p:spPr>
          <a:xfrm>
            <a:off x="-47625" y="133350"/>
            <a:ext cx="1751013" cy="41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Zset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50900" y="1322388"/>
            <a:ext cx="10729913" cy="6002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Zset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集合操作实现排行榜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）点击新闻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ZINCRBY  hotNews:20190819  1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守护香港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）展示当日排行前十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ZREVRANGE  hotNews:20190819  0  9  WITHSCORES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）七日搜索榜单计算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ZUNIONSTORE  hotNews:20190813-20190819  7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hotNews:20190813  hotNews:20190814... hotNews:20190819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）展示七日排行前十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ZREVRANGE hotNews:20190813-20190819  0  9  WITHSCORES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63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125" y="1052513"/>
            <a:ext cx="2981325" cy="4024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688" y="415925"/>
            <a:ext cx="3052762" cy="538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object 4"/>
          <p:cNvSpPr/>
          <p:nvPr/>
        </p:nvSpPr>
        <p:spPr>
          <a:xfrm>
            <a:off x="0" y="115888"/>
            <a:ext cx="1847850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25400" y="115888"/>
            <a:ext cx="18224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五种数据结构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pic>
        <p:nvPicPr>
          <p:cNvPr id="6150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13" y="692150"/>
            <a:ext cx="5616575" cy="584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5888"/>
            <a:ext cx="1577975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5888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String 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7975" y="1198563"/>
            <a:ext cx="9126538" cy="4522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字符串常用操作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  key  value 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存入字符串键值对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MSET  key  value [key value ...]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批量存储字符串键值对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SETNX  key  value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存入一个不存在的字符串键值对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 key 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获取一个字符串键值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MGET  key  [key ...]	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批量获取字符串键值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  key  [key ...]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删除一个键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EXPIRE  key  seconds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设置一个键的过期时间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原子加减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  key 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中储存的数字值加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  key 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中储存的数字值减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INCRBY  key  increment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所储存的值加上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DECRBY  key  decrement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所储存的值减去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decrement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object 4"/>
          <p:cNvSpPr/>
          <p:nvPr/>
        </p:nvSpPr>
        <p:spPr>
          <a:xfrm>
            <a:off x="0" y="115888"/>
            <a:ext cx="2063750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8197" name="文本框 2"/>
          <p:cNvSpPr txBox="1"/>
          <p:nvPr/>
        </p:nvSpPr>
        <p:spPr>
          <a:xfrm>
            <a:off x="25400" y="116205"/>
            <a:ext cx="24618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String 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9688" y="981075"/>
            <a:ext cx="9737725" cy="521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单值缓存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  key  value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 key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对象缓存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 SET  user:1  value(json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 MSET  user:1:name  zhuge   user:1:balance  1888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MGET  user:1:name   user:1:balance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分布式锁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SETNX  product:10001  true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代表获取锁成功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SETNX  product:10001  true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代表获取锁失败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。。。执行业务操作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  product:10001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执行完业务释放锁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 product:10001 true  ex  10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防止程序意外终止导致死锁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5" y="1406525"/>
            <a:ext cx="2879725" cy="202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object 4"/>
          <p:cNvSpPr/>
          <p:nvPr/>
        </p:nvSpPr>
        <p:spPr>
          <a:xfrm>
            <a:off x="0" y="115888"/>
            <a:ext cx="2063750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9221" name="文本框 2"/>
          <p:cNvSpPr txBox="1"/>
          <p:nvPr/>
        </p:nvSpPr>
        <p:spPr>
          <a:xfrm>
            <a:off x="25400" y="116205"/>
            <a:ext cx="2557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String 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925" y="1333500"/>
            <a:ext cx="9505950" cy="4107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计数器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article:readcount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  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article:readcount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:{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id}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session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redis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分布式系统全局序列号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INCRBY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orderId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1000		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redis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批量生成序列号提升性能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2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528" y="981075"/>
            <a:ext cx="3603625" cy="3459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object 4"/>
          <p:cNvSpPr/>
          <p:nvPr/>
        </p:nvSpPr>
        <p:spPr>
          <a:xfrm>
            <a:off x="0" y="115888"/>
            <a:ext cx="14874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0245" name="文本框 2"/>
          <p:cNvSpPr txBox="1"/>
          <p:nvPr/>
        </p:nvSpPr>
        <p:spPr>
          <a:xfrm>
            <a:off x="25400" y="115888"/>
            <a:ext cx="1390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Hash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结构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413" y="1268413"/>
            <a:ext cx="950595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1544638"/>
            <a:ext cx="10466388" cy="3278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HSET  key  field  value 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存储一个哈希表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HSETNX  key  field  value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存储一个不存在的哈希表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HMSET  key  field  value [field value ...] 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中存储多个键值对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HGET  key  field 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HMGET  key  field  [field ...]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批量获取哈希表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中多个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HDEL  key  field  [field ...]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HLEN  key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HGETALL  key		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中所有的键值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HINCRBY  key  field  increment 		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为哈希表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键的值加上增量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increment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object 4"/>
          <p:cNvSpPr/>
          <p:nvPr/>
        </p:nvSpPr>
        <p:spPr>
          <a:xfrm>
            <a:off x="0" y="115888"/>
            <a:ext cx="1919288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1269" name="文本框 2"/>
          <p:cNvSpPr txBox="1"/>
          <p:nvPr/>
        </p:nvSpPr>
        <p:spPr>
          <a:xfrm>
            <a:off x="25400" y="115888"/>
            <a:ext cx="18938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Hash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413" y="1268413"/>
            <a:ext cx="950595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7950" y="1484313"/>
            <a:ext cx="9217025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对象缓存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HMSET  user  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}:name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zhuge  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}:balance  1888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HMSET  user  1:name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zhuge  1:balance  1888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HMGET  user  1:name  1:balance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272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1125538"/>
            <a:ext cx="2879725" cy="202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532188"/>
            <a:ext cx="5057775" cy="247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162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object 4"/>
          <p:cNvSpPr/>
          <p:nvPr/>
        </p:nvSpPr>
        <p:spPr>
          <a:xfrm>
            <a:off x="-30162" y="115888"/>
            <a:ext cx="1919287" cy="433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2293" name="文本框 2"/>
          <p:cNvSpPr txBox="1"/>
          <p:nvPr/>
        </p:nvSpPr>
        <p:spPr>
          <a:xfrm>
            <a:off x="12700" y="115888"/>
            <a:ext cx="18938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Hash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/>
                <a:ea typeface="思源黑体 CN Light"/>
              </a:rPr>
              <a:t>应用场景</a:t>
            </a:r>
            <a:endParaRPr lang="zh-CN" altLang="en-US" sz="2000" b="1" dirty="0">
              <a:solidFill>
                <a:schemeClr val="bg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413" y="1268413"/>
            <a:ext cx="950595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7275" y="949325"/>
            <a:ext cx="9431338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电商购物车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）商品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field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）商品数量为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购物车操作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添加商品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hset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cart:1001 10088 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增加数量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hincrby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cart:1001 10088 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商品总数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hlen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cart:1001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删除商品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hdel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cart:1001 10088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获取购物车所有商品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hgetall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 cart:1001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29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13" y="315913"/>
            <a:ext cx="5668962" cy="619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5082</Words>
  <Application>WPS 演示</Application>
  <PresentationFormat>宽屏</PresentationFormat>
  <Paragraphs>355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思源黑体 CN Medium</vt:lpstr>
      <vt:lpstr>黑体</vt:lpstr>
      <vt:lpstr>思源黑体 CN Normal</vt:lpstr>
      <vt:lpstr>思源黑体 CN Light</vt:lpstr>
      <vt:lpstr>思源黑体 CN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jian.huang</cp:lastModifiedBy>
  <cp:revision>1035</cp:revision>
  <cp:lastPrinted>2016-12-15T14:51:00Z</cp:lastPrinted>
  <dcterms:created xsi:type="dcterms:W3CDTF">2014-12-23T12:00:00Z</dcterms:created>
  <dcterms:modified xsi:type="dcterms:W3CDTF">2021-11-09T11:54:14Z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03A84F00967946B78B77E3A06CB87AEE</vt:lpwstr>
  </property>
</Properties>
</file>