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  <p:sldMasterId id="2147483672" r:id="rId4"/>
  </p:sldMasterIdLst>
  <p:notesMasterIdLst>
    <p:notesMasterId r:id="rId6"/>
  </p:notesMasterIdLst>
  <p:handoutMasterIdLst>
    <p:handoutMasterId r:id="rId23"/>
  </p:handoutMasterIdLst>
  <p:sldIdLst>
    <p:sldId id="256" r:id="rId5"/>
    <p:sldId id="6915" r:id="rId7"/>
    <p:sldId id="6887" r:id="rId8"/>
    <p:sldId id="6871" r:id="rId9"/>
    <p:sldId id="6873" r:id="rId10"/>
    <p:sldId id="6877" r:id="rId11"/>
    <p:sldId id="6879" r:id="rId12"/>
    <p:sldId id="6881" r:id="rId13"/>
    <p:sldId id="6917" r:id="rId14"/>
    <p:sldId id="6916" r:id="rId15"/>
    <p:sldId id="6919" r:id="rId16"/>
    <p:sldId id="6921" r:id="rId17"/>
    <p:sldId id="6920" r:id="rId18"/>
    <p:sldId id="6918" r:id="rId19"/>
    <p:sldId id="6883" r:id="rId20"/>
    <p:sldId id="6922" r:id="rId21"/>
    <p:sldId id="6923" r:id="rId22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hong.wan" initials="d" lastIdx="2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161415"/>
    <a:srgbClr val="EFE1BB"/>
    <a:srgbClr val="FFF5D6"/>
    <a:srgbClr val="7E7E7E"/>
    <a:srgbClr val="8FAADC"/>
    <a:srgbClr val="BBBABA"/>
    <a:srgbClr val="DAE3F3"/>
    <a:srgbClr val="CCA560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360" autoAdjust="0"/>
    <p:restoredTop sz="92127" autoAdjust="0"/>
  </p:normalViewPr>
  <p:slideViewPr>
    <p:cSldViewPr snapToGrid="0" snapToObjects="1" showGuides="1">
      <p:cViewPr>
        <p:scale>
          <a:sx n="65" d="100"/>
          <a:sy n="65" d="100"/>
        </p:scale>
        <p:origin x="-804" y="192"/>
      </p:cViewPr>
      <p:guideLst>
        <p:guide orient="horz" pos="455"/>
        <p:guide orient="horz" pos="3944"/>
        <p:guide pos="4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gs" Target="tags/tag3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DE331-13B4-B64D-8A2B-09D4357181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7211C-1FF5-5F4C-9305-88FF0D56A2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7211C-1FF5-5F4C-9305-88FF0D56A2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数据清洗：布朗桥技术（插值）、低流动性债券的清洗（基于波动率代理模型）</a:t>
            </a:r>
            <a:endParaRPr lang="zh-CN" altLang="en-US"/>
          </a:p>
          <a:p>
            <a:r>
              <a:rPr lang="zh-CN" altLang="en-US"/>
              <a:t>因子：价格指标（定价）、</a:t>
            </a:r>
            <a:r>
              <a:rPr lang="zh-CN" altLang="en-US" u="heavy"/>
              <a:t>风险指标（</a:t>
            </a:r>
            <a:r>
              <a:rPr lang="en-US" altLang="zh-CN" u="heavy"/>
              <a:t>dv01</a:t>
            </a:r>
            <a:r>
              <a:rPr lang="zh-CN" altLang="en-US" u="heavy"/>
              <a:t>、</a:t>
            </a:r>
            <a:r>
              <a:rPr lang="en-US" altLang="zh-CN" u="heavy"/>
              <a:t>pv01</a:t>
            </a:r>
            <a:r>
              <a:rPr lang="zh-CN" altLang="en-US" u="heavy"/>
              <a:t>、凸性、 </a:t>
            </a:r>
            <a:r>
              <a:rPr lang="en-US" altLang="zh-CN" u="heavy"/>
              <a:t>bucket delta  </a:t>
            </a:r>
            <a:r>
              <a:rPr lang="zh-CN" altLang="en-US" u="heavy"/>
              <a:t>敏感性指标</a:t>
            </a:r>
            <a:r>
              <a:rPr lang="en-US" altLang="zh-CN" u="heavy"/>
              <a:t>---</a:t>
            </a:r>
            <a:r>
              <a:rPr lang="zh-CN" altLang="en-US" u="heavy"/>
              <a:t>一阶二阶、隐含 </a:t>
            </a:r>
            <a:r>
              <a:rPr lang="en-US" altLang="zh-CN" u="heavy"/>
              <a:t>implied spread</a:t>
            </a:r>
            <a:r>
              <a:rPr lang="zh-CN" altLang="en-US" u="heavy"/>
              <a:t>）</a:t>
            </a:r>
            <a:endParaRPr lang="en-US" altLang="zh-CN" u="heav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最优价策略</a:t>
            </a:r>
            <a:endParaRPr lang="zh-CN" altLang="en-US" dirty="0" smtClean="0"/>
          </a:p>
          <a:p>
            <a:r>
              <a:rPr lang="zh-CN" altLang="en-US" dirty="0" smtClean="0"/>
              <a:t>最新报价策略</a:t>
            </a:r>
            <a:endParaRPr lang="zh-CN" altLang="en-US" dirty="0" smtClean="0"/>
          </a:p>
          <a:p>
            <a:r>
              <a:rPr lang="zh-CN" altLang="en-US" dirty="0" smtClean="0"/>
              <a:t>基于曲线的不同策略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change the</a:t>
            </a:r>
            <a:r>
              <a:rPr lang="en-US" baseline="0" dirty="0" smtClean="0"/>
              <a:t> image behind</a:t>
            </a:r>
            <a:r>
              <a:rPr lang="en-US" dirty="0" smtClean="0"/>
              <a:t> the Mock up.</a:t>
            </a:r>
            <a:endParaRPr lang="en-US" dirty="0" smtClean="0"/>
          </a:p>
          <a:p>
            <a:r>
              <a:rPr lang="en-US" dirty="0" smtClean="0"/>
              <a:t>Select the layer - &gt; Right</a:t>
            </a:r>
            <a:r>
              <a:rPr lang="en-US" baseline="0" dirty="0" smtClean="0"/>
              <a:t> Click -&gt; Send to Back -&gt; Delete the image -&gt; Drag &amp; Drop your Own Picture -&gt; Send to Back (again)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change the</a:t>
            </a:r>
            <a:r>
              <a:rPr lang="en-US" baseline="0" dirty="0" smtClean="0"/>
              <a:t> image behind</a:t>
            </a:r>
            <a:r>
              <a:rPr lang="en-US" dirty="0" smtClean="0"/>
              <a:t> the Mock up.</a:t>
            </a:r>
            <a:endParaRPr lang="en-US" dirty="0" smtClean="0"/>
          </a:p>
          <a:p>
            <a:r>
              <a:rPr lang="en-US" dirty="0" smtClean="0"/>
              <a:t>Select the layer - &gt; Right</a:t>
            </a:r>
            <a:r>
              <a:rPr lang="en-US" baseline="0" dirty="0" smtClean="0"/>
              <a:t> Click -&gt; Send to Back -&gt; Delete the image -&gt; Drag &amp; Drop your Own Picture -&gt; Send to Back (again)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change the</a:t>
            </a:r>
            <a:r>
              <a:rPr lang="en-US" baseline="0" dirty="0" smtClean="0"/>
              <a:t> image behind</a:t>
            </a:r>
            <a:r>
              <a:rPr lang="en-US" dirty="0" smtClean="0"/>
              <a:t> the Mock up.</a:t>
            </a:r>
            <a:endParaRPr lang="en-US" dirty="0" smtClean="0"/>
          </a:p>
          <a:p>
            <a:r>
              <a:rPr lang="en-US" dirty="0" smtClean="0"/>
              <a:t>Select the layer - &gt; Right</a:t>
            </a:r>
            <a:r>
              <a:rPr lang="en-US" baseline="0" dirty="0" smtClean="0"/>
              <a:t> Click -&gt; Send to Back -&gt; Delete the image -&gt; Drag &amp; Drop your Own Picture -&gt; Send to Back (again)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change the</a:t>
            </a:r>
            <a:r>
              <a:rPr lang="en-US" baseline="0" dirty="0" smtClean="0"/>
              <a:t> image behind</a:t>
            </a:r>
            <a:r>
              <a:rPr lang="en-US" dirty="0" smtClean="0"/>
              <a:t> the Mock up.</a:t>
            </a:r>
            <a:endParaRPr lang="en-US" dirty="0" smtClean="0"/>
          </a:p>
          <a:p>
            <a:r>
              <a:rPr lang="en-US" dirty="0" smtClean="0"/>
              <a:t>Select the layer - &gt; Right</a:t>
            </a:r>
            <a:r>
              <a:rPr lang="en-US" baseline="0" dirty="0" smtClean="0"/>
              <a:t> Click -&gt; Send to Back -&gt; Delete the image -&gt; Drag &amp; Drop your Own Picture -&gt; Send to Back (again)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F7-1A4C-7548-B049-2A13D0C8F5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spd="med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F7-1A4C-7548-B049-2A13D0C8F5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spd="med"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F7-1A4C-7548-B049-2A13D0C8F5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spd="med"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F7-1A4C-7548-B049-2A13D0C8F5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spd="med"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F7-1A4C-7548-B049-2A13D0C8F5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spd="med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F7-1A4C-7548-B049-2A13D0C8F5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spd="med"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F7-1A4C-7548-B049-2A13D0C8F5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spd="med"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F7-1A4C-7548-B049-2A13D0C8F5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spd="med"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F7-1A4C-7548-B049-2A13D0C8F5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spd="med"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F7-1A4C-7548-B049-2A13D0C8F5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spd="med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p:transition spd="med"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9"/>
          <p:cNvSpPr txBox="1"/>
          <p:nvPr userDrawn="1"/>
        </p:nvSpPr>
        <p:spPr>
          <a:xfrm>
            <a:off x="712387" y="82790"/>
            <a:ext cx="7464203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000" dirty="0">
              <a:solidFill>
                <a:srgbClr val="25689F"/>
              </a:solidFill>
              <a:latin typeface="Arial" panose="020B0604020202020204" pitchFamily="34" charset="0"/>
              <a:ea typeface="黑体" panose="02010609060101010101" charset="-122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-124838" y="177460"/>
            <a:ext cx="723961" cy="325789"/>
            <a:chOff x="-124838" y="177460"/>
            <a:chExt cx="723961" cy="325789"/>
          </a:xfrm>
        </p:grpSpPr>
        <p:sp>
          <p:nvSpPr>
            <p:cNvPr id="16" name="平行四边形 15"/>
            <p:cNvSpPr/>
            <p:nvPr/>
          </p:nvSpPr>
          <p:spPr>
            <a:xfrm>
              <a:off x="-124838" y="177460"/>
              <a:ext cx="425930" cy="325787"/>
            </a:xfrm>
            <a:prstGeom prst="parallelogram">
              <a:avLst>
                <a:gd name="adj" fmla="val 33704"/>
              </a:avLst>
            </a:prstGeom>
            <a:solidFill>
              <a:srgbClr val="CCA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59326" y="318496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372591" y="318495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485857" y="318494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333" y="129421"/>
            <a:ext cx="2082604" cy="447522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2367815" y="2512193"/>
            <a:ext cx="490888" cy="490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1645920" y="2512193"/>
            <a:ext cx="490888" cy="490888"/>
          </a:xfrm>
          <a:prstGeom prst="rect">
            <a:avLst/>
          </a:prstGeom>
          <a:solidFill>
            <a:srgbClr val="CCA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899962" y="2512193"/>
            <a:ext cx="490888" cy="4908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367815" y="3176336"/>
            <a:ext cx="490888" cy="49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1645920" y="3176336"/>
            <a:ext cx="490888" cy="490888"/>
          </a:xfrm>
          <a:prstGeom prst="rect">
            <a:avLst/>
          </a:prstGeom>
          <a:solidFill>
            <a:srgbClr val="EFE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-899962" y="3176336"/>
            <a:ext cx="490888" cy="490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2367815" y="3840479"/>
            <a:ext cx="490888" cy="490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-1645920" y="3840479"/>
            <a:ext cx="490888" cy="490888"/>
          </a:xfrm>
          <a:prstGeom prst="rect">
            <a:avLst/>
          </a:prstGeom>
          <a:solidFill>
            <a:srgbClr val="FFF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-899962" y="3840479"/>
            <a:ext cx="490888" cy="490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第</a:t>
            </a:r>
            <a:fld id="{FC3A101E-BA8F-4222-9DA2-FC150FEADB86}" type="slidenum">
              <a:rPr kumimoji="1" lang="zh-CN" altLang="en-US" dirty="0" smtClean="0"/>
            </a:fld>
            <a:r>
              <a:rPr kumimoji="1" lang="zh-CN" altLang="en-US" dirty="0"/>
              <a:t>页</a:t>
            </a:r>
            <a:endParaRPr kumimoji="1" lang="zh-CN" altLang="en-US" dirty="0"/>
          </a:p>
        </p:txBody>
      </p:sp>
    </p:spTree>
  </p:cSld>
  <p:clrMapOvr>
    <a:masterClrMapping/>
  </p:clrMapOvr>
  <p:transition spd="med"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/>
        </p:nvGraphicFramePr>
        <p:xfrm>
          <a:off x="2120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幻灯片" r:id="rId2" imgW="3175" imgH="3175" progId="">
                  <p:embed/>
                </p:oleObj>
              </mc:Choice>
              <mc:Fallback>
                <p:oleObj name="think-cell 幻灯片" r:id="rId2" imgW="3175" imgH="3175" progId="">
                  <p:embed/>
                  <p:pic>
                    <p:nvPicPr>
                      <p:cNvPr id="0" name="对象 3" descr="image3" hidden="1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0" y="1592"/>
                        <a:ext cx="2116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5299" y="99012"/>
            <a:ext cx="11971234" cy="594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/>
          <p:cNvCxnSpPr/>
          <p:nvPr userDrawn="1"/>
        </p:nvCxnSpPr>
        <p:spPr>
          <a:xfrm>
            <a:off x="0" y="639763"/>
            <a:ext cx="954633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5900" y="101600"/>
            <a:ext cx="7340600" cy="61361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4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83"/>
          <a:stretch>
            <a:fillRect/>
          </a:stretch>
        </p:blipFill>
        <p:spPr>
          <a:xfrm>
            <a:off x="0" y="6189663"/>
            <a:ext cx="12192000" cy="6810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1" y="228605"/>
            <a:ext cx="1821777" cy="391474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336966" y="6127668"/>
            <a:ext cx="8467012" cy="605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med"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F7-1A4C-7548-B049-2A13D0C8F5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spd="med"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9"/>
          <p:cNvSpPr txBox="1"/>
          <p:nvPr userDrawn="1"/>
        </p:nvSpPr>
        <p:spPr>
          <a:xfrm>
            <a:off x="712387" y="82790"/>
            <a:ext cx="7464203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000" dirty="0">
              <a:solidFill>
                <a:srgbClr val="25689F"/>
              </a:solidFill>
              <a:latin typeface="Arial" panose="020B0604020202020204" pitchFamily="34" charset="0"/>
              <a:ea typeface="黑体" panose="02010609060101010101" charset="-122"/>
              <a:sym typeface="Arial" panose="020B0604020202020204" pitchFamily="34" charset="0"/>
            </a:endParaRPr>
          </a:p>
        </p:txBody>
      </p:sp>
      <p:grpSp>
        <p:nvGrpSpPr>
          <p:cNvPr id="3" name="组合 14"/>
          <p:cNvGrpSpPr/>
          <p:nvPr userDrawn="1"/>
        </p:nvGrpSpPr>
        <p:grpSpPr>
          <a:xfrm>
            <a:off x="-124838" y="177460"/>
            <a:ext cx="723961" cy="325789"/>
            <a:chOff x="-124838" y="177460"/>
            <a:chExt cx="723961" cy="325789"/>
          </a:xfrm>
        </p:grpSpPr>
        <p:sp>
          <p:nvSpPr>
            <p:cNvPr id="16" name="平行四边形 15"/>
            <p:cNvSpPr/>
            <p:nvPr/>
          </p:nvSpPr>
          <p:spPr>
            <a:xfrm>
              <a:off x="-124838" y="177460"/>
              <a:ext cx="425930" cy="325787"/>
            </a:xfrm>
            <a:prstGeom prst="parallelogram">
              <a:avLst>
                <a:gd name="adj" fmla="val 33704"/>
              </a:avLst>
            </a:prstGeom>
            <a:solidFill>
              <a:srgbClr val="CCA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59326" y="318496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372591" y="318495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485857" y="318494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-2367815" y="2512193"/>
            <a:ext cx="490888" cy="490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1645920" y="2512193"/>
            <a:ext cx="490888" cy="490888"/>
          </a:xfrm>
          <a:prstGeom prst="rect">
            <a:avLst/>
          </a:prstGeom>
          <a:solidFill>
            <a:srgbClr val="CCA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899962" y="2512193"/>
            <a:ext cx="490888" cy="4908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367815" y="3176336"/>
            <a:ext cx="490888" cy="49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1645920" y="3176336"/>
            <a:ext cx="490888" cy="490888"/>
          </a:xfrm>
          <a:prstGeom prst="rect">
            <a:avLst/>
          </a:prstGeom>
          <a:solidFill>
            <a:srgbClr val="EFE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-899962" y="3176336"/>
            <a:ext cx="490888" cy="490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2367815" y="3840479"/>
            <a:ext cx="490888" cy="490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-1645920" y="3840479"/>
            <a:ext cx="490888" cy="490888"/>
          </a:xfrm>
          <a:prstGeom prst="rect">
            <a:avLst/>
          </a:prstGeom>
          <a:solidFill>
            <a:srgbClr val="FFF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-899962" y="3840479"/>
            <a:ext cx="490888" cy="490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第</a:t>
            </a:r>
            <a:fld id="{FC3A101E-BA8F-4222-9DA2-FC150FEADB86}" type="slidenum">
              <a:rPr kumimoji="1" lang="zh-CN" altLang="en-US" dirty="0" smtClean="0"/>
            </a:fld>
            <a:r>
              <a:rPr kumimoji="1" lang="zh-CN" altLang="en-US" dirty="0"/>
              <a:t>页</a:t>
            </a:r>
            <a:endParaRPr kumimoji="1"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060" y="207268"/>
            <a:ext cx="1772166" cy="380813"/>
          </a:xfrm>
          <a:prstGeom prst="rect">
            <a:avLst/>
          </a:prstGeom>
        </p:spPr>
      </p:pic>
      <p:cxnSp>
        <p:nvCxnSpPr>
          <p:cNvPr id="29" name="直接连接符 28"/>
          <p:cNvCxnSpPr/>
          <p:nvPr userDrawn="1"/>
        </p:nvCxnSpPr>
        <p:spPr>
          <a:xfrm>
            <a:off x="10260808" y="217674"/>
            <a:ext cx="0" cy="36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3607" y="220370"/>
            <a:ext cx="1123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9"/>
          <p:cNvSpPr txBox="1"/>
          <p:nvPr userDrawn="1"/>
        </p:nvSpPr>
        <p:spPr>
          <a:xfrm>
            <a:off x="712387" y="82790"/>
            <a:ext cx="7464203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000" dirty="0">
              <a:solidFill>
                <a:srgbClr val="25689F"/>
              </a:solidFill>
              <a:latin typeface="Arial" panose="020B0604020202020204" pitchFamily="34" charset="0"/>
              <a:ea typeface="黑体" panose="02010609060101010101" charset="-122"/>
              <a:sym typeface="Arial" panose="020B0604020202020204" pitchFamily="34" charset="0"/>
            </a:endParaRPr>
          </a:p>
        </p:txBody>
      </p:sp>
      <p:grpSp>
        <p:nvGrpSpPr>
          <p:cNvPr id="3" name="组合 14"/>
          <p:cNvGrpSpPr/>
          <p:nvPr userDrawn="1"/>
        </p:nvGrpSpPr>
        <p:grpSpPr>
          <a:xfrm>
            <a:off x="-124838" y="177460"/>
            <a:ext cx="723961" cy="325789"/>
            <a:chOff x="-124838" y="177460"/>
            <a:chExt cx="723961" cy="325789"/>
          </a:xfrm>
        </p:grpSpPr>
        <p:sp>
          <p:nvSpPr>
            <p:cNvPr id="16" name="平行四边形 15"/>
            <p:cNvSpPr/>
            <p:nvPr/>
          </p:nvSpPr>
          <p:spPr>
            <a:xfrm>
              <a:off x="-124838" y="177460"/>
              <a:ext cx="425930" cy="325787"/>
            </a:xfrm>
            <a:prstGeom prst="parallelogram">
              <a:avLst>
                <a:gd name="adj" fmla="val 33704"/>
              </a:avLst>
            </a:prstGeom>
            <a:solidFill>
              <a:srgbClr val="CCA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59326" y="318496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372591" y="318495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485857" y="318494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-2367815" y="2512193"/>
            <a:ext cx="490888" cy="490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1645920" y="2512193"/>
            <a:ext cx="490888" cy="490888"/>
          </a:xfrm>
          <a:prstGeom prst="rect">
            <a:avLst/>
          </a:prstGeom>
          <a:solidFill>
            <a:srgbClr val="CCA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899962" y="2512193"/>
            <a:ext cx="490888" cy="4908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367815" y="3176336"/>
            <a:ext cx="490888" cy="49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1645920" y="3176336"/>
            <a:ext cx="490888" cy="490888"/>
          </a:xfrm>
          <a:prstGeom prst="rect">
            <a:avLst/>
          </a:prstGeom>
          <a:solidFill>
            <a:srgbClr val="EFE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-899962" y="3176336"/>
            <a:ext cx="490888" cy="490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2367815" y="3840479"/>
            <a:ext cx="490888" cy="490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-1645920" y="3840479"/>
            <a:ext cx="490888" cy="490888"/>
          </a:xfrm>
          <a:prstGeom prst="rect">
            <a:avLst/>
          </a:prstGeom>
          <a:solidFill>
            <a:srgbClr val="FFF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-899962" y="3840479"/>
            <a:ext cx="490888" cy="490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第</a:t>
            </a:r>
            <a:fld id="{FC3A101E-BA8F-4222-9DA2-FC150FEADB86}" type="slidenum">
              <a:rPr kumimoji="1" lang="zh-CN" altLang="en-US" dirty="0" smtClean="0"/>
            </a:fld>
            <a:r>
              <a:rPr kumimoji="1" lang="zh-CN" altLang="en-US" dirty="0"/>
              <a:t>页</a:t>
            </a:r>
            <a:endParaRPr kumimoji="1"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060" y="207268"/>
            <a:ext cx="1772166" cy="380813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/>
        </p:nvCxnSpPr>
        <p:spPr>
          <a:xfrm>
            <a:off x="10260808" y="217674"/>
            <a:ext cx="0" cy="36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3607" y="220370"/>
            <a:ext cx="1123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9"/>
          <p:cNvSpPr txBox="1"/>
          <p:nvPr userDrawn="1"/>
        </p:nvSpPr>
        <p:spPr>
          <a:xfrm>
            <a:off x="712387" y="82790"/>
            <a:ext cx="7464203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000" dirty="0">
              <a:solidFill>
                <a:srgbClr val="25689F"/>
              </a:solidFill>
              <a:latin typeface="Arial" panose="020B0604020202020204" pitchFamily="34" charset="0"/>
              <a:ea typeface="黑体" panose="02010609060101010101" charset="-122"/>
              <a:sym typeface="Arial" panose="020B0604020202020204" pitchFamily="34" charset="0"/>
            </a:endParaRPr>
          </a:p>
        </p:txBody>
      </p:sp>
      <p:grpSp>
        <p:nvGrpSpPr>
          <p:cNvPr id="3" name="组合 14"/>
          <p:cNvGrpSpPr/>
          <p:nvPr userDrawn="1"/>
        </p:nvGrpSpPr>
        <p:grpSpPr>
          <a:xfrm>
            <a:off x="-124838" y="177460"/>
            <a:ext cx="723961" cy="325789"/>
            <a:chOff x="-124838" y="177460"/>
            <a:chExt cx="723961" cy="325789"/>
          </a:xfrm>
        </p:grpSpPr>
        <p:sp>
          <p:nvSpPr>
            <p:cNvPr id="16" name="平行四边形 15"/>
            <p:cNvSpPr/>
            <p:nvPr/>
          </p:nvSpPr>
          <p:spPr>
            <a:xfrm>
              <a:off x="-124838" y="177460"/>
              <a:ext cx="425930" cy="325787"/>
            </a:xfrm>
            <a:prstGeom prst="parallelogram">
              <a:avLst>
                <a:gd name="adj" fmla="val 33704"/>
              </a:avLst>
            </a:prstGeom>
            <a:solidFill>
              <a:srgbClr val="CCA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59326" y="318496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372591" y="318495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485857" y="318494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-2367815" y="2512193"/>
            <a:ext cx="490888" cy="490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1645920" y="2512193"/>
            <a:ext cx="490888" cy="490888"/>
          </a:xfrm>
          <a:prstGeom prst="rect">
            <a:avLst/>
          </a:prstGeom>
          <a:solidFill>
            <a:srgbClr val="CCA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899962" y="2512193"/>
            <a:ext cx="490888" cy="4908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367815" y="3176336"/>
            <a:ext cx="490888" cy="49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1645920" y="3176336"/>
            <a:ext cx="490888" cy="490888"/>
          </a:xfrm>
          <a:prstGeom prst="rect">
            <a:avLst/>
          </a:prstGeom>
          <a:solidFill>
            <a:srgbClr val="EFE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-899962" y="3176336"/>
            <a:ext cx="490888" cy="490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2367815" y="3840479"/>
            <a:ext cx="490888" cy="490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-1645920" y="3840479"/>
            <a:ext cx="490888" cy="490888"/>
          </a:xfrm>
          <a:prstGeom prst="rect">
            <a:avLst/>
          </a:prstGeom>
          <a:solidFill>
            <a:srgbClr val="FFF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-899962" y="3840479"/>
            <a:ext cx="490888" cy="490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第</a:t>
            </a:r>
            <a:fld id="{FC3A101E-BA8F-4222-9DA2-FC150FEADB86}" type="slidenum">
              <a:rPr kumimoji="1" lang="zh-CN" altLang="en-US" dirty="0" smtClean="0"/>
            </a:fld>
            <a:r>
              <a:rPr kumimoji="1" lang="zh-CN" altLang="en-US" dirty="0"/>
              <a:t>页</a:t>
            </a:r>
            <a:endParaRPr kumimoji="1"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060" y="207268"/>
            <a:ext cx="1772166" cy="380813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/>
        </p:nvCxnSpPr>
        <p:spPr>
          <a:xfrm>
            <a:off x="10260808" y="217674"/>
            <a:ext cx="0" cy="36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3607" y="220370"/>
            <a:ext cx="1123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9"/>
          <p:cNvSpPr txBox="1"/>
          <p:nvPr userDrawn="1"/>
        </p:nvSpPr>
        <p:spPr>
          <a:xfrm>
            <a:off x="712387" y="82790"/>
            <a:ext cx="7464203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000" dirty="0">
              <a:solidFill>
                <a:srgbClr val="25689F"/>
              </a:solidFill>
              <a:latin typeface="Arial" panose="020B0604020202020204" pitchFamily="34" charset="0"/>
              <a:ea typeface="黑体" panose="02010609060101010101" charset="-122"/>
              <a:sym typeface="Arial" panose="020B0604020202020204" pitchFamily="34" charset="0"/>
            </a:endParaRPr>
          </a:p>
        </p:txBody>
      </p:sp>
      <p:grpSp>
        <p:nvGrpSpPr>
          <p:cNvPr id="3" name="组合 14"/>
          <p:cNvGrpSpPr/>
          <p:nvPr userDrawn="1"/>
        </p:nvGrpSpPr>
        <p:grpSpPr>
          <a:xfrm>
            <a:off x="-124838" y="177460"/>
            <a:ext cx="723961" cy="325789"/>
            <a:chOff x="-124838" y="177460"/>
            <a:chExt cx="723961" cy="325789"/>
          </a:xfrm>
        </p:grpSpPr>
        <p:sp>
          <p:nvSpPr>
            <p:cNvPr id="16" name="平行四边形 15"/>
            <p:cNvSpPr/>
            <p:nvPr/>
          </p:nvSpPr>
          <p:spPr>
            <a:xfrm>
              <a:off x="-124838" y="177460"/>
              <a:ext cx="425930" cy="325787"/>
            </a:xfrm>
            <a:prstGeom prst="parallelogram">
              <a:avLst>
                <a:gd name="adj" fmla="val 33704"/>
              </a:avLst>
            </a:prstGeom>
            <a:solidFill>
              <a:srgbClr val="CCA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59326" y="318496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372591" y="318495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485857" y="318494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-2367815" y="2512193"/>
            <a:ext cx="490888" cy="490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1645920" y="2512193"/>
            <a:ext cx="490888" cy="490888"/>
          </a:xfrm>
          <a:prstGeom prst="rect">
            <a:avLst/>
          </a:prstGeom>
          <a:solidFill>
            <a:srgbClr val="CCA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899962" y="2512193"/>
            <a:ext cx="490888" cy="4908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367815" y="3176336"/>
            <a:ext cx="490888" cy="49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1645920" y="3176336"/>
            <a:ext cx="490888" cy="490888"/>
          </a:xfrm>
          <a:prstGeom prst="rect">
            <a:avLst/>
          </a:prstGeom>
          <a:solidFill>
            <a:srgbClr val="EFE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-899962" y="3176336"/>
            <a:ext cx="490888" cy="490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2367815" y="3840479"/>
            <a:ext cx="490888" cy="490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-1645920" y="3840479"/>
            <a:ext cx="490888" cy="490888"/>
          </a:xfrm>
          <a:prstGeom prst="rect">
            <a:avLst/>
          </a:prstGeom>
          <a:solidFill>
            <a:srgbClr val="FFF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-899962" y="3840479"/>
            <a:ext cx="490888" cy="490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第</a:t>
            </a:r>
            <a:fld id="{FC3A101E-BA8F-4222-9DA2-FC150FEADB86}" type="slidenum">
              <a:rPr kumimoji="1" lang="zh-CN" altLang="en-US" dirty="0" smtClean="0"/>
            </a:fld>
            <a:r>
              <a:rPr kumimoji="1" lang="zh-CN" altLang="en-US" dirty="0"/>
              <a:t>页</a:t>
            </a:r>
            <a:endParaRPr kumimoji="1"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060" y="207268"/>
            <a:ext cx="1772166" cy="380813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/>
        </p:nvCxnSpPr>
        <p:spPr>
          <a:xfrm>
            <a:off x="10260808" y="217674"/>
            <a:ext cx="0" cy="36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3607" y="220370"/>
            <a:ext cx="1123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9"/>
          <p:cNvSpPr txBox="1"/>
          <p:nvPr userDrawn="1"/>
        </p:nvSpPr>
        <p:spPr>
          <a:xfrm>
            <a:off x="712387" y="82790"/>
            <a:ext cx="7464203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000" dirty="0">
              <a:solidFill>
                <a:srgbClr val="25689F"/>
              </a:solidFill>
              <a:latin typeface="Arial" panose="020B0604020202020204" pitchFamily="34" charset="0"/>
              <a:ea typeface="黑体" panose="02010609060101010101" charset="-122"/>
              <a:sym typeface="Arial" panose="020B0604020202020204" pitchFamily="34" charset="0"/>
            </a:endParaRPr>
          </a:p>
        </p:txBody>
      </p:sp>
      <p:grpSp>
        <p:nvGrpSpPr>
          <p:cNvPr id="3" name="组合 14"/>
          <p:cNvGrpSpPr/>
          <p:nvPr userDrawn="1"/>
        </p:nvGrpSpPr>
        <p:grpSpPr>
          <a:xfrm>
            <a:off x="-124838" y="177460"/>
            <a:ext cx="723961" cy="325789"/>
            <a:chOff x="-124838" y="177460"/>
            <a:chExt cx="723961" cy="325789"/>
          </a:xfrm>
        </p:grpSpPr>
        <p:sp>
          <p:nvSpPr>
            <p:cNvPr id="16" name="平行四边形 15"/>
            <p:cNvSpPr/>
            <p:nvPr/>
          </p:nvSpPr>
          <p:spPr>
            <a:xfrm>
              <a:off x="-124838" y="177460"/>
              <a:ext cx="425930" cy="325787"/>
            </a:xfrm>
            <a:prstGeom prst="parallelogram">
              <a:avLst>
                <a:gd name="adj" fmla="val 33704"/>
              </a:avLst>
            </a:prstGeom>
            <a:solidFill>
              <a:srgbClr val="CCA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59326" y="318496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372591" y="318495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485857" y="318494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-2367815" y="2512193"/>
            <a:ext cx="490888" cy="490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1645920" y="2512193"/>
            <a:ext cx="490888" cy="490888"/>
          </a:xfrm>
          <a:prstGeom prst="rect">
            <a:avLst/>
          </a:prstGeom>
          <a:solidFill>
            <a:srgbClr val="CCA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899962" y="2512193"/>
            <a:ext cx="490888" cy="4908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367815" y="3176336"/>
            <a:ext cx="490888" cy="49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1645920" y="3176336"/>
            <a:ext cx="490888" cy="490888"/>
          </a:xfrm>
          <a:prstGeom prst="rect">
            <a:avLst/>
          </a:prstGeom>
          <a:solidFill>
            <a:srgbClr val="EFE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-899962" y="3176336"/>
            <a:ext cx="490888" cy="490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2367815" y="3840479"/>
            <a:ext cx="490888" cy="490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-1645920" y="3840479"/>
            <a:ext cx="490888" cy="490888"/>
          </a:xfrm>
          <a:prstGeom prst="rect">
            <a:avLst/>
          </a:prstGeom>
          <a:solidFill>
            <a:srgbClr val="FFF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-899962" y="3840479"/>
            <a:ext cx="490888" cy="490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第</a:t>
            </a:r>
            <a:fld id="{FC3A101E-BA8F-4222-9DA2-FC150FEADB86}" type="slidenum">
              <a:rPr kumimoji="1" lang="zh-CN" altLang="en-US" dirty="0" smtClean="0"/>
            </a:fld>
            <a:r>
              <a:rPr kumimoji="1" lang="zh-CN" altLang="en-US" dirty="0"/>
              <a:t>页</a:t>
            </a:r>
            <a:endParaRPr kumimoji="1"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060" y="207268"/>
            <a:ext cx="1772166" cy="380813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/>
        </p:nvCxnSpPr>
        <p:spPr>
          <a:xfrm>
            <a:off x="10260808" y="217674"/>
            <a:ext cx="0" cy="36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3607" y="220370"/>
            <a:ext cx="1123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9"/>
          <p:cNvSpPr txBox="1"/>
          <p:nvPr userDrawn="1"/>
        </p:nvSpPr>
        <p:spPr>
          <a:xfrm>
            <a:off x="712387" y="82790"/>
            <a:ext cx="7464203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000" dirty="0">
              <a:solidFill>
                <a:srgbClr val="25689F"/>
              </a:solidFill>
              <a:latin typeface="Arial" panose="020B0604020202020204" pitchFamily="34" charset="0"/>
              <a:ea typeface="黑体" panose="02010609060101010101" charset="-122"/>
              <a:sym typeface="Arial" panose="020B0604020202020204" pitchFamily="34" charset="0"/>
            </a:endParaRPr>
          </a:p>
        </p:txBody>
      </p:sp>
      <p:grpSp>
        <p:nvGrpSpPr>
          <p:cNvPr id="3" name="组合 14"/>
          <p:cNvGrpSpPr/>
          <p:nvPr userDrawn="1"/>
        </p:nvGrpSpPr>
        <p:grpSpPr>
          <a:xfrm>
            <a:off x="-124838" y="177460"/>
            <a:ext cx="723961" cy="325789"/>
            <a:chOff x="-124838" y="177460"/>
            <a:chExt cx="723961" cy="325789"/>
          </a:xfrm>
        </p:grpSpPr>
        <p:sp>
          <p:nvSpPr>
            <p:cNvPr id="16" name="平行四边形 15"/>
            <p:cNvSpPr/>
            <p:nvPr/>
          </p:nvSpPr>
          <p:spPr>
            <a:xfrm>
              <a:off x="-124838" y="177460"/>
              <a:ext cx="425930" cy="325787"/>
            </a:xfrm>
            <a:prstGeom prst="parallelogram">
              <a:avLst>
                <a:gd name="adj" fmla="val 33704"/>
              </a:avLst>
            </a:prstGeom>
            <a:solidFill>
              <a:srgbClr val="CCA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59326" y="318496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372591" y="318495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485857" y="318494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-2367815" y="2512193"/>
            <a:ext cx="490888" cy="490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1645920" y="2512193"/>
            <a:ext cx="490888" cy="490888"/>
          </a:xfrm>
          <a:prstGeom prst="rect">
            <a:avLst/>
          </a:prstGeom>
          <a:solidFill>
            <a:srgbClr val="CCA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899962" y="2512193"/>
            <a:ext cx="490888" cy="4908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367815" y="3176336"/>
            <a:ext cx="490888" cy="49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1645920" y="3176336"/>
            <a:ext cx="490888" cy="490888"/>
          </a:xfrm>
          <a:prstGeom prst="rect">
            <a:avLst/>
          </a:prstGeom>
          <a:solidFill>
            <a:srgbClr val="EFE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-899962" y="3176336"/>
            <a:ext cx="490888" cy="490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2367815" y="3840479"/>
            <a:ext cx="490888" cy="490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-1645920" y="3840479"/>
            <a:ext cx="490888" cy="490888"/>
          </a:xfrm>
          <a:prstGeom prst="rect">
            <a:avLst/>
          </a:prstGeom>
          <a:solidFill>
            <a:srgbClr val="FFF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-899962" y="3840479"/>
            <a:ext cx="490888" cy="490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第</a:t>
            </a:r>
            <a:fld id="{FC3A101E-BA8F-4222-9DA2-FC150FEADB86}" type="slidenum">
              <a:rPr kumimoji="1" lang="zh-CN" altLang="en-US" dirty="0" smtClean="0"/>
            </a:fld>
            <a:r>
              <a:rPr kumimoji="1" lang="zh-CN" altLang="en-US" dirty="0"/>
              <a:t>页</a:t>
            </a:r>
            <a:endParaRPr kumimoji="1"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060" y="207268"/>
            <a:ext cx="1772166" cy="380813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/>
        </p:nvCxnSpPr>
        <p:spPr>
          <a:xfrm>
            <a:off x="10260808" y="217674"/>
            <a:ext cx="0" cy="36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3607" y="220370"/>
            <a:ext cx="1123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9"/>
          <p:cNvSpPr txBox="1"/>
          <p:nvPr userDrawn="1"/>
        </p:nvSpPr>
        <p:spPr>
          <a:xfrm>
            <a:off x="712387" y="82790"/>
            <a:ext cx="7464203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000" dirty="0">
              <a:solidFill>
                <a:srgbClr val="25689F"/>
              </a:solidFill>
              <a:latin typeface="Arial" panose="020B0604020202020204" pitchFamily="34" charset="0"/>
              <a:ea typeface="黑体" panose="02010609060101010101" charset="-122"/>
              <a:sym typeface="Arial" panose="020B0604020202020204" pitchFamily="34" charset="0"/>
            </a:endParaRPr>
          </a:p>
        </p:txBody>
      </p:sp>
      <p:grpSp>
        <p:nvGrpSpPr>
          <p:cNvPr id="3" name="组合 14"/>
          <p:cNvGrpSpPr/>
          <p:nvPr userDrawn="1"/>
        </p:nvGrpSpPr>
        <p:grpSpPr>
          <a:xfrm>
            <a:off x="-124838" y="177460"/>
            <a:ext cx="723961" cy="325789"/>
            <a:chOff x="-124838" y="177460"/>
            <a:chExt cx="723961" cy="325789"/>
          </a:xfrm>
        </p:grpSpPr>
        <p:sp>
          <p:nvSpPr>
            <p:cNvPr id="16" name="平行四边形 15"/>
            <p:cNvSpPr/>
            <p:nvPr/>
          </p:nvSpPr>
          <p:spPr>
            <a:xfrm>
              <a:off x="-124838" y="177460"/>
              <a:ext cx="425930" cy="325787"/>
            </a:xfrm>
            <a:prstGeom prst="parallelogram">
              <a:avLst>
                <a:gd name="adj" fmla="val 33704"/>
              </a:avLst>
            </a:prstGeom>
            <a:solidFill>
              <a:srgbClr val="CCA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59326" y="318496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372591" y="318495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485857" y="318494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-2367815" y="2512193"/>
            <a:ext cx="490888" cy="490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1645920" y="2512193"/>
            <a:ext cx="490888" cy="490888"/>
          </a:xfrm>
          <a:prstGeom prst="rect">
            <a:avLst/>
          </a:prstGeom>
          <a:solidFill>
            <a:srgbClr val="CCA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899962" y="2512193"/>
            <a:ext cx="490888" cy="4908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367815" y="3176336"/>
            <a:ext cx="490888" cy="49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1645920" y="3176336"/>
            <a:ext cx="490888" cy="490888"/>
          </a:xfrm>
          <a:prstGeom prst="rect">
            <a:avLst/>
          </a:prstGeom>
          <a:solidFill>
            <a:srgbClr val="EFE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-899962" y="3176336"/>
            <a:ext cx="490888" cy="490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2367815" y="3840479"/>
            <a:ext cx="490888" cy="490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-1645920" y="3840479"/>
            <a:ext cx="490888" cy="490888"/>
          </a:xfrm>
          <a:prstGeom prst="rect">
            <a:avLst/>
          </a:prstGeom>
          <a:solidFill>
            <a:srgbClr val="FFF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-899962" y="3840479"/>
            <a:ext cx="490888" cy="490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第</a:t>
            </a:r>
            <a:fld id="{FC3A101E-BA8F-4222-9DA2-FC150FEADB86}" type="slidenum">
              <a:rPr kumimoji="1" lang="zh-CN" altLang="en-US" dirty="0" smtClean="0"/>
            </a:fld>
            <a:r>
              <a:rPr kumimoji="1" lang="zh-CN" altLang="en-US" dirty="0"/>
              <a:t>页</a:t>
            </a:r>
            <a:endParaRPr kumimoji="1"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060" y="207268"/>
            <a:ext cx="1772166" cy="380813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/>
        </p:nvCxnSpPr>
        <p:spPr>
          <a:xfrm>
            <a:off x="10260808" y="217674"/>
            <a:ext cx="0" cy="36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3607" y="220370"/>
            <a:ext cx="1123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71" y="397201"/>
            <a:ext cx="4966855" cy="471271"/>
          </a:xfrm>
        </p:spPr>
        <p:txBody>
          <a:bodyPr>
            <a:normAutofit/>
          </a:bodyPr>
          <a:lstStyle>
            <a:lvl1pPr algn="l">
              <a:defRPr sz="2300">
                <a:solidFill>
                  <a:srgbClr val="0013B7"/>
                </a:solidFill>
                <a:latin typeface="FontName" charset="-122"/>
                <a:ea typeface="FontName" charset="-122"/>
                <a:cs typeface="FontName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997"/>
            <a:ext cx="602149" cy="701679"/>
          </a:xfrm>
          <a:prstGeom prst="rect">
            <a:avLst/>
          </a:prstGeom>
        </p:spPr>
      </p:pic>
      <p:sp>
        <p:nvSpPr>
          <p:cNvPr id="8" name="日期占位符 3"/>
          <p:cNvSpPr txBox="1"/>
          <p:nvPr userDrawn="1"/>
        </p:nvSpPr>
        <p:spPr>
          <a:xfrm>
            <a:off x="7268962" y="6356352"/>
            <a:ext cx="4209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lang="zh-CN" altLang="en-US" sz="1000" b="0" i="0" kern="1200" smtClean="0">
                <a:solidFill>
                  <a:schemeClr val="bg1">
                    <a:alpha val="50000"/>
                  </a:schemeClr>
                </a:solidFill>
                <a:effectLst/>
                <a:latin typeface="Source Han Sans SC Light" charset="-122"/>
                <a:ea typeface="Source Han Sans SC Light" charset="-122"/>
                <a:cs typeface="Source Han Sans SC Light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版权归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© 2020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</a:rPr>
              <a:t>Tencent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, Inc.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或其附属公司所有 保留所有权利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153" y="378980"/>
            <a:ext cx="2420063" cy="360219"/>
          </a:xfrm>
          <a:prstGeom prst="rect">
            <a:avLst/>
          </a:prstGeom>
        </p:spPr>
      </p:pic>
    </p:spTree>
  </p:cSld>
  <p:clrMapOvr>
    <a:masterClrMapping/>
  </p:clrMapOvr>
  <p:transition spd="med"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9"/>
          <p:cNvSpPr txBox="1"/>
          <p:nvPr userDrawn="1"/>
        </p:nvSpPr>
        <p:spPr>
          <a:xfrm>
            <a:off x="712387" y="82790"/>
            <a:ext cx="7464203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000" dirty="0">
              <a:solidFill>
                <a:srgbClr val="25689F"/>
              </a:solidFill>
              <a:latin typeface="Arial" panose="020B0604020202020204" pitchFamily="34" charset="0"/>
              <a:ea typeface="黑体" panose="02010609060101010101" charset="-122"/>
              <a:sym typeface="Arial" panose="020B0604020202020204" pitchFamily="34" charset="0"/>
            </a:endParaRPr>
          </a:p>
        </p:txBody>
      </p:sp>
      <p:grpSp>
        <p:nvGrpSpPr>
          <p:cNvPr id="3" name="组合 14"/>
          <p:cNvGrpSpPr/>
          <p:nvPr userDrawn="1"/>
        </p:nvGrpSpPr>
        <p:grpSpPr>
          <a:xfrm>
            <a:off x="-124838" y="177460"/>
            <a:ext cx="723961" cy="325789"/>
            <a:chOff x="-124838" y="177460"/>
            <a:chExt cx="723961" cy="325789"/>
          </a:xfrm>
        </p:grpSpPr>
        <p:sp>
          <p:nvSpPr>
            <p:cNvPr id="16" name="平行四边形 15"/>
            <p:cNvSpPr/>
            <p:nvPr/>
          </p:nvSpPr>
          <p:spPr>
            <a:xfrm>
              <a:off x="-124838" y="177460"/>
              <a:ext cx="425930" cy="325787"/>
            </a:xfrm>
            <a:prstGeom prst="parallelogram">
              <a:avLst>
                <a:gd name="adj" fmla="val 33704"/>
              </a:avLst>
            </a:prstGeom>
            <a:solidFill>
              <a:srgbClr val="CCA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59326" y="318496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372591" y="318495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485857" y="318494"/>
              <a:ext cx="113266" cy="184753"/>
            </a:xfrm>
            <a:prstGeom prst="parallelogram">
              <a:avLst>
                <a:gd name="adj" fmla="val 5816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333" y="129421"/>
            <a:ext cx="2082604" cy="447522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2367815" y="2512193"/>
            <a:ext cx="490888" cy="490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1645920" y="2512193"/>
            <a:ext cx="490888" cy="490888"/>
          </a:xfrm>
          <a:prstGeom prst="rect">
            <a:avLst/>
          </a:prstGeom>
          <a:solidFill>
            <a:srgbClr val="CCA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899962" y="2512193"/>
            <a:ext cx="490888" cy="4908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367815" y="3176336"/>
            <a:ext cx="490888" cy="49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1645920" y="3176336"/>
            <a:ext cx="490888" cy="490888"/>
          </a:xfrm>
          <a:prstGeom prst="rect">
            <a:avLst/>
          </a:prstGeom>
          <a:solidFill>
            <a:srgbClr val="EFE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-899962" y="3176336"/>
            <a:ext cx="490888" cy="490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2367815" y="3840479"/>
            <a:ext cx="490888" cy="490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-1645920" y="3840479"/>
            <a:ext cx="490888" cy="490888"/>
          </a:xfrm>
          <a:prstGeom prst="rect">
            <a:avLst/>
          </a:prstGeom>
          <a:solidFill>
            <a:srgbClr val="FFF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-899962" y="3840479"/>
            <a:ext cx="490888" cy="490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标题 6"/>
          <p:cNvSpPr>
            <a:spLocks noGrp="1"/>
          </p:cNvSpPr>
          <p:nvPr>
            <p:ph type="title"/>
          </p:nvPr>
        </p:nvSpPr>
        <p:spPr>
          <a:xfrm>
            <a:off x="810488" y="46376"/>
            <a:ext cx="8916631" cy="613611"/>
          </a:xfrm>
        </p:spPr>
        <p:txBody>
          <a:bodyPr>
            <a:normAutofit/>
          </a:bodyPr>
          <a:lstStyle>
            <a:lvl1pPr>
              <a:defRPr sz="2000" b="0" i="0">
                <a:solidFill>
                  <a:schemeClr val="accent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6" name="矩形 25"/>
          <p:cNvSpPr/>
          <p:nvPr userDrawn="1"/>
        </p:nvSpPr>
        <p:spPr>
          <a:xfrm>
            <a:off x="6934199" y="6575881"/>
            <a:ext cx="51530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©2020 </a:t>
            </a:r>
            <a:r>
              <a:rPr lang="zh-CN" altLang="en-US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金仕达</a:t>
            </a:r>
            <a:r>
              <a:rPr lang="en-US" altLang="zh-CN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</a:t>
            </a:r>
            <a:r>
              <a:rPr lang="zh-CN" altLang="en-US" sz="8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Kingstar</a:t>
            </a:r>
            <a:r>
              <a:rPr lang="en-US" altLang="zh-CN" sz="8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Confidential</a:t>
            </a:r>
            <a:endParaRPr lang="en-US" altLang="zh-CN" sz="8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F7-1A4C-7548-B049-2A13D0C8F5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spd="med"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准银行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3158"/>
            <a:ext cx="12192000" cy="31948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2585" y="287655"/>
            <a:ext cx="10515600" cy="633730"/>
          </a:xfrm>
        </p:spPr>
        <p:txBody>
          <a:bodyPr/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008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grpSp>
        <p:nvGrpSpPr>
          <p:cNvPr id="78" name="Group 77"/>
          <p:cNvGrpSpPr/>
          <p:nvPr userDrawn="1"/>
        </p:nvGrpSpPr>
        <p:grpSpPr>
          <a:xfrm>
            <a:off x="463305" y="814650"/>
            <a:ext cx="1888009" cy="0"/>
            <a:chOff x="463305" y="967050"/>
            <a:chExt cx="1888009" cy="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463305" y="967050"/>
              <a:ext cx="329587" cy="0"/>
            </a:xfrm>
            <a:prstGeom prst="line">
              <a:avLst/>
            </a:prstGeom>
            <a:ln w="57150"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1"/>
            <p:cNvCxnSpPr/>
            <p:nvPr/>
          </p:nvCxnSpPr>
          <p:spPr>
            <a:xfrm>
              <a:off x="789220" y="967050"/>
              <a:ext cx="288569" cy="0"/>
            </a:xfrm>
            <a:prstGeom prst="line">
              <a:avLst/>
            </a:prstGeom>
            <a:ln w="57150">
              <a:solidFill>
                <a:srgbClr val="0080FF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1"/>
            <p:cNvCxnSpPr/>
            <p:nvPr/>
          </p:nvCxnSpPr>
          <p:spPr>
            <a:xfrm>
              <a:off x="1077789" y="967050"/>
              <a:ext cx="306168" cy="0"/>
            </a:xfrm>
            <a:prstGeom prst="line">
              <a:avLst/>
            </a:prstGeom>
            <a:ln w="57150">
              <a:solidFill>
                <a:srgbClr val="0080F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1"/>
            <p:cNvCxnSpPr/>
            <p:nvPr/>
          </p:nvCxnSpPr>
          <p:spPr>
            <a:xfrm>
              <a:off x="1383957" y="967050"/>
              <a:ext cx="263834" cy="0"/>
            </a:xfrm>
            <a:prstGeom prst="line">
              <a:avLst/>
            </a:prstGeom>
            <a:ln w="57150">
              <a:solidFill>
                <a:srgbClr val="0080FF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1"/>
            <p:cNvCxnSpPr/>
            <p:nvPr/>
          </p:nvCxnSpPr>
          <p:spPr>
            <a:xfrm>
              <a:off x="1647791" y="967050"/>
              <a:ext cx="264788" cy="0"/>
            </a:xfrm>
            <a:prstGeom prst="line">
              <a:avLst/>
            </a:prstGeom>
            <a:ln w="57150">
              <a:solidFill>
                <a:srgbClr val="BFBFBF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21"/>
            <p:cNvCxnSpPr/>
            <p:nvPr/>
          </p:nvCxnSpPr>
          <p:spPr>
            <a:xfrm>
              <a:off x="1912579" y="967050"/>
              <a:ext cx="228324" cy="0"/>
            </a:xfrm>
            <a:prstGeom prst="line">
              <a:avLst/>
            </a:prstGeom>
            <a:ln w="57150">
              <a:solidFill>
                <a:srgbClr val="BFBFBF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21"/>
            <p:cNvCxnSpPr/>
            <p:nvPr/>
          </p:nvCxnSpPr>
          <p:spPr>
            <a:xfrm>
              <a:off x="2140903" y="967050"/>
              <a:ext cx="210411" cy="0"/>
            </a:xfrm>
            <a:prstGeom prst="line">
              <a:avLst/>
            </a:prstGeom>
            <a:ln w="57150">
              <a:solidFill>
                <a:srgbClr val="BFBFBF">
                  <a:alpha val="1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feng.xue\Desktop\图片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9274" y="375907"/>
            <a:ext cx="1428486" cy="248001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cbook_Air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97867" y="2338676"/>
            <a:ext cx="3979334" cy="2233324"/>
          </a:xfrm>
        </p:spPr>
        <p:txBody>
          <a:bodyPr>
            <a:normAutofit/>
          </a:bodyPr>
          <a:lstStyle>
            <a:lvl1pPr>
              <a:defRPr sz="1700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203277" y="2291122"/>
            <a:ext cx="3791521" cy="2524718"/>
          </a:xfrm>
        </p:spPr>
        <p:txBody>
          <a:bodyPr>
            <a:normAutofit/>
          </a:bodyPr>
          <a:lstStyle>
            <a:lvl1pPr>
              <a:defRPr sz="1700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Click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500689" y="2496111"/>
            <a:ext cx="4137675" cy="234675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anose="020F0502020204030203" charset="0"/>
                <a:ea typeface="Lato Light" panose="020F0502020204030203" charset="0"/>
                <a:cs typeface="Lato Light" panose="020F0502020204030203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p:transition spd="med" advClick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p:transition spd="med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p:transition spd="med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transition spd="med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F7-1A4C-7548-B049-2A13D0C8F5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spd="med" advClick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vmlDrawing" Target="../drawings/vmlDrawing1.v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8" Type="http://schemas.openxmlformats.org/officeDocument/2006/relationships/theme" Target="../theme/theme2.xml"/><Relationship Id="rId17" Type="http://schemas.openxmlformats.org/officeDocument/2006/relationships/vmlDrawing" Target="../drawings/vmlDrawing3.vml"/><Relationship Id="rId16" Type="http://schemas.openxmlformats.org/officeDocument/2006/relationships/image" Target="../media/image1.emf"/><Relationship Id="rId15" Type="http://schemas.openxmlformats.org/officeDocument/2006/relationships/oleObject" Target="../embeddings/oleObject3.bin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2" Type="http://schemas.openxmlformats.org/officeDocument/2006/relationships/theme" Target="../theme/theme3.xml"/><Relationship Id="rId21" Type="http://schemas.openxmlformats.org/officeDocument/2006/relationships/vmlDrawing" Target="../drawings/vmlDrawing4.vml"/><Relationship Id="rId20" Type="http://schemas.openxmlformats.org/officeDocument/2006/relationships/image" Target="../media/image1.emf"/><Relationship Id="rId2" Type="http://schemas.openxmlformats.org/officeDocument/2006/relationships/slideLayout" Target="../slideLayouts/slideLayout24.xml"/><Relationship Id="rId19" Type="http://schemas.openxmlformats.org/officeDocument/2006/relationships/oleObject" Target="../embeddings/oleObject4.bin"/><Relationship Id="rId18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/>
          <p:nvPr userDrawn="1"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幻灯片" r:id="rId9" imgW="4445" imgH="4445" progId="">
                  <p:embed/>
                </p:oleObj>
              </mc:Choice>
              <mc:Fallback>
                <p:oleObj name="think-cell 幻灯片" r:id="rId9" imgW="4445" imgH="4445" progId="">
                  <p:embed/>
                  <p:pic>
                    <p:nvPicPr>
                      <p:cNvPr id="0" name="图片 33935" descr="image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 advClick="0"/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/>
          <p:nvPr userDrawn="1"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幻灯片" r:id="rId15" imgW="4445" imgH="4445" progId="">
                  <p:embed/>
                </p:oleObj>
              </mc:Choice>
              <mc:Fallback>
                <p:oleObj name="think-cell 幻灯片" r:id="rId15" imgW="4445" imgH="4445" progId="">
                  <p:embed/>
                  <p:pic>
                    <p:nvPicPr>
                      <p:cNvPr id="0" name="图片 34960" descr="image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86BF7-1A4C-7548-B049-2A13D0C8F5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ransition spd="med" advClick="0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 userDrawn="1"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幻灯片" r:id="rId19" imgW="4445" imgH="4445" progId="">
                  <p:embed/>
                </p:oleObj>
              </mc:Choice>
              <mc:Fallback>
                <p:oleObj name="think-cell 幻灯片" r:id="rId19" imgW="4445" imgH="4445" progId="">
                  <p:embed/>
                  <p:pic>
                    <p:nvPicPr>
                      <p:cNvPr id="0" name="Picture 231" descr="image1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86BF7-1A4C-7548-B049-2A13D0C8F5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ransition spd="med" advClick="0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.xml"/><Relationship Id="rId4" Type="http://schemas.openxmlformats.org/officeDocument/2006/relationships/image" Target="../media/image13.png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9.xml"/><Relationship Id="rId3" Type="http://schemas.openxmlformats.org/officeDocument/2006/relationships/image" Target="../media/image1.tiff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6.xml"/><Relationship Id="rId4" Type="http://schemas.openxmlformats.org/officeDocument/2006/relationships/image" Target="../media/image13.png"/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9.xml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3"/>
          <a:stretch>
            <a:fillRect/>
          </a:stretch>
        </p:blipFill>
        <p:spPr>
          <a:xfrm>
            <a:off x="0" y="1174009"/>
            <a:ext cx="12192000" cy="4736461"/>
          </a:xfrm>
          <a:prstGeom prst="rect">
            <a:avLst/>
          </a:prstGeom>
        </p:spPr>
      </p:pic>
      <p:sp>
        <p:nvSpPr>
          <p:cNvPr id="6" name="平行四边形 5"/>
          <p:cNvSpPr/>
          <p:nvPr/>
        </p:nvSpPr>
        <p:spPr>
          <a:xfrm>
            <a:off x="-2647666" y="920060"/>
            <a:ext cx="9830343" cy="5497655"/>
          </a:xfrm>
          <a:prstGeom prst="parallelogram">
            <a:avLst/>
          </a:prstGeom>
          <a:solidFill>
            <a:srgbClr val="18396A">
              <a:alpha val="8470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_文本框 8"/>
          <p:cNvSpPr txBox="1"/>
          <p:nvPr>
            <p:custDataLst>
              <p:tags r:id="rId2"/>
            </p:custDataLst>
          </p:nvPr>
        </p:nvSpPr>
        <p:spPr>
          <a:xfrm>
            <a:off x="179705" y="3051175"/>
            <a:ext cx="6920865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金仕达量化交易</a:t>
            </a:r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一体化平台</a:t>
            </a:r>
            <a:endParaRPr lang="en-US" altLang="zh-CN" sz="3600" dirty="0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介绍材料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46" y="231369"/>
            <a:ext cx="2194654" cy="471600"/>
          </a:xfrm>
          <a:prstGeom prst="rect">
            <a:avLst/>
          </a:prstGeom>
        </p:spPr>
      </p:pic>
      <p:sp>
        <p:nvSpPr>
          <p:cNvPr id="20" name="矩形: 圆角 19"/>
          <p:cNvSpPr/>
          <p:nvPr/>
        </p:nvSpPr>
        <p:spPr>
          <a:xfrm>
            <a:off x="2489982" y="4739937"/>
            <a:ext cx="3568680" cy="836651"/>
          </a:xfrm>
          <a:prstGeom prst="roundRect">
            <a:avLst>
              <a:gd name="adj" fmla="val 50000"/>
            </a:avLst>
          </a:prstGeom>
          <a:solidFill>
            <a:schemeClr val="tx1">
              <a:alpha val="1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 Placeholder 19"/>
          <p:cNvSpPr txBox="1"/>
          <p:nvPr/>
        </p:nvSpPr>
        <p:spPr>
          <a:xfrm>
            <a:off x="2959100" y="4964430"/>
            <a:ext cx="5549900" cy="4248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b="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F7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F7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F7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F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上海金仕达软件科技有限公司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5706571" y="360868"/>
            <a:ext cx="2362228" cy="6311473"/>
          </a:xfrm>
          <a:prstGeom prst="parallelogram">
            <a:avLst>
              <a:gd name="adj" fmla="val 68936"/>
            </a:avLst>
          </a:prstGeom>
          <a:solidFill>
            <a:srgbClr val="25689F">
              <a:alpha val="36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>
            <a:off x="6547668" y="799777"/>
            <a:ext cx="2137139" cy="5484924"/>
          </a:xfrm>
          <a:prstGeom prst="parallelogram">
            <a:avLst>
              <a:gd name="adj" fmla="val 64574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>
            <a:off x="10778956" y="5643095"/>
            <a:ext cx="1721048" cy="520998"/>
          </a:xfrm>
          <a:prstGeom prst="parallelogram">
            <a:avLst>
              <a:gd name="adj" fmla="val 24183"/>
            </a:avLst>
          </a:prstGeom>
          <a:solidFill>
            <a:srgbClr val="CCA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1" y="250825"/>
            <a:ext cx="2310130" cy="471805"/>
          </a:xfrm>
          <a:prstGeom prst="rect">
            <a:avLst/>
          </a:prstGeom>
        </p:spPr>
      </p:pic>
      <p:sp>
        <p:nvSpPr>
          <p:cNvPr id="3" name="PA_文本框 8"/>
          <p:cNvSpPr txBox="1"/>
          <p:nvPr>
            <p:custDataLst>
              <p:tags r:id="rId5"/>
            </p:custDataLst>
          </p:nvPr>
        </p:nvSpPr>
        <p:spPr>
          <a:xfrm>
            <a:off x="179705" y="1811020"/>
            <a:ext cx="692086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致：中国邮政储蓄银行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46" y="231369"/>
            <a:ext cx="2194654" cy="471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1" y="250825"/>
            <a:ext cx="2310130" cy="471805"/>
          </a:xfrm>
          <a:prstGeom prst="rect">
            <a:avLst/>
          </a:prstGeom>
        </p:spPr>
      </p:pic>
      <p:grpSp>
        <p:nvGrpSpPr>
          <p:cNvPr id="36" name="Group 84"/>
          <p:cNvGrpSpPr/>
          <p:nvPr/>
        </p:nvGrpSpPr>
        <p:grpSpPr>
          <a:xfrm>
            <a:off x="3191742" y="559511"/>
            <a:ext cx="5829111" cy="935833"/>
            <a:chOff x="6361236" y="483017"/>
            <a:chExt cx="11655185" cy="2079087"/>
          </a:xfrm>
        </p:grpSpPr>
        <p:sp>
          <p:nvSpPr>
            <p:cNvPr id="37" name="TextBox 85"/>
            <p:cNvSpPr txBox="1"/>
            <p:nvPr/>
          </p:nvSpPr>
          <p:spPr>
            <a:xfrm>
              <a:off x="10419580" y="483017"/>
              <a:ext cx="3524602" cy="1245686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algn="ctr"/>
              <a:r>
                <a:rPr lang="zh-CN" altLang="id-ID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定价引擎</a:t>
              </a:r>
              <a:endParaRPr lang="zh-CN" altLang="id-ID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38" name="Rectangle 86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22" tIns="34263" rIns="68522" bIns="34263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Subtitle 2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63160" tIns="81580" rIns="163160" bIns="81580" rtlCol="0">
              <a:no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xxxx</a:t>
              </a:r>
              <a:endParaRPr lang="en-US" altLang="zh-CN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endParaRPr>
            </a:p>
          </p:txBody>
        </p:sp>
      </p:grp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46" y="231369"/>
            <a:ext cx="2194654" cy="471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1" y="250825"/>
            <a:ext cx="2310130" cy="471805"/>
          </a:xfrm>
          <a:prstGeom prst="rect">
            <a:avLst/>
          </a:prstGeom>
        </p:spPr>
      </p:pic>
      <p:grpSp>
        <p:nvGrpSpPr>
          <p:cNvPr id="36" name="Group 84"/>
          <p:cNvGrpSpPr/>
          <p:nvPr/>
        </p:nvGrpSpPr>
        <p:grpSpPr>
          <a:xfrm>
            <a:off x="3191742" y="559511"/>
            <a:ext cx="5829111" cy="935833"/>
            <a:chOff x="6361236" y="483017"/>
            <a:chExt cx="11655185" cy="2079087"/>
          </a:xfrm>
        </p:grpSpPr>
        <p:sp>
          <p:nvSpPr>
            <p:cNvPr id="37" name="TextBox 85"/>
            <p:cNvSpPr txBox="1"/>
            <p:nvPr/>
          </p:nvSpPr>
          <p:spPr>
            <a:xfrm>
              <a:off x="10419580" y="483017"/>
              <a:ext cx="3524602" cy="1245686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algn="ctr"/>
              <a:r>
                <a:rPr lang="zh-CN" altLang="id-ID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定价引擎</a:t>
              </a:r>
              <a:endParaRPr lang="zh-CN" altLang="id-ID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38" name="Rectangle 86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22" tIns="34263" rIns="68522" bIns="34263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Subtitle 2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63160" tIns="81580" rIns="163160" bIns="81580" rtlCol="0">
              <a:no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xxxx</a:t>
              </a:r>
              <a:endParaRPr lang="en-US" altLang="zh-CN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endParaRPr>
            </a:p>
          </p:txBody>
        </p:sp>
      </p:grp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46" y="231369"/>
            <a:ext cx="2194654" cy="471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1" y="250825"/>
            <a:ext cx="2310130" cy="471805"/>
          </a:xfrm>
          <a:prstGeom prst="rect">
            <a:avLst/>
          </a:prstGeom>
        </p:spPr>
      </p:pic>
      <p:grpSp>
        <p:nvGrpSpPr>
          <p:cNvPr id="36" name="Group 84"/>
          <p:cNvGrpSpPr/>
          <p:nvPr/>
        </p:nvGrpSpPr>
        <p:grpSpPr>
          <a:xfrm>
            <a:off x="3191742" y="559511"/>
            <a:ext cx="5829111" cy="935833"/>
            <a:chOff x="6361236" y="483017"/>
            <a:chExt cx="11655185" cy="2079087"/>
          </a:xfrm>
        </p:grpSpPr>
        <p:sp>
          <p:nvSpPr>
            <p:cNvPr id="37" name="TextBox 85"/>
            <p:cNvSpPr txBox="1"/>
            <p:nvPr/>
          </p:nvSpPr>
          <p:spPr>
            <a:xfrm>
              <a:off x="10419580" y="483017"/>
              <a:ext cx="3524602" cy="1245686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algn="ctr"/>
              <a:r>
                <a:rPr lang="zh-CN" altLang="id-ID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定价引擎</a:t>
              </a:r>
              <a:endParaRPr lang="zh-CN" altLang="id-ID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38" name="Rectangle 86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22" tIns="34263" rIns="68522" bIns="34263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Subtitle 2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63160" tIns="81580" rIns="163160" bIns="81580" rtlCol="0">
              <a:no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xxxx</a:t>
              </a:r>
              <a:endParaRPr lang="en-US" altLang="zh-CN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endParaRPr>
            </a:p>
          </p:txBody>
        </p:sp>
      </p:grp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63" y="1583624"/>
            <a:ext cx="5650964" cy="509760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46" y="231369"/>
            <a:ext cx="2194654" cy="471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41" y="250825"/>
            <a:ext cx="2310130" cy="47180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458687" y="4337423"/>
            <a:ext cx="2840451" cy="2145665"/>
            <a:chOff x="859679" y="1665343"/>
            <a:chExt cx="2840451" cy="2145665"/>
          </a:xfrm>
        </p:grpSpPr>
        <p:sp>
          <p:nvSpPr>
            <p:cNvPr id="21" name="Rectangle 1"/>
            <p:cNvSpPr/>
            <p:nvPr/>
          </p:nvSpPr>
          <p:spPr bwMode="auto">
            <a:xfrm>
              <a:off x="859679" y="1665343"/>
              <a:ext cx="2840451" cy="400226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</a:ln>
          </p:spPr>
          <p:txBody>
            <a:bodyPr lIns="0" tIns="0" rIns="0" bIns="0"/>
            <a:lstStyle/>
            <a:p>
              <a:endParaRPr lang="en-US" sz="7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1"/>
            <p:cNvSpPr/>
            <p:nvPr/>
          </p:nvSpPr>
          <p:spPr bwMode="auto">
            <a:xfrm>
              <a:off x="859679" y="2065393"/>
              <a:ext cx="2840355" cy="1745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</a:ln>
          </p:spPr>
          <p:txBody>
            <a:bodyPr lIns="0" tIns="0" rIns="0" bIns="0"/>
            <a:lstStyle/>
            <a:p>
              <a:endParaRPr lang="en-US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33406" y="1692324"/>
              <a:ext cx="1092997" cy="351574"/>
            </a:xfrm>
            <a:prstGeom prst="rect">
              <a:avLst/>
            </a:prstGeom>
            <a:noFill/>
          </p:spPr>
          <p:txBody>
            <a:bodyPr wrap="none" lIns="58613" tIns="29307" rIns="58613" bIns="29307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实时计算</a:t>
              </a:r>
              <a:endParaRPr lang="id-ID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8564" y="2083635"/>
              <a:ext cx="2811566" cy="1490345"/>
            </a:xfrm>
            <a:prstGeom prst="rect">
              <a:avLst/>
            </a:prstGeom>
            <a:noFill/>
          </p:spPr>
          <p:txBody>
            <a:bodyPr wrap="square" lIns="105513" tIns="52757" rIns="105513" bIns="52757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定时构建收益率曲线及波动率曲面</a:t>
              </a:r>
              <a:endParaRPr lang="zh-CN" altLang="en-US" sz="1200" dirty="0" smtClean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通过</a:t>
              </a:r>
              <a:r>
                <a:rPr lang="en-US" altLang="zh-CN" sz="1200" dirty="0" err="1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MktData</a:t>
              </a:r>
              <a:r>
                <a:rPr lang="en-US" altLang="zh-CN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 Service </a:t>
              </a:r>
              <a:r>
                <a:rPr lang="en-US" altLang="zh-CN" sz="1200" dirty="0" err="1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Api</a:t>
              </a: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获取实时市场数据</a:t>
              </a:r>
              <a:endParaRPr lang="zh-CN" altLang="en-US" sz="1200" dirty="0" smtClean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Pricing Service</a:t>
              </a: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调用</a:t>
              </a:r>
              <a:r>
                <a:rPr lang="en-US" altLang="zh-CN" sz="1200" dirty="0" err="1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Api</a:t>
              </a: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实时响应用户定价请求</a:t>
              </a:r>
              <a:endParaRPr lang="en-US" altLang="zh-CN" sz="1200" dirty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413125" y="4311015"/>
            <a:ext cx="2840400" cy="2172335"/>
            <a:chOff x="859679" y="4366440"/>
            <a:chExt cx="2840451" cy="2172577"/>
          </a:xfrm>
        </p:grpSpPr>
        <p:sp>
          <p:nvSpPr>
            <p:cNvPr id="26" name="Rectangle 1"/>
            <p:cNvSpPr/>
            <p:nvPr/>
          </p:nvSpPr>
          <p:spPr bwMode="auto">
            <a:xfrm>
              <a:off x="859679" y="4366440"/>
              <a:ext cx="2840451" cy="400226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</a:ln>
          </p:spPr>
          <p:txBody>
            <a:bodyPr lIns="0" tIns="0" rIns="0" bIns="0"/>
            <a:lstStyle/>
            <a:p>
              <a:endParaRPr lang="en-US" sz="7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1"/>
            <p:cNvSpPr/>
            <p:nvPr/>
          </p:nvSpPr>
          <p:spPr bwMode="auto">
            <a:xfrm>
              <a:off x="859679" y="4766668"/>
              <a:ext cx="2840451" cy="17723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</a:ln>
          </p:spPr>
          <p:txBody>
            <a:bodyPr lIns="0" tIns="0" rIns="0" bIns="0"/>
            <a:lstStyle/>
            <a:p>
              <a:endParaRPr lang="en-US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94796" y="4393113"/>
              <a:ext cx="1432101" cy="350559"/>
            </a:xfrm>
            <a:prstGeom prst="rect">
              <a:avLst/>
            </a:prstGeom>
            <a:noFill/>
          </p:spPr>
          <p:txBody>
            <a:bodyPr wrap="square" lIns="58613" tIns="29307" rIns="58613" bIns="29307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批量计算</a:t>
              </a:r>
              <a:endParaRPr lang="id-ID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88563" y="4763466"/>
              <a:ext cx="2811567" cy="1767402"/>
            </a:xfrm>
            <a:prstGeom prst="rect">
              <a:avLst/>
            </a:prstGeom>
            <a:noFill/>
          </p:spPr>
          <p:txBody>
            <a:bodyPr wrap="square" lIns="105513" tIns="52757" rIns="105513" bIns="52757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读取当日收盘行情，一次构建收益率曲线及波动率曲面</a:t>
              </a:r>
              <a:endParaRPr lang="zh-CN" altLang="en-US" sz="1200" dirty="0" smtClean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通过</a:t>
              </a:r>
              <a:r>
                <a:rPr lang="en-US" altLang="zh-CN" sz="1200" dirty="0" err="1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MktData</a:t>
              </a:r>
              <a:r>
                <a:rPr lang="en-US" altLang="zh-CN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 Service </a:t>
              </a:r>
              <a:r>
                <a:rPr lang="en-US" altLang="zh-CN" sz="1200" dirty="0" err="1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Api</a:t>
              </a: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获取当日及历史市场数据</a:t>
              </a:r>
              <a:endParaRPr lang="zh-CN" altLang="en-US" sz="1200" dirty="0" smtClean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Pricing Service</a:t>
              </a: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调用定价引擎</a:t>
              </a:r>
              <a:r>
                <a:rPr lang="en-US" altLang="zh-CN" sz="1200" dirty="0" err="1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Api</a:t>
              </a: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进行并行批量定价</a:t>
              </a:r>
              <a:endParaRPr lang="zh-CN" altLang="en-US" sz="1200" dirty="0" smtClean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9740" y="1743710"/>
            <a:ext cx="2840400" cy="2199005"/>
            <a:chOff x="859679" y="1665343"/>
            <a:chExt cx="2840451" cy="2198969"/>
          </a:xfrm>
        </p:grpSpPr>
        <p:sp>
          <p:nvSpPr>
            <p:cNvPr id="4" name="Rectangle 1"/>
            <p:cNvSpPr/>
            <p:nvPr/>
          </p:nvSpPr>
          <p:spPr bwMode="auto">
            <a:xfrm>
              <a:off x="859679" y="1665343"/>
              <a:ext cx="2840451" cy="400226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</a:ln>
          </p:spPr>
          <p:txBody>
            <a:bodyPr lIns="0" tIns="0" rIns="0" bIns="0"/>
            <a:p>
              <a:endParaRPr lang="en-US" sz="7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Rectangle 1"/>
            <p:cNvSpPr/>
            <p:nvPr/>
          </p:nvSpPr>
          <p:spPr bwMode="auto">
            <a:xfrm>
              <a:off x="859679" y="2065571"/>
              <a:ext cx="2840451" cy="1798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</a:ln>
          </p:spPr>
          <p:txBody>
            <a:bodyPr lIns="0" tIns="0" rIns="0" bIns="0"/>
            <a:p>
              <a:endParaRPr lang="en-US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23"/>
            <p:cNvSpPr txBox="1"/>
            <p:nvPr/>
          </p:nvSpPr>
          <p:spPr>
            <a:xfrm>
              <a:off x="1324830" y="1692013"/>
              <a:ext cx="1649103" cy="350514"/>
            </a:xfrm>
            <a:prstGeom prst="rect">
              <a:avLst/>
            </a:prstGeom>
            <a:noFill/>
          </p:spPr>
          <p:txBody>
            <a:bodyPr wrap="square" lIns="58613" tIns="29307" rIns="58613" bIns="29307" rtlCol="0">
              <a:spAutoFit/>
            </a:bodyPr>
            <a:p>
              <a:pPr algn="ctr"/>
              <a:r>
                <a:rPr lang="zh-CN" altLang="en-US" sz="1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分布式架构</a:t>
              </a:r>
              <a:endParaRPr lang="id-ID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7" name="TextBox 24"/>
            <p:cNvSpPr txBox="1"/>
            <p:nvPr/>
          </p:nvSpPr>
          <p:spPr>
            <a:xfrm>
              <a:off x="888564" y="2083635"/>
              <a:ext cx="2811566" cy="1767176"/>
            </a:xfrm>
            <a:prstGeom prst="rect">
              <a:avLst/>
            </a:prstGeom>
            <a:solidFill>
              <a:srgbClr val="D9D9D9"/>
            </a:solidFill>
          </p:spPr>
          <p:txBody>
            <a:bodyPr wrap="square" lIns="105513" tIns="52757" rIns="105513" bIns="52757" rtlCol="0">
              <a:spAutoFit/>
            </a:bodyPr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高吞吐高并发</a:t>
              </a:r>
              <a:endParaRPr lang="zh-CN" altLang="en-US" sz="1200" dirty="0" smtClean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算力弹性伸缩</a:t>
              </a:r>
              <a:endParaRPr lang="zh-CN" altLang="en-US" sz="1200" dirty="0" smtClean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高可用性</a:t>
              </a:r>
              <a:endParaRPr lang="zh-CN" altLang="en-US" sz="1200" dirty="0" smtClean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支持海量数据处理和存储</a:t>
              </a:r>
              <a:endParaRPr lang="zh-CN" altLang="en-US" sz="1200" dirty="0" smtClean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容器云技术</a:t>
              </a:r>
              <a:endParaRPr lang="zh-CN" altLang="en-US" sz="1200" dirty="0" smtClean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支持跨平台、跨语言集成</a:t>
              </a:r>
              <a:endParaRPr lang="zh-CN" altLang="en-US" sz="1200" dirty="0" smtClean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423920" y="1743710"/>
            <a:ext cx="2840400" cy="2185671"/>
            <a:chOff x="859679" y="4366440"/>
            <a:chExt cx="2840451" cy="2185914"/>
          </a:xfrm>
        </p:grpSpPr>
        <p:sp>
          <p:nvSpPr>
            <p:cNvPr id="9" name="Rectangle 1"/>
            <p:cNvSpPr/>
            <p:nvPr/>
          </p:nvSpPr>
          <p:spPr bwMode="auto">
            <a:xfrm>
              <a:off x="859679" y="4366440"/>
              <a:ext cx="2840451" cy="400226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</a:ln>
          </p:spPr>
          <p:txBody>
            <a:bodyPr lIns="0" tIns="0" rIns="0" bIns="0"/>
            <a:p>
              <a:endParaRPr lang="en-US" sz="7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"/>
            <p:cNvSpPr/>
            <p:nvPr/>
          </p:nvSpPr>
          <p:spPr bwMode="auto">
            <a:xfrm>
              <a:off x="859679" y="4766535"/>
              <a:ext cx="2840406" cy="17858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</a:ln>
          </p:spPr>
          <p:txBody>
            <a:bodyPr lIns="0" tIns="0" rIns="0" bIns="0"/>
            <a:p>
              <a:endParaRPr lang="en-US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28"/>
            <p:cNvSpPr txBox="1"/>
            <p:nvPr/>
          </p:nvSpPr>
          <p:spPr>
            <a:xfrm>
              <a:off x="1449903" y="4393113"/>
              <a:ext cx="1376028" cy="350559"/>
            </a:xfrm>
            <a:prstGeom prst="rect">
              <a:avLst/>
            </a:prstGeom>
            <a:noFill/>
          </p:spPr>
          <p:txBody>
            <a:bodyPr wrap="square" lIns="58613" tIns="29307" rIns="58613" bIns="29307" rtlCol="0">
              <a:spAutoFit/>
            </a:bodyPr>
            <a:p>
              <a:pPr algn="ctr"/>
              <a:r>
                <a:rPr lang="zh-CN" altLang="en-US" sz="1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性能优化</a:t>
              </a:r>
              <a:endParaRPr lang="id-ID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8563" y="4763466"/>
              <a:ext cx="2811567" cy="1767402"/>
            </a:xfrm>
            <a:prstGeom prst="rect">
              <a:avLst/>
            </a:prstGeom>
            <a:noFill/>
          </p:spPr>
          <p:txBody>
            <a:bodyPr wrap="square" lIns="105513" tIns="52757" rIns="105513" bIns="52757" rtlCol="0">
              <a:spAutoFit/>
            </a:bodyPr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无锁技术</a:t>
              </a:r>
              <a:endParaRPr lang="zh-CN" altLang="en-US" sz="1200" dirty="0" smtClean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并行处理</a:t>
              </a:r>
              <a:endParaRPr lang="zh-CN" altLang="en-US" sz="1200" dirty="0" smtClean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高吞吐</a:t>
              </a:r>
              <a:r>
                <a:rPr lang="en-US" altLang="zh-CN" sz="1200" dirty="0" err="1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ZeroMQ</a:t>
              </a:r>
              <a:r>
                <a:rPr lang="en-US" altLang="zh-CN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, </a:t>
              </a: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计算密集型任务</a:t>
              </a:r>
              <a:endParaRPr lang="zh-CN" altLang="en-US" sz="1200" dirty="0" smtClean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内存池技术</a:t>
              </a:r>
              <a:endParaRPr lang="zh-CN" altLang="en-US" sz="1200" dirty="0" smtClean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多级缓存</a:t>
              </a:r>
              <a:endParaRPr lang="zh-CN" altLang="en-US" sz="1200" dirty="0" smtClean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异步用户</a:t>
              </a:r>
              <a:r>
                <a:rPr lang="en-US" altLang="zh-CN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API</a:t>
              </a:r>
              <a:endParaRPr lang="zh-CN" altLang="en-US" sz="1200" dirty="0" smtClean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0592" y="4301490"/>
            <a:ext cx="2840451" cy="2163445"/>
            <a:chOff x="859679" y="1665343"/>
            <a:chExt cx="2840451" cy="2163445"/>
          </a:xfrm>
        </p:grpSpPr>
        <p:sp>
          <p:nvSpPr>
            <p:cNvPr id="13" name="Rectangle 1"/>
            <p:cNvSpPr/>
            <p:nvPr/>
          </p:nvSpPr>
          <p:spPr bwMode="auto">
            <a:xfrm>
              <a:off x="859679" y="1665343"/>
              <a:ext cx="2840451" cy="400226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</a:ln>
          </p:spPr>
          <p:txBody>
            <a:bodyPr lIns="0" tIns="0" rIns="0" bIns="0"/>
            <a:p>
              <a:endParaRPr lang="en-US" sz="7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"/>
            <p:cNvSpPr/>
            <p:nvPr/>
          </p:nvSpPr>
          <p:spPr bwMode="auto">
            <a:xfrm>
              <a:off x="859679" y="2065393"/>
              <a:ext cx="2840355" cy="17633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</a:ln>
          </p:spPr>
          <p:txBody>
            <a:bodyPr lIns="0" tIns="0" rIns="0" bIns="0"/>
            <a:p>
              <a:endParaRPr lang="en-US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22"/>
            <p:cNvSpPr txBox="1"/>
            <p:nvPr/>
          </p:nvSpPr>
          <p:spPr>
            <a:xfrm>
              <a:off x="1733406" y="1692324"/>
              <a:ext cx="1092997" cy="351574"/>
            </a:xfrm>
            <a:prstGeom prst="rect">
              <a:avLst/>
            </a:prstGeom>
            <a:noFill/>
          </p:spPr>
          <p:txBody>
            <a:bodyPr wrap="none" lIns="58613" tIns="29307" rIns="58613" bIns="29307" rtlCol="0">
              <a:spAutoFit/>
            </a:bodyPr>
            <a:p>
              <a:pPr algn="ctr"/>
              <a:r>
                <a:rPr lang="zh-CN" altLang="en-US" sz="1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实时计算</a:t>
              </a:r>
              <a:endParaRPr lang="id-ID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19" name="TextBox 23"/>
            <p:cNvSpPr txBox="1"/>
            <p:nvPr/>
          </p:nvSpPr>
          <p:spPr>
            <a:xfrm>
              <a:off x="888564" y="2083635"/>
              <a:ext cx="2811566" cy="1490345"/>
            </a:xfrm>
            <a:prstGeom prst="rect">
              <a:avLst/>
            </a:prstGeom>
            <a:noFill/>
          </p:spPr>
          <p:txBody>
            <a:bodyPr wrap="square" lIns="105513" tIns="52757" rIns="105513" bIns="52757" rtlCol="0">
              <a:spAutoFit/>
            </a:bodyPr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定时构建收益率曲线及波动率曲面</a:t>
              </a:r>
              <a:endParaRPr lang="zh-CN" altLang="en-US" sz="1200" dirty="0" smtClean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通过</a:t>
              </a:r>
              <a:r>
                <a:rPr lang="en-US" altLang="zh-CN" sz="1200" dirty="0" err="1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MktData</a:t>
              </a:r>
              <a:r>
                <a:rPr lang="en-US" altLang="zh-CN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 Service </a:t>
              </a:r>
              <a:r>
                <a:rPr lang="en-US" altLang="zh-CN" sz="1200" dirty="0" err="1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Api</a:t>
              </a: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获取实时市场数据</a:t>
              </a:r>
              <a:endParaRPr lang="zh-CN" altLang="en-US" sz="1200" dirty="0" smtClean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Pricing Service</a:t>
              </a: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调用</a:t>
              </a:r>
              <a:r>
                <a:rPr lang="en-US" altLang="zh-CN" sz="1200" dirty="0" err="1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Api</a:t>
              </a: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实时响应用户定价请求</a:t>
              </a:r>
              <a:endParaRPr lang="en-US" altLang="zh-CN" sz="1200" dirty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415030" y="4301490"/>
            <a:ext cx="2840400" cy="2172335"/>
            <a:chOff x="859679" y="4366440"/>
            <a:chExt cx="2840451" cy="2172577"/>
          </a:xfrm>
        </p:grpSpPr>
        <p:sp>
          <p:nvSpPr>
            <p:cNvPr id="32" name="Rectangle 1"/>
            <p:cNvSpPr/>
            <p:nvPr/>
          </p:nvSpPr>
          <p:spPr bwMode="auto">
            <a:xfrm>
              <a:off x="859679" y="4366440"/>
              <a:ext cx="2840451" cy="400226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</a:ln>
          </p:spPr>
          <p:txBody>
            <a:bodyPr lIns="0" tIns="0" rIns="0" bIns="0"/>
            <a:p>
              <a:endParaRPr lang="en-US" sz="7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1"/>
            <p:cNvSpPr/>
            <p:nvPr/>
          </p:nvSpPr>
          <p:spPr bwMode="auto">
            <a:xfrm>
              <a:off x="859679" y="4766668"/>
              <a:ext cx="2840451" cy="17723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</a:ln>
          </p:spPr>
          <p:txBody>
            <a:bodyPr lIns="0" tIns="0" rIns="0" bIns="0"/>
            <a:p>
              <a:endParaRPr lang="en-US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27"/>
            <p:cNvSpPr txBox="1"/>
            <p:nvPr/>
          </p:nvSpPr>
          <p:spPr>
            <a:xfrm>
              <a:off x="1394796" y="4393113"/>
              <a:ext cx="1432101" cy="350559"/>
            </a:xfrm>
            <a:prstGeom prst="rect">
              <a:avLst/>
            </a:prstGeom>
            <a:noFill/>
          </p:spPr>
          <p:txBody>
            <a:bodyPr wrap="square" lIns="58613" tIns="29307" rIns="58613" bIns="29307" rtlCol="0">
              <a:spAutoFit/>
            </a:bodyPr>
            <a:p>
              <a:pPr algn="ctr"/>
              <a:r>
                <a:rPr lang="zh-CN" altLang="en-US" sz="1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批量计算</a:t>
              </a:r>
              <a:endParaRPr lang="id-ID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35" name="TextBox 28"/>
            <p:cNvSpPr txBox="1"/>
            <p:nvPr/>
          </p:nvSpPr>
          <p:spPr>
            <a:xfrm>
              <a:off x="888563" y="4763466"/>
              <a:ext cx="2811567" cy="1767402"/>
            </a:xfrm>
            <a:prstGeom prst="rect">
              <a:avLst/>
            </a:prstGeom>
            <a:noFill/>
          </p:spPr>
          <p:txBody>
            <a:bodyPr wrap="square" lIns="105513" tIns="52757" rIns="105513" bIns="52757" rtlCol="0">
              <a:spAutoFit/>
            </a:bodyPr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读取当日收盘行情，一次构建收益率曲线及波动率曲面</a:t>
              </a:r>
              <a:endParaRPr lang="zh-CN" altLang="en-US" sz="1200" dirty="0" smtClean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通过</a:t>
              </a:r>
              <a:r>
                <a:rPr lang="en-US" altLang="zh-CN" sz="1200" dirty="0" err="1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MktData</a:t>
              </a:r>
              <a:r>
                <a:rPr lang="en-US" altLang="zh-CN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 Service </a:t>
              </a:r>
              <a:r>
                <a:rPr lang="en-US" altLang="zh-CN" sz="1200" dirty="0" err="1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Api</a:t>
              </a: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获取当日及历史市场数据</a:t>
              </a:r>
              <a:endParaRPr lang="zh-CN" altLang="en-US" sz="1200" dirty="0" smtClean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Pricing Service</a:t>
              </a: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调用定价引擎</a:t>
              </a:r>
              <a:r>
                <a:rPr lang="en-US" altLang="zh-CN" sz="1200" dirty="0" err="1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Api</a:t>
              </a:r>
              <a:r>
                <a:rPr lang="zh-CN" altLang="en-US" sz="1200" dirty="0" smtClean="0">
                  <a:solidFill>
                    <a:srgbClr val="7878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进行并行批量定价</a:t>
              </a:r>
              <a:endParaRPr lang="zh-CN" altLang="en-US" sz="1200" dirty="0" smtClean="0">
                <a:solidFill>
                  <a:srgbClr val="7878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</p:grpSp>
      <p:grpSp>
        <p:nvGrpSpPr>
          <p:cNvPr id="36" name="Group 84"/>
          <p:cNvGrpSpPr/>
          <p:nvPr/>
        </p:nvGrpSpPr>
        <p:grpSpPr>
          <a:xfrm>
            <a:off x="3191742" y="559511"/>
            <a:ext cx="5829111" cy="935833"/>
            <a:chOff x="6361236" y="483017"/>
            <a:chExt cx="11655185" cy="2079087"/>
          </a:xfrm>
        </p:grpSpPr>
        <p:sp>
          <p:nvSpPr>
            <p:cNvPr id="37" name="TextBox 85"/>
            <p:cNvSpPr txBox="1"/>
            <p:nvPr/>
          </p:nvSpPr>
          <p:spPr>
            <a:xfrm>
              <a:off x="10419580" y="483017"/>
              <a:ext cx="3524602" cy="1245686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algn="ctr"/>
              <a:r>
                <a:rPr lang="zh-CN" altLang="id-ID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定价引擎</a:t>
              </a:r>
              <a:endParaRPr lang="zh-CN" altLang="id-ID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38" name="Rectangle 86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22" tIns="34263" rIns="68522" bIns="34263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Subtitle 2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63160" tIns="81580" rIns="163160" bIns="81580" rtlCol="0">
              <a:no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技术</a:t>
              </a:r>
              <a:r>
                <a:rPr lang="zh-CN" altLang="en-US" sz="16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架构</a:t>
              </a:r>
              <a:endPara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endParaRPr>
            </a:p>
          </p:txBody>
        </p:sp>
      </p:grp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002528" y="559511"/>
            <a:ext cx="2221230" cy="688975"/>
          </a:xfrm>
          <a:prstGeom prst="rect">
            <a:avLst/>
          </a:prstGeom>
          <a:noFill/>
        </p:spPr>
        <p:txBody>
          <a:bodyPr wrap="none" lIns="43962" tIns="21981" rIns="43962" bIns="21981" rtlCol="0">
            <a:spAutoFit/>
          </a:bodyPr>
          <a:lstStyle/>
          <a:p>
            <a:pPr algn="ctr"/>
            <a:r>
              <a:rPr lang="zh-CN" altLang="en-US" sz="42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charset="0"/>
              </a:rPr>
              <a:t>交易系统</a:t>
            </a:r>
            <a:endParaRPr lang="zh-CN" altLang="en-US" sz="42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charset="0"/>
            </a:endParaRPr>
          </a:p>
        </p:txBody>
      </p:sp>
      <p:sp>
        <p:nvSpPr>
          <p:cNvPr id="54" name="Rectangle 28"/>
          <p:cNvSpPr/>
          <p:nvPr/>
        </p:nvSpPr>
        <p:spPr>
          <a:xfrm>
            <a:off x="5717938" y="1454187"/>
            <a:ext cx="776721" cy="4115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22" tIns="34263" rIns="68522" bIns="34263" rtlCol="0" anchor="ctr"/>
          <a:lstStyle/>
          <a:p>
            <a:pPr algn="ctr"/>
            <a:endParaRPr lang="en-US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46" y="231369"/>
            <a:ext cx="2194654" cy="4716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1" y="250825"/>
            <a:ext cx="2310130" cy="471805"/>
          </a:xfrm>
          <a:prstGeom prst="rect">
            <a:avLst/>
          </a:prstGeom>
        </p:spPr>
      </p:pic>
      <p:sp>
        <p:nvSpPr>
          <p:cNvPr id="75" name="Subtitle 2"/>
          <p:cNvSpPr txBox="1"/>
          <p:nvPr/>
        </p:nvSpPr>
        <p:spPr>
          <a:xfrm>
            <a:off x="4557395" y="4386751"/>
            <a:ext cx="3256915" cy="1959610"/>
          </a:xfrm>
          <a:prstGeom prst="rect">
            <a:avLst/>
          </a:prstGeom>
        </p:spPr>
        <p:txBody>
          <a:bodyPr vert="horz" wrap="square" lIns="104586" tIns="52293" rIns="104586" bIns="5229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945"/>
              </a:lnSpc>
              <a:buFont typeface="Wingdings" panose="05000000000000000000" charset="0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全面的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事前、事中、事后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风险管理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 marL="171450" indent="-171450">
              <a:lnSpc>
                <a:spcPts val="1945"/>
              </a:lnSpc>
              <a:buFont typeface="Wingdings" panose="05000000000000000000" charset="0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内部评级信息、交易试算指标、分级授权管理、黑白名单信息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 marL="171450" indent="-171450">
              <a:lnSpc>
                <a:spcPts val="1945"/>
              </a:lnSpc>
              <a:buFont typeface="Wingdings" panose="05000000000000000000" charset="0"/>
              <a:buChar char="Ø"/>
            </a:pPr>
            <a:r>
              <a:rPr lang="zh-CN" altLang="en-US" sz="12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授信限额监控、价格偏离监控、风险限额监控、持仓头寸监控</a:t>
            </a:r>
            <a:endParaRPr lang="zh-CN" altLang="en-US" sz="1200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 marL="171450" indent="-171450">
              <a:lnSpc>
                <a:spcPts val="1945"/>
              </a:lnSpc>
              <a:buFont typeface="Wingdings" panose="05000000000000000000" charset="0"/>
              <a:buChar char="Ø"/>
            </a:pPr>
            <a:r>
              <a:rPr lang="zh-CN" altLang="en-US" sz="12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风险指标计量、收益统计分析、流动性分析、损益分析</a:t>
            </a:r>
            <a:endParaRPr lang="zh-CN" altLang="en-US" sz="1200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98385" y="4005882"/>
            <a:ext cx="777240" cy="258445"/>
          </a:xfrm>
          <a:prstGeom prst="rect">
            <a:avLst/>
          </a:prstGeom>
          <a:noFill/>
        </p:spPr>
        <p:txBody>
          <a:bodyPr wrap="none" lIns="58613" tIns="29307" rIns="58613" bIns="29307" rtlCol="0" anchor="ctr" anchorCtr="0">
            <a:spAutoFit/>
          </a:bodyPr>
          <a:lstStyle/>
          <a:p>
            <a:pPr algn="ctr"/>
            <a:r>
              <a:rPr lang="zh-CN" altLang="en-US" sz="13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panose="020F0502020204030203" pitchFamily="34" charset="0"/>
              </a:rPr>
              <a:t>风险管理</a:t>
            </a:r>
            <a:endParaRPr lang="zh-CN" altLang="en-US" sz="13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panose="020F0502020204030203" pitchFamily="34" charset="0"/>
            </a:endParaRPr>
          </a:p>
        </p:txBody>
      </p:sp>
      <p:sp>
        <p:nvSpPr>
          <p:cNvPr id="77" name="Subtitle 2"/>
          <p:cNvSpPr txBox="1"/>
          <p:nvPr/>
        </p:nvSpPr>
        <p:spPr>
          <a:xfrm>
            <a:off x="8570915" y="4386751"/>
            <a:ext cx="1897308" cy="1497330"/>
          </a:xfrm>
          <a:prstGeom prst="rect">
            <a:avLst/>
          </a:prstGeom>
        </p:spPr>
        <p:txBody>
          <a:bodyPr vert="horz" wrap="square" lIns="104586" tIns="52293" rIns="104586" bIns="5229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945"/>
              </a:lnSpc>
              <a:buFont typeface="Wingdings" panose="05000000000000000000" charset="0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策略参数调整</a:t>
            </a:r>
            <a:endParaRPr lang="en-US" altLang="zh-CN" sz="1200" b="1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 marL="171450" indent="-171450">
              <a:lnSpc>
                <a:spcPts val="1945"/>
              </a:lnSpc>
              <a:buFont typeface="Wingdings" panose="05000000000000000000" charset="0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自动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手工切换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 marL="171450" indent="-171450">
              <a:lnSpc>
                <a:spcPts val="1945"/>
              </a:lnSpc>
              <a:buFont typeface="Wingdings" panose="05000000000000000000" charset="0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应急算法点差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 marL="171450" indent="-171450">
              <a:lnSpc>
                <a:spcPts val="1945"/>
              </a:lnSpc>
              <a:buFont typeface="Wingdings" panose="05000000000000000000" charset="0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配置单型策略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 marL="171450" indent="-171450">
              <a:lnSpc>
                <a:spcPts val="1945"/>
              </a:lnSpc>
              <a:buFont typeface="Wingdings" panose="05000000000000000000" charset="0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条件单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关联单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81200" y="4024106"/>
            <a:ext cx="777240" cy="258445"/>
          </a:xfrm>
          <a:prstGeom prst="rect">
            <a:avLst/>
          </a:prstGeom>
          <a:noFill/>
        </p:spPr>
        <p:txBody>
          <a:bodyPr wrap="none" lIns="58613" tIns="29307" rIns="58613" bIns="29307" rtlCol="0" anchor="ctr" anchorCtr="0">
            <a:spAutoFit/>
          </a:bodyPr>
          <a:lstStyle/>
          <a:p>
            <a:pPr algn="ctr"/>
            <a:r>
              <a:rPr lang="zh-CN" altLang="en-US" sz="13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panose="020F0502020204030203" pitchFamily="34" charset="0"/>
              </a:rPr>
              <a:t>策略调整</a:t>
            </a:r>
            <a:endParaRPr lang="zh-CN" altLang="en-US" sz="13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panose="020F0502020204030203" pitchFamily="34" charset="0"/>
            </a:endParaRPr>
          </a:p>
        </p:txBody>
      </p:sp>
      <p:sp>
        <p:nvSpPr>
          <p:cNvPr id="79" name="Subtitle 2"/>
          <p:cNvSpPr txBox="1"/>
          <p:nvPr/>
        </p:nvSpPr>
        <p:spPr>
          <a:xfrm>
            <a:off x="1509814" y="4386751"/>
            <a:ext cx="2209369" cy="1174750"/>
          </a:xfrm>
          <a:prstGeom prst="rect">
            <a:avLst/>
          </a:prstGeom>
        </p:spPr>
        <p:txBody>
          <a:bodyPr vert="horz" wrap="square" lIns="104586" tIns="52293" rIns="104586" bIns="5229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945"/>
              </a:lnSpc>
              <a:buFont typeface="Wingdings" panose="05000000000000000000" charset="0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  <a:sym typeface="+mn-ea"/>
              </a:rPr>
              <a:t>提升拿单率，使交易策略能够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  <a:sym typeface="+mn-ea"/>
              </a:rPr>
              <a:t>真正盈利</a:t>
            </a:r>
            <a:endParaRPr lang="en-US" altLang="zh-CN" sz="1200" b="1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 marL="171450" indent="-171450">
              <a:lnSpc>
                <a:spcPts val="1945"/>
              </a:lnSpc>
              <a:buFont typeface="Wingdings" panose="05000000000000000000" charset="0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  <a:sym typeface="+mn-ea"/>
              </a:rPr>
              <a:t>多渠道报价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  <a:sym typeface="+mn-ea"/>
              </a:rPr>
              <a:t>行情压缩</a:t>
            </a:r>
            <a:endParaRPr lang="en-US" altLang="zh-CN" sz="1200" b="1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 marL="171450" indent="-171450">
              <a:lnSpc>
                <a:spcPts val="1945"/>
              </a:lnSpc>
              <a:buFont typeface="Wingdings" panose="05000000000000000000" charset="0"/>
              <a:buChar char="Ø"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  <a:sym typeface="+mn-ea"/>
              </a:rPr>
              <a:t>CFETS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  <a:sym typeface="+mn-ea"/>
              </a:rPr>
              <a:t>报单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  <a:sym typeface="+mn-ea"/>
              </a:rPr>
              <a:t>指令压缩</a:t>
            </a:r>
            <a:endParaRPr lang="zh-CN" altLang="en-US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  <a:sym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274988" y="3991086"/>
            <a:ext cx="777240" cy="258445"/>
          </a:xfrm>
          <a:prstGeom prst="rect">
            <a:avLst/>
          </a:prstGeom>
          <a:noFill/>
        </p:spPr>
        <p:txBody>
          <a:bodyPr wrap="none" lIns="58613" tIns="29307" rIns="58613" bIns="29307" rtlCol="0" anchor="ctr" anchorCtr="0">
            <a:spAutoFit/>
          </a:bodyPr>
          <a:lstStyle/>
          <a:p>
            <a:pPr algn="ctr"/>
            <a:r>
              <a:rPr lang="zh-CN" altLang="en-US" sz="13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panose="020F0502020204030203" pitchFamily="34" charset="0"/>
                <a:sym typeface="+mn-ea"/>
              </a:rPr>
              <a:t>交易性能</a:t>
            </a:r>
            <a:endParaRPr lang="zh-CN" altLang="en-US" sz="13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panose="020F0502020204030203" pitchFamily="34" charset="0"/>
              <a:sym typeface="+mn-ea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7913443" y="2213567"/>
            <a:ext cx="0" cy="188647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4458510" y="2202772"/>
            <a:ext cx="0" cy="188647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99"/>
          <p:cNvSpPr/>
          <p:nvPr/>
        </p:nvSpPr>
        <p:spPr>
          <a:xfrm>
            <a:off x="1902854" y="2304699"/>
            <a:ext cx="1601717" cy="1441922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613" tIns="29307" rIns="58613" bIns="29307" rtlCol="0" anchor="ctr"/>
          <a:lstStyle/>
          <a:p>
            <a:pPr algn="ctr"/>
            <a:endParaRPr lang="en-US" sz="1400" b="1" dirty="0">
              <a:latin typeface="Lato Bold" charset="0"/>
            </a:endParaRPr>
          </a:p>
        </p:txBody>
      </p:sp>
      <p:sp>
        <p:nvSpPr>
          <p:cNvPr id="26" name="Oval 103"/>
          <p:cNvSpPr/>
          <p:nvPr/>
        </p:nvSpPr>
        <p:spPr>
          <a:xfrm>
            <a:off x="5301079" y="2304699"/>
            <a:ext cx="1601717" cy="1441922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613" tIns="29307" rIns="58613" bIns="29307" rtlCol="0" anchor="ctr"/>
          <a:lstStyle/>
          <a:p>
            <a:pPr algn="ctr"/>
            <a:endParaRPr lang="en-US" sz="1400" b="1" dirty="0">
              <a:latin typeface="Lato Bold" charset="0"/>
            </a:endParaRPr>
          </a:p>
        </p:txBody>
      </p:sp>
      <p:sp>
        <p:nvSpPr>
          <p:cNvPr id="32" name="Oval 106"/>
          <p:cNvSpPr/>
          <p:nvPr/>
        </p:nvSpPr>
        <p:spPr>
          <a:xfrm>
            <a:off x="8811169" y="2304699"/>
            <a:ext cx="1601717" cy="1441922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613" tIns="29307" rIns="58613" bIns="29307" rtlCol="0" anchor="ctr"/>
          <a:lstStyle/>
          <a:p>
            <a:pPr algn="ctr"/>
            <a:endParaRPr lang="en-US" sz="1400" b="1" dirty="0">
              <a:latin typeface="Lato Bold" charset="0"/>
            </a:endParaRPr>
          </a:p>
        </p:txBody>
      </p:sp>
      <p:sp>
        <p:nvSpPr>
          <p:cNvPr id="33" name="Shape 2547"/>
          <p:cNvSpPr/>
          <p:nvPr/>
        </p:nvSpPr>
        <p:spPr>
          <a:xfrm>
            <a:off x="2367676" y="2745890"/>
            <a:ext cx="636850" cy="573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8317" tIns="18317" rIns="18317" bIns="18317" anchor="ctr"/>
          <a:lstStyle/>
          <a:p>
            <a:pPr defTabSz="21971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b="1" dirty="0">
              <a:latin typeface="Lato Bold" charset="0"/>
              <a:ea typeface="Lato Bold" charset="0"/>
              <a:cs typeface="Lato Bold" charset="0"/>
            </a:endParaRPr>
          </a:p>
        </p:txBody>
      </p:sp>
      <p:sp>
        <p:nvSpPr>
          <p:cNvPr id="34" name="Shape 2587"/>
          <p:cNvSpPr/>
          <p:nvPr/>
        </p:nvSpPr>
        <p:spPr>
          <a:xfrm>
            <a:off x="9293602" y="2749116"/>
            <a:ext cx="636850" cy="573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8317" tIns="18317" rIns="18317" bIns="18317" anchor="ctr"/>
          <a:lstStyle/>
          <a:p>
            <a:pPr defTabSz="21971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b="1" dirty="0">
              <a:latin typeface="Lato Bold" charset="0"/>
              <a:ea typeface="Lato Bold" charset="0"/>
              <a:cs typeface="Lato Bold" charset="0"/>
            </a:endParaRPr>
          </a:p>
        </p:txBody>
      </p:sp>
      <p:sp>
        <p:nvSpPr>
          <p:cNvPr id="35" name="Shape 2934"/>
          <p:cNvSpPr/>
          <p:nvPr/>
        </p:nvSpPr>
        <p:spPr>
          <a:xfrm>
            <a:off x="5859202" y="2749116"/>
            <a:ext cx="463165" cy="573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8317" tIns="18317" rIns="18317" bIns="18317" anchor="ctr"/>
          <a:lstStyle/>
          <a:p>
            <a:pPr defTabSz="21971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b="1" dirty="0">
              <a:latin typeface="Lato Bold" charset="0"/>
              <a:ea typeface="Lato Bold" charset="0"/>
              <a:cs typeface="Lato Bold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  <p:bldLst>
      <p:bldP spid="75" grpId="0"/>
      <p:bldP spid="76" grpId="0"/>
      <p:bldP spid="77" grpId="0"/>
      <p:bldP spid="78" grpId="0"/>
      <p:bldP spid="79" grpId="0"/>
      <p:bldP spid="80" grpId="0"/>
      <p:bldP spid="24" grpId="0" bldLvl="0" animBg="1"/>
      <p:bldP spid="26" grpId="0" bldLvl="0" animBg="1"/>
      <p:bldP spid="32" grpId="0" bldLvl="0" animBg="1"/>
      <p:bldP spid="33" grpId="0" bldLvl="0" animBg="1"/>
      <p:bldP spid="34" grpId="0" bldLvl="0" animBg="1"/>
      <p:bldP spid="3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46" y="231369"/>
            <a:ext cx="2194654" cy="4716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1" y="250825"/>
            <a:ext cx="2310130" cy="471805"/>
          </a:xfrm>
          <a:prstGeom prst="rect">
            <a:avLst/>
          </a:prstGeom>
        </p:spPr>
      </p:pic>
      <p:sp>
        <p:nvSpPr>
          <p:cNvPr id="40" name="圆角矩形 39"/>
          <p:cNvSpPr/>
          <p:nvPr/>
        </p:nvSpPr>
        <p:spPr>
          <a:xfrm>
            <a:off x="4139233" y="1899002"/>
            <a:ext cx="7726166" cy="4706961"/>
          </a:xfrm>
          <a:prstGeom prst="roundRect">
            <a:avLst>
              <a:gd name="adj" fmla="val 3774"/>
            </a:avLst>
          </a:prstGeom>
          <a:solidFill>
            <a:srgbClr val="D9D9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406000" y="4479620"/>
            <a:ext cx="2413623" cy="40086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六边形 16"/>
          <p:cNvSpPr/>
          <p:nvPr/>
        </p:nvSpPr>
        <p:spPr>
          <a:xfrm>
            <a:off x="5891391" y="5771750"/>
            <a:ext cx="801164" cy="83421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六边形 18"/>
          <p:cNvSpPr/>
          <p:nvPr/>
        </p:nvSpPr>
        <p:spPr>
          <a:xfrm>
            <a:off x="7148423" y="5771750"/>
            <a:ext cx="801164" cy="83421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405999" y="3714732"/>
            <a:ext cx="3690370" cy="42665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箭头: 下 72"/>
          <p:cNvSpPr/>
          <p:nvPr/>
        </p:nvSpPr>
        <p:spPr>
          <a:xfrm>
            <a:off x="4542068" y="3500053"/>
            <a:ext cx="399194" cy="616964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405999" y="5943548"/>
            <a:ext cx="1485392" cy="40086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12"/>
          <p:cNvSpPr txBox="1"/>
          <p:nvPr/>
        </p:nvSpPr>
        <p:spPr>
          <a:xfrm>
            <a:off x="4847915" y="6020013"/>
            <a:ext cx="673849" cy="249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发布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405999" y="5218723"/>
            <a:ext cx="3079537" cy="38658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406000" y="2949845"/>
            <a:ext cx="3439885" cy="42665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15"/>
          <p:cNvSpPr txBox="1"/>
          <p:nvPr/>
        </p:nvSpPr>
        <p:spPr>
          <a:xfrm>
            <a:off x="4828459" y="3773041"/>
            <a:ext cx="3279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趋势跟踪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数据源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跟踪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区间参数）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1" name="箭头: 下 84"/>
          <p:cNvSpPr/>
          <p:nvPr/>
        </p:nvSpPr>
        <p:spPr>
          <a:xfrm>
            <a:off x="4527199" y="2659848"/>
            <a:ext cx="399194" cy="616964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17"/>
          <p:cNvSpPr txBox="1"/>
          <p:nvPr/>
        </p:nvSpPr>
        <p:spPr>
          <a:xfrm flipH="1">
            <a:off x="4570795" y="2756502"/>
            <a:ext cx="352692" cy="4144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8"/>
          <p:cNvSpPr txBox="1"/>
          <p:nvPr/>
        </p:nvSpPr>
        <p:spPr>
          <a:xfrm flipH="1">
            <a:off x="4578969" y="3587532"/>
            <a:ext cx="352692" cy="4144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405999" y="2210742"/>
            <a:ext cx="2413624" cy="40086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20"/>
          <p:cNvSpPr txBox="1"/>
          <p:nvPr/>
        </p:nvSpPr>
        <p:spPr>
          <a:xfrm>
            <a:off x="4859945" y="2275061"/>
            <a:ext cx="1873980" cy="249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清洗（倒挂，单边）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箭头: 下 89"/>
          <p:cNvSpPr/>
          <p:nvPr/>
        </p:nvSpPr>
        <p:spPr>
          <a:xfrm>
            <a:off x="4542068" y="4329351"/>
            <a:ext cx="399194" cy="508503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22"/>
          <p:cNvSpPr txBox="1"/>
          <p:nvPr/>
        </p:nvSpPr>
        <p:spPr>
          <a:xfrm flipH="1">
            <a:off x="4578968" y="4413383"/>
            <a:ext cx="352692" cy="5085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箭头: 下 91"/>
          <p:cNvSpPr/>
          <p:nvPr/>
        </p:nvSpPr>
        <p:spPr>
          <a:xfrm>
            <a:off x="4542068" y="5064583"/>
            <a:ext cx="381145" cy="569696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24"/>
          <p:cNvSpPr txBox="1"/>
          <p:nvPr/>
        </p:nvSpPr>
        <p:spPr>
          <a:xfrm flipH="1">
            <a:off x="4578969" y="5177399"/>
            <a:ext cx="352692" cy="4144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箭头: 下 93"/>
          <p:cNvSpPr/>
          <p:nvPr/>
        </p:nvSpPr>
        <p:spPr>
          <a:xfrm>
            <a:off x="4559988" y="5777446"/>
            <a:ext cx="399194" cy="653195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26"/>
          <p:cNvSpPr txBox="1"/>
          <p:nvPr/>
        </p:nvSpPr>
        <p:spPr>
          <a:xfrm flipH="1">
            <a:off x="4596887" y="5842447"/>
            <a:ext cx="352692" cy="5000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27"/>
          <p:cNvSpPr txBox="1"/>
          <p:nvPr/>
        </p:nvSpPr>
        <p:spPr>
          <a:xfrm>
            <a:off x="4594789" y="3152447"/>
            <a:ext cx="3411254" cy="257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微小波动（最小点差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&amp;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最新频率）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5" name="文本框 28"/>
          <p:cNvSpPr txBox="1"/>
          <p:nvPr/>
        </p:nvSpPr>
        <p:spPr>
          <a:xfrm>
            <a:off x="4907940" y="5271022"/>
            <a:ext cx="2388322" cy="249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有效性检查（基准价参数）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889845" y="4555966"/>
            <a:ext cx="1873980" cy="24965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混合（最优参考价）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21813" y="4484649"/>
            <a:ext cx="3001183" cy="40086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六边形 16"/>
          <p:cNvSpPr/>
          <p:nvPr/>
        </p:nvSpPr>
        <p:spPr>
          <a:xfrm>
            <a:off x="9807204" y="5776779"/>
            <a:ext cx="801164" cy="83421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六边形 18"/>
          <p:cNvSpPr/>
          <p:nvPr/>
        </p:nvSpPr>
        <p:spPr>
          <a:xfrm>
            <a:off x="11064236" y="5776779"/>
            <a:ext cx="801164" cy="83421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kern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8317303" y="3711650"/>
            <a:ext cx="2563896" cy="42665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箭头: 下 72"/>
          <p:cNvSpPr/>
          <p:nvPr/>
        </p:nvSpPr>
        <p:spPr>
          <a:xfrm rot="10800000">
            <a:off x="8457881" y="3505082"/>
            <a:ext cx="399194" cy="616964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8321813" y="5948577"/>
            <a:ext cx="2191244" cy="40086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8321813" y="5223752"/>
            <a:ext cx="3240889" cy="38658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8321813" y="2954874"/>
            <a:ext cx="2191243" cy="42665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箭头: 下 84"/>
          <p:cNvSpPr/>
          <p:nvPr/>
        </p:nvSpPr>
        <p:spPr>
          <a:xfrm rot="10800000">
            <a:off x="8443013" y="2664878"/>
            <a:ext cx="399194" cy="616964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95"/>
          <p:cNvSpPr txBox="1"/>
          <p:nvPr/>
        </p:nvSpPr>
        <p:spPr>
          <a:xfrm flipH="1">
            <a:off x="8486609" y="2761531"/>
            <a:ext cx="352692" cy="4144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96"/>
          <p:cNvSpPr txBox="1"/>
          <p:nvPr/>
        </p:nvSpPr>
        <p:spPr>
          <a:xfrm flipH="1">
            <a:off x="8494782" y="3592562"/>
            <a:ext cx="352692" cy="4144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8321812" y="2215771"/>
            <a:ext cx="2286556" cy="40086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箭头: 下 89"/>
          <p:cNvSpPr/>
          <p:nvPr/>
        </p:nvSpPr>
        <p:spPr>
          <a:xfrm rot="10800000">
            <a:off x="8457881" y="4334380"/>
            <a:ext cx="399194" cy="508503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100"/>
          <p:cNvSpPr txBox="1"/>
          <p:nvPr/>
        </p:nvSpPr>
        <p:spPr>
          <a:xfrm flipH="1">
            <a:off x="8494781" y="4418412"/>
            <a:ext cx="352692" cy="5085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箭头: 下 91"/>
          <p:cNvSpPr/>
          <p:nvPr/>
        </p:nvSpPr>
        <p:spPr>
          <a:xfrm rot="10800000">
            <a:off x="8457881" y="5069612"/>
            <a:ext cx="381145" cy="569696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102"/>
          <p:cNvSpPr txBox="1"/>
          <p:nvPr/>
        </p:nvSpPr>
        <p:spPr>
          <a:xfrm flipH="1">
            <a:off x="8494782" y="5182429"/>
            <a:ext cx="352692" cy="4144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箭头: 下 93"/>
          <p:cNvSpPr/>
          <p:nvPr/>
        </p:nvSpPr>
        <p:spPr>
          <a:xfrm rot="10800000">
            <a:off x="8475801" y="5782475"/>
            <a:ext cx="399194" cy="653195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104"/>
          <p:cNvSpPr txBox="1"/>
          <p:nvPr/>
        </p:nvSpPr>
        <p:spPr>
          <a:xfrm flipH="1">
            <a:off x="8512701" y="5847476"/>
            <a:ext cx="352692" cy="5000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106"/>
          <p:cNvSpPr txBox="1"/>
          <p:nvPr/>
        </p:nvSpPr>
        <p:spPr>
          <a:xfrm>
            <a:off x="8733210" y="4545331"/>
            <a:ext cx="2147990" cy="249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9.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报自动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手工价频率调整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6" name="文本框 90"/>
          <p:cNvSpPr txBox="1"/>
          <p:nvPr/>
        </p:nvSpPr>
        <p:spPr>
          <a:xfrm>
            <a:off x="8692021" y="5269051"/>
            <a:ext cx="2319436" cy="249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8.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自定义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标准模板策略配置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7" name="文本框 112"/>
          <p:cNvSpPr txBox="1"/>
          <p:nvPr/>
        </p:nvSpPr>
        <p:spPr>
          <a:xfrm>
            <a:off x="8740660" y="6012292"/>
            <a:ext cx="1376476" cy="249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报价场景应用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8" name="文本框 113"/>
          <p:cNvSpPr txBox="1"/>
          <p:nvPr/>
        </p:nvSpPr>
        <p:spPr>
          <a:xfrm>
            <a:off x="8707961" y="3805057"/>
            <a:ext cx="1805095" cy="249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10.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行情跟踪实时波动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9" name="文本框 114"/>
          <p:cNvSpPr txBox="1"/>
          <p:nvPr/>
        </p:nvSpPr>
        <p:spPr>
          <a:xfrm>
            <a:off x="8726982" y="3033635"/>
            <a:ext cx="1462200" cy="249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11.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应急撤单平盘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0" name="文本框 136"/>
          <p:cNvSpPr txBox="1"/>
          <p:nvPr/>
        </p:nvSpPr>
        <p:spPr>
          <a:xfrm>
            <a:off x="8723388" y="2269729"/>
            <a:ext cx="1633647" cy="249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12.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提供流动性报价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535021" y="1899002"/>
            <a:ext cx="2241176" cy="4706961"/>
          </a:xfrm>
          <a:prstGeom prst="roundRect">
            <a:avLst>
              <a:gd name="adj" fmla="val 9077"/>
            </a:avLst>
          </a:prstGeom>
          <a:solidFill>
            <a:srgbClr val="D9D9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下箭头 101"/>
          <p:cNvSpPr/>
          <p:nvPr/>
        </p:nvSpPr>
        <p:spPr>
          <a:xfrm rot="16200000">
            <a:off x="3196979" y="3488039"/>
            <a:ext cx="506126" cy="985174"/>
          </a:xfrm>
          <a:prstGeom prst="downArrow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43"/>
          <p:cNvSpPr txBox="1"/>
          <p:nvPr/>
        </p:nvSpPr>
        <p:spPr>
          <a:xfrm>
            <a:off x="3005823" y="2840477"/>
            <a:ext cx="946048" cy="27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低延时</a:t>
            </a:r>
            <a:endParaRPr lang="zh-CN" altLang="en-US" sz="16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44"/>
          <p:cNvSpPr txBox="1"/>
          <p:nvPr/>
        </p:nvSpPr>
        <p:spPr>
          <a:xfrm>
            <a:off x="3020228" y="3283606"/>
            <a:ext cx="946048" cy="27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endParaRPr lang="zh-CN" altLang="en-US" sz="16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45"/>
          <p:cNvSpPr txBox="1"/>
          <p:nvPr/>
        </p:nvSpPr>
        <p:spPr>
          <a:xfrm>
            <a:off x="3008880" y="4379781"/>
            <a:ext cx="946048" cy="27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多并发</a:t>
            </a:r>
            <a:endParaRPr lang="zh-CN" altLang="en-US" sz="16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46"/>
          <p:cNvSpPr txBox="1"/>
          <p:nvPr/>
        </p:nvSpPr>
        <p:spPr>
          <a:xfrm>
            <a:off x="3023284" y="4822910"/>
            <a:ext cx="946048" cy="27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高灵敏</a:t>
            </a:r>
            <a:endParaRPr lang="zh-CN" altLang="en-US" sz="16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TextBox 74"/>
          <p:cNvSpPr txBox="1"/>
          <p:nvPr/>
        </p:nvSpPr>
        <p:spPr>
          <a:xfrm>
            <a:off x="5043099" y="1767932"/>
            <a:ext cx="1355417" cy="29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下行接口</a:t>
            </a:r>
            <a:endParaRPr lang="zh-CN" altLang="en-US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TextBox 75"/>
          <p:cNvSpPr txBox="1"/>
          <p:nvPr/>
        </p:nvSpPr>
        <p:spPr>
          <a:xfrm>
            <a:off x="8655371" y="1769776"/>
            <a:ext cx="1355417" cy="29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上行接口</a:t>
            </a:r>
            <a:endParaRPr lang="zh-CN" altLang="en-US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40874" y="5782480"/>
            <a:ext cx="1827659" cy="36107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时序锁机制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741480" y="2200031"/>
            <a:ext cx="1827659" cy="36107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分通道处理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41480" y="3095772"/>
            <a:ext cx="1827659" cy="36107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行情压缩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741480" y="3990998"/>
            <a:ext cx="1827659" cy="36107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指令压缩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741480" y="4886739"/>
            <a:ext cx="1827659" cy="36107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缓存命中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84"/>
          <p:cNvGrpSpPr/>
          <p:nvPr/>
        </p:nvGrpSpPr>
        <p:grpSpPr>
          <a:xfrm>
            <a:off x="3191742" y="559511"/>
            <a:ext cx="5829111" cy="935833"/>
            <a:chOff x="6361236" y="483017"/>
            <a:chExt cx="11655185" cy="2079087"/>
          </a:xfrm>
        </p:grpSpPr>
        <p:sp>
          <p:nvSpPr>
            <p:cNvPr id="37" name="TextBox 85"/>
            <p:cNvSpPr txBox="1"/>
            <p:nvPr/>
          </p:nvSpPr>
          <p:spPr>
            <a:xfrm>
              <a:off x="10419579" y="483017"/>
              <a:ext cx="3524602" cy="1245686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algn="ctr"/>
              <a:r>
                <a:rPr lang="zh-CN" altLang="id-ID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交易系统</a:t>
              </a:r>
              <a:endParaRPr lang="zh-CN" altLang="id-ID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2" name="Rectangle 86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22" tIns="34263" rIns="68522" bIns="34263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Subtitle 2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63160" tIns="81580" rIns="163160" bIns="81580" rtlCol="0">
              <a:no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高性能优化方法</a:t>
              </a:r>
              <a:endPara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46" y="231369"/>
            <a:ext cx="2194654" cy="4716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1" y="250825"/>
            <a:ext cx="2310130" cy="471805"/>
          </a:xfrm>
          <a:prstGeom prst="rect">
            <a:avLst/>
          </a:prstGeom>
        </p:spPr>
      </p:pic>
      <p:grpSp>
        <p:nvGrpSpPr>
          <p:cNvPr id="36" name="Group 84"/>
          <p:cNvGrpSpPr/>
          <p:nvPr/>
        </p:nvGrpSpPr>
        <p:grpSpPr>
          <a:xfrm>
            <a:off x="3191742" y="559511"/>
            <a:ext cx="5829111" cy="935833"/>
            <a:chOff x="6361236" y="483017"/>
            <a:chExt cx="11655185" cy="2079087"/>
          </a:xfrm>
        </p:grpSpPr>
        <p:sp>
          <p:nvSpPr>
            <p:cNvPr id="37" name="TextBox 85"/>
            <p:cNvSpPr txBox="1"/>
            <p:nvPr/>
          </p:nvSpPr>
          <p:spPr>
            <a:xfrm>
              <a:off x="10419579" y="483017"/>
              <a:ext cx="3524602" cy="1245686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algn="ctr"/>
              <a:r>
                <a:rPr lang="zh-CN" altLang="id-ID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交易系统</a:t>
              </a:r>
              <a:endParaRPr lang="zh-CN" altLang="id-ID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2" name="Rectangle 86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22" tIns="34263" rIns="68522" bIns="34263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Subtitle 2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63160" tIns="81580" rIns="163160" bIns="81580" rtlCol="0">
              <a:no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统一风险管理</a:t>
              </a:r>
              <a:endPara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199755" y="2906395"/>
            <a:ext cx="3273425" cy="1614805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marL="171450" lvl="0" indent="-1714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信用风险：交易黑白名单的管理、交易对手限额管理、集中度限额</a:t>
            </a:r>
            <a:endParaRPr lang="zh-CN" altLang="en-US" sz="11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lvl="0" indent="-1714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流动性风险：资金限额、库存限额、以及流动性预警</a:t>
            </a:r>
            <a:endParaRPr lang="zh-CN" altLang="en-US" sz="11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lvl="0" indent="-1714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市场风险：久期限额、DV01限额、持仓头寸限额</a:t>
            </a:r>
            <a:endParaRPr lang="zh-CN" altLang="en-US" sz="11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lvl="0" indent="-1714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合规风险：总交易限额、单笔最大交易限额、价格偏离度限额</a:t>
            </a:r>
            <a:endParaRPr lang="zh-CN" altLang="en-US" sz="11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lvl="0" indent="-1714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估值风险：市场最新估值偏离参数配置</a:t>
            </a:r>
            <a:endParaRPr lang="zh-CN" altLang="en-US" sz="11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1075" y="1796415"/>
            <a:ext cx="1031240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系统支持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从价源的接入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到报价生成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、再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报价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成交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的全面风险监控，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根据与后台资金系统的对接获取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风险限额及头寸信息，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提供相关风险指标的参数设置，实现报价交易事前、事中、事后全流程的实时风控机制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extplatzhalter 3"/>
          <p:cNvSpPr txBox="1"/>
          <p:nvPr/>
        </p:nvSpPr>
        <p:spPr bwMode="gray">
          <a:xfrm>
            <a:off x="8203565" y="2594610"/>
            <a:ext cx="3255010" cy="290195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52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115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595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710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190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190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190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190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190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</a:pPr>
            <a:endParaRPr lang="zh-CN" altLang="en-US" sz="14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20810" y="2602230"/>
            <a:ext cx="148971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事前参数配置</a:t>
            </a:r>
            <a:endParaRPr kumimoji="1"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7850" y="4866005"/>
            <a:ext cx="1613535" cy="768350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市场报价成交出现</a:t>
            </a:r>
            <a:endParaRPr lang="en-US" altLang="zh-CN" sz="11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市场偏离预警</a:t>
            </a:r>
            <a:endParaRPr lang="en-US" altLang="zh-CN" sz="11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单边连续预警</a:t>
            </a:r>
            <a:endParaRPr lang="en-US" altLang="zh-CN" sz="11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敞口风险预警</a:t>
            </a:r>
            <a:endParaRPr lang="zh-CN" altLang="en-US" sz="11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platzhalter 3"/>
          <p:cNvSpPr txBox="1"/>
          <p:nvPr/>
        </p:nvSpPr>
        <p:spPr bwMode="gray">
          <a:xfrm>
            <a:off x="8201025" y="4555490"/>
            <a:ext cx="3255010" cy="290195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52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115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595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710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190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190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190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190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190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</a:pPr>
            <a:endParaRPr lang="zh-CN" altLang="en-US" sz="1400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17735" y="4862830"/>
            <a:ext cx="1630680" cy="768350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止盈止损预警</a:t>
            </a:r>
            <a:endParaRPr lang="en-US" altLang="zh-CN" sz="11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单券回撤幅度预警</a:t>
            </a:r>
            <a:endParaRPr lang="en-US" altLang="zh-CN" sz="11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杠杆比例预警</a:t>
            </a:r>
            <a:endParaRPr lang="en-US" altLang="zh-CN" sz="11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20810" y="4573270"/>
            <a:ext cx="148971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事中风险监控</a:t>
            </a:r>
            <a:endParaRPr kumimoji="1"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97850" y="6026785"/>
            <a:ext cx="3253105" cy="598805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流动性指标相关的现金流预测，库存预测</a:t>
            </a:r>
            <a:endParaRPr lang="en-US" altLang="zh-CN" sz="11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市场风险相关的</a:t>
            </a:r>
            <a:r>
              <a:rPr lang="en-US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VAR</a:t>
            </a:r>
            <a:r>
              <a:rPr lang="zh-CN" altLang="en-US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分析、压力测试</a:t>
            </a:r>
            <a:endParaRPr lang="en-US" altLang="zh-CN" sz="11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投资组合损益统计分析</a:t>
            </a:r>
            <a:endParaRPr lang="zh-CN" altLang="en-US" sz="11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extplatzhalter 3"/>
          <p:cNvSpPr txBox="1"/>
          <p:nvPr/>
        </p:nvSpPr>
        <p:spPr bwMode="gray">
          <a:xfrm>
            <a:off x="8193405" y="5712460"/>
            <a:ext cx="3255010" cy="290195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52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115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595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710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190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190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190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190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190" indent="-158115" algn="l" defTabSz="914400" rtl="0" eaLnBrk="1" latinLnBrk="0" hangingPunct="1">
              <a:spcBef>
                <a:spcPts val="525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</a:pPr>
            <a:endParaRPr lang="zh-CN" altLang="en-US" sz="14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0190" y="5734050"/>
            <a:ext cx="132143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事后风险分析</a:t>
            </a:r>
            <a:endParaRPr kumimoji="1"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45"/>
          <p:cNvGrpSpPr/>
          <p:nvPr/>
        </p:nvGrpSpPr>
        <p:grpSpPr>
          <a:xfrm rot="0">
            <a:off x="772855" y="2587625"/>
            <a:ext cx="6955730" cy="4031615"/>
            <a:chOff x="276631" y="1688124"/>
            <a:chExt cx="7448876" cy="4618891"/>
          </a:xfrm>
        </p:grpSpPr>
        <p:grpSp>
          <p:nvGrpSpPr>
            <p:cNvPr id="17" name="组合 107"/>
            <p:cNvGrpSpPr/>
            <p:nvPr/>
          </p:nvGrpSpPr>
          <p:grpSpPr>
            <a:xfrm>
              <a:off x="276631" y="1688124"/>
              <a:ext cx="7448876" cy="4618891"/>
              <a:chOff x="276631" y="1688124"/>
              <a:chExt cx="7448876" cy="461889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84727" y="2356423"/>
                <a:ext cx="2338360" cy="2227384"/>
              </a:xfrm>
              <a:prstGeom prst="rect">
                <a:avLst/>
              </a:prstGeom>
              <a:solidFill>
                <a:srgbClr val="D9D9D9"/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388196" y="2845445"/>
                <a:ext cx="2120541" cy="30806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内部评级信息</a:t>
                </a:r>
                <a:endParaRPr kumimoji="1" lang="zh-CN" altLang="en-US" sz="1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388196" y="4111537"/>
                <a:ext cx="2120541" cy="30806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黑白名单信息</a:t>
                </a:r>
                <a:endParaRPr kumimoji="1" lang="zh-CN" altLang="en-US" sz="1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388196" y="3279199"/>
                <a:ext cx="2120541" cy="30806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交易试算指标</a:t>
                </a:r>
                <a:endParaRPr kumimoji="1" lang="zh-CN" altLang="en-US" sz="1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388196" y="3701229"/>
                <a:ext cx="2120541" cy="30806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分级授权管理</a:t>
                </a:r>
                <a:endParaRPr kumimoji="1" lang="zh-CN" altLang="en-US" sz="1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12683" y="2450266"/>
                <a:ext cx="1261885" cy="315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事前风险控制</a:t>
                </a:r>
                <a:endParaRPr kumimoji="1" lang="zh-CN" altLang="en-US" sz="12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1518" y="2356340"/>
                <a:ext cx="2338360" cy="2227384"/>
              </a:xfrm>
              <a:prstGeom prst="rect">
                <a:avLst/>
              </a:prstGeom>
              <a:solidFill>
                <a:srgbClr val="D9D9D9"/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2943827" y="2833722"/>
                <a:ext cx="2120541" cy="30806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授信限额监控</a:t>
                </a:r>
                <a:endParaRPr kumimoji="1" lang="zh-CN" altLang="en-US" sz="1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943827" y="4099814"/>
                <a:ext cx="2120541" cy="30806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持仓头寸监控</a:t>
                </a:r>
                <a:endParaRPr kumimoji="1" lang="zh-CN" altLang="en-US" sz="1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2943827" y="3267476"/>
                <a:ext cx="2120541" cy="30806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价格偏离监控</a:t>
                </a:r>
                <a:endParaRPr kumimoji="1" lang="zh-CN" altLang="en-US" sz="1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2943827" y="3689506"/>
                <a:ext cx="2120541" cy="30806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风险限额监控</a:t>
                </a:r>
                <a:endParaRPr kumimoji="1" lang="zh-CN" altLang="en-US" sz="1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368313" y="2438543"/>
                <a:ext cx="1261885" cy="315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事中风险监控</a:t>
                </a:r>
                <a:endParaRPr kumimoji="1" lang="zh-CN" altLang="en-US" sz="12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351979" y="2356340"/>
                <a:ext cx="2338360" cy="2227384"/>
              </a:xfrm>
              <a:prstGeom prst="rect">
                <a:avLst/>
              </a:prstGeom>
              <a:solidFill>
                <a:srgbClr val="D9D9D9"/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5464288" y="2833722"/>
                <a:ext cx="2120541" cy="30806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风险指标计量</a:t>
                </a:r>
                <a:endParaRPr kumimoji="1" lang="zh-CN" altLang="en-US" sz="1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5464288" y="4099814"/>
                <a:ext cx="2120541" cy="30806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损益统计</a:t>
                </a:r>
                <a:endParaRPr kumimoji="1" lang="zh-CN" altLang="en-US" sz="1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464288" y="3267476"/>
                <a:ext cx="2120541" cy="30806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收益统计分析</a:t>
                </a:r>
                <a:endParaRPr kumimoji="1" lang="zh-CN" altLang="en-US" sz="1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5464288" y="3689506"/>
                <a:ext cx="2120541" cy="30806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流动性分析</a:t>
                </a:r>
                <a:endParaRPr kumimoji="1" lang="zh-CN" altLang="en-US" sz="1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888773" y="2438543"/>
                <a:ext cx="1261885" cy="315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事后风险分析</a:t>
                </a:r>
                <a:endParaRPr kumimoji="1" lang="zh-CN" altLang="en-US" sz="12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文本框 32"/>
              <p:cNvSpPr txBox="1"/>
              <p:nvPr/>
            </p:nvSpPr>
            <p:spPr>
              <a:xfrm>
                <a:off x="276631" y="5052646"/>
                <a:ext cx="7425430" cy="125436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rtlCol="0" anchor="t"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90000"/>
                  </a:lnSpc>
                  <a:defRPr b="1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文本框 32"/>
              <p:cNvSpPr txBox="1"/>
              <p:nvPr/>
            </p:nvSpPr>
            <p:spPr>
              <a:xfrm>
                <a:off x="362314" y="5635524"/>
                <a:ext cx="2123023" cy="3753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rtlCol="0" anchor="t"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90000"/>
                  </a:lnSpc>
                  <a:defRPr b="1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600" dirty="0">
                    <a:solidFill>
                      <a:schemeClr val="bg1"/>
                    </a:solidFill>
                  </a:rPr>
                  <a:t>估值清算</a:t>
                </a:r>
                <a:endParaRPr lang="en-US" altLang="zh-CN" sz="1600" dirty="0">
                  <a:solidFill>
                    <a:schemeClr val="bg1"/>
                  </a:solidFill>
                </a:endParaRPr>
              </a:p>
              <a:p>
                <a:endParaRPr lang="en-US" altLang="zh-C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文本框 32"/>
              <p:cNvSpPr txBox="1"/>
              <p:nvPr/>
            </p:nvSpPr>
            <p:spPr>
              <a:xfrm>
                <a:off x="2894028" y="5635524"/>
                <a:ext cx="2123023" cy="3753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rtlCol="0" anchor="t"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90000"/>
                  </a:lnSpc>
                  <a:defRPr b="1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600" dirty="0">
                    <a:solidFill>
                      <a:schemeClr val="bg1"/>
                    </a:solidFill>
                  </a:rPr>
                  <a:t>头寸管理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文本框 32"/>
              <p:cNvSpPr txBox="1"/>
              <p:nvPr/>
            </p:nvSpPr>
            <p:spPr>
              <a:xfrm>
                <a:off x="5402622" y="5635524"/>
                <a:ext cx="2123023" cy="3753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rtlCol="0" anchor="t"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90000"/>
                  </a:lnSpc>
                  <a:defRPr b="1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600" dirty="0">
                    <a:solidFill>
                      <a:schemeClr val="bg1"/>
                    </a:solidFill>
                  </a:rPr>
                  <a:t>敞口信息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" name="Textplatzhalter 3"/>
              <p:cNvSpPr txBox="1"/>
              <p:nvPr/>
            </p:nvSpPr>
            <p:spPr bwMode="gray">
              <a:xfrm>
                <a:off x="284394" y="1688124"/>
                <a:ext cx="7441113" cy="609601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0" tIns="0" rIns="0" bIns="0" rtlCol="0">
                <a:noAutofit/>
                <a:scene3d>
                  <a:camera prst="orthographicFront"/>
                  <a:lightRig rig="threePt" dir="t"/>
                </a:scene3d>
              </a:bodyPr>
              <a:lstStyle>
                <a:lvl1pPr marL="0" indent="0" algn="l" defTabSz="914400" rtl="0" eaLnBrk="1" latinLnBrk="0" hangingPunct="1">
                  <a:spcBef>
                    <a:spcPts val="52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58115" indent="-158115" algn="l" defTabSz="914400" rtl="0" eaLnBrk="1" latinLnBrk="0" hangingPunct="1">
                  <a:spcBef>
                    <a:spcPts val="525"/>
                  </a:spcBef>
                  <a:buClr>
                    <a:schemeClr val="bg2"/>
                  </a:buClr>
                  <a:buFont typeface="Symbol" panose="05050102010706020507" pitchFamily="18" charset="2"/>
                  <a:buChar char="-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15595" indent="-158115" algn="l" defTabSz="914400" rtl="0" eaLnBrk="1" latinLnBrk="0" hangingPunct="1">
                  <a:spcBef>
                    <a:spcPts val="525"/>
                  </a:spcBef>
                  <a:buClr>
                    <a:schemeClr val="bg2"/>
                  </a:buClr>
                  <a:buFont typeface="Symbol" panose="05050102010706020507" pitchFamily="18" charset="2"/>
                  <a:buChar char="-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73710" indent="-158115" algn="l" defTabSz="914400" rtl="0" eaLnBrk="1" latinLnBrk="0" hangingPunct="1">
                  <a:spcBef>
                    <a:spcPts val="525"/>
                  </a:spcBef>
                  <a:buClr>
                    <a:schemeClr val="bg2"/>
                  </a:buClr>
                  <a:buFont typeface="Symbol" panose="05050102010706020507" pitchFamily="18" charset="2"/>
                  <a:buChar char="-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31190" indent="-158115" algn="l" defTabSz="914400" rtl="0" eaLnBrk="1" latinLnBrk="0" hangingPunct="1">
                  <a:spcBef>
                    <a:spcPts val="525"/>
                  </a:spcBef>
                  <a:buClr>
                    <a:schemeClr val="bg2"/>
                  </a:buClr>
                  <a:buFont typeface="Symbol" panose="05050102010706020507" pitchFamily="18" charset="2"/>
                  <a:buChar char="-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31190" indent="-158115" algn="l" defTabSz="914400" rtl="0" eaLnBrk="1" latinLnBrk="0" hangingPunct="1">
                  <a:spcBef>
                    <a:spcPts val="525"/>
                  </a:spcBef>
                  <a:buClr>
                    <a:schemeClr val="bg2"/>
                  </a:buClr>
                  <a:buFont typeface="Symbol" panose="05050102010706020507" pitchFamily="18" charset="2"/>
                  <a:buChar char="-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631190" indent="-158115" algn="l" defTabSz="914400" rtl="0" eaLnBrk="1" latinLnBrk="0" hangingPunct="1">
                  <a:spcBef>
                    <a:spcPts val="525"/>
                  </a:spcBef>
                  <a:buClr>
                    <a:schemeClr val="bg2"/>
                  </a:buClr>
                  <a:buFont typeface="Symbol" panose="05050102010706020507" pitchFamily="18" charset="2"/>
                  <a:buChar char="-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1190" indent="-158115" algn="l" defTabSz="914400" rtl="0" eaLnBrk="1" latinLnBrk="0" hangingPunct="1">
                  <a:spcBef>
                    <a:spcPts val="525"/>
                  </a:spcBef>
                  <a:buClr>
                    <a:schemeClr val="bg2"/>
                  </a:buClr>
                  <a:buFont typeface="Symbol" panose="05050102010706020507" pitchFamily="18" charset="2"/>
                  <a:buChar char="-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1190" indent="-158115" algn="l" defTabSz="914400" rtl="0" eaLnBrk="1" latinLnBrk="0" hangingPunct="1">
                  <a:spcBef>
                    <a:spcPts val="525"/>
                  </a:spcBef>
                  <a:buClr>
                    <a:schemeClr val="bg2"/>
                  </a:buClr>
                  <a:buFont typeface="Symbol" panose="05050102010706020507" pitchFamily="18" charset="2"/>
                  <a:buChar char="-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:endParaRPr lang="zh-CN" altLang="en-US" sz="20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507713" y="1805251"/>
                <a:ext cx="2405911" cy="456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全面风险管理</a:t>
                </a:r>
                <a:endParaRPr kumimoji="1"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2343148" y="4646135"/>
                <a:ext cx="1284558" cy="315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资金头寸信息</a:t>
                </a:r>
                <a:endParaRPr kumimoji="1"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591416" y="4646135"/>
                <a:ext cx="1284558" cy="315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风险限额信息</a:t>
                </a:r>
                <a:endParaRPr kumimoji="1"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21" name="直接箭头连接符 120"/>
              <p:cNvCxnSpPr/>
              <p:nvPr/>
            </p:nvCxnSpPr>
            <p:spPr>
              <a:xfrm flipV="1">
                <a:off x="2232837" y="4476308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22" name="矩形 121"/>
              <p:cNvSpPr/>
              <p:nvPr/>
            </p:nvSpPr>
            <p:spPr>
              <a:xfrm>
                <a:off x="5352237" y="4646135"/>
                <a:ext cx="946588" cy="315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成交回报</a:t>
                </a:r>
                <a:endParaRPr kumimoji="1"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 flipH="1">
                <a:off x="6485860" y="4492895"/>
                <a:ext cx="81" cy="504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24" name="矩形 123"/>
              <p:cNvSpPr/>
              <p:nvPr/>
            </p:nvSpPr>
            <p:spPr>
              <a:xfrm>
                <a:off x="2944286" y="5041167"/>
                <a:ext cx="1686450" cy="386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后台系统</a:t>
                </a:r>
                <a:endParaRPr kumimoji="1" lang="zh-CN" altLang="en-US" sz="16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6618434" y="4646135"/>
              <a:ext cx="966309" cy="3157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敞口损益</a:t>
              </a:r>
              <a:endPara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46" y="231369"/>
            <a:ext cx="2194654" cy="4716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1" y="250825"/>
            <a:ext cx="2310130" cy="471805"/>
          </a:xfrm>
          <a:prstGeom prst="rect">
            <a:avLst/>
          </a:prstGeom>
        </p:spPr>
      </p:pic>
      <p:grpSp>
        <p:nvGrpSpPr>
          <p:cNvPr id="36" name="Group 84"/>
          <p:cNvGrpSpPr/>
          <p:nvPr/>
        </p:nvGrpSpPr>
        <p:grpSpPr>
          <a:xfrm>
            <a:off x="3191742" y="559511"/>
            <a:ext cx="5829111" cy="935833"/>
            <a:chOff x="6361236" y="483017"/>
            <a:chExt cx="11655185" cy="2079087"/>
          </a:xfrm>
        </p:grpSpPr>
        <p:sp>
          <p:nvSpPr>
            <p:cNvPr id="37" name="TextBox 85"/>
            <p:cNvSpPr txBox="1"/>
            <p:nvPr/>
          </p:nvSpPr>
          <p:spPr>
            <a:xfrm>
              <a:off x="10419579" y="483017"/>
              <a:ext cx="3524602" cy="1245686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algn="ctr"/>
              <a:r>
                <a:rPr lang="zh-CN" altLang="id-ID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交易系统</a:t>
              </a:r>
              <a:endParaRPr lang="zh-CN" altLang="id-ID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2" name="Rectangle 86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22" tIns="34263" rIns="68522" bIns="34263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Subtitle 2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63160" tIns="81580" rIns="163160" bIns="81580" rtlCol="0">
              <a:no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策略调整</a:t>
              </a:r>
              <a:endPara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endParaRPr>
            </a:p>
          </p:txBody>
        </p:sp>
      </p:grpSp>
      <p:grpSp>
        <p:nvGrpSpPr>
          <p:cNvPr id="40" name="组合 97"/>
          <p:cNvGrpSpPr/>
          <p:nvPr/>
        </p:nvGrpSpPr>
        <p:grpSpPr>
          <a:xfrm>
            <a:off x="4307582" y="2499583"/>
            <a:ext cx="7550785" cy="4046855"/>
            <a:chOff x="4641365" y="1468071"/>
            <a:chExt cx="7550785" cy="4046855"/>
          </a:xfrm>
        </p:grpSpPr>
        <p:sp>
          <p:nvSpPr>
            <p:cNvPr id="41" name="矩形 40"/>
            <p:cNvSpPr/>
            <p:nvPr/>
          </p:nvSpPr>
          <p:spPr>
            <a:xfrm>
              <a:off x="7492515" y="1468071"/>
              <a:ext cx="4699635" cy="572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12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在行情剧烈波动时，系统提供</a:t>
              </a:r>
              <a:r>
                <a:rPr lang="zh-CN" altLang="en-US" sz="12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一键拉宽或收窄全部报价</a:t>
              </a:r>
              <a:r>
                <a:rPr lang="zh-CN" altLang="en-US" sz="12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，避免本方报价在市场震荡时被对手方机构套利</a:t>
              </a:r>
              <a:endPara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iṣļíḋè"/>
            <p:cNvSpPr/>
            <p:nvPr/>
          </p:nvSpPr>
          <p:spPr>
            <a:xfrm>
              <a:off x="5715488" y="2566996"/>
              <a:ext cx="569656" cy="6051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iśḷïḍe"/>
            <p:cNvSpPr/>
            <p:nvPr/>
          </p:nvSpPr>
          <p:spPr bwMode="auto">
            <a:xfrm>
              <a:off x="5824541" y="2688792"/>
              <a:ext cx="340366" cy="361597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lnSpcReduction="10000"/>
            </a:bodyPr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íSľïḋé"/>
            <p:cNvSpPr/>
            <p:nvPr/>
          </p:nvSpPr>
          <p:spPr>
            <a:xfrm>
              <a:off x="5446596" y="1468071"/>
              <a:ext cx="546047" cy="5801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iS1íďé"/>
            <p:cNvSpPr/>
            <p:nvPr/>
          </p:nvSpPr>
          <p:spPr bwMode="auto">
            <a:xfrm>
              <a:off x="5531053" y="1531458"/>
              <a:ext cx="377132" cy="40242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50" y="9182"/>
                  </a:moveTo>
                  <a:cubicBezTo>
                    <a:pt x="21200" y="9182"/>
                    <a:pt x="21329" y="9229"/>
                    <a:pt x="21435" y="9326"/>
                  </a:cubicBezTo>
                  <a:cubicBezTo>
                    <a:pt x="21544" y="9426"/>
                    <a:pt x="21599" y="9549"/>
                    <a:pt x="21599" y="9699"/>
                  </a:cubicBezTo>
                  <a:lnTo>
                    <a:pt x="21599" y="11867"/>
                  </a:lnTo>
                  <a:cubicBezTo>
                    <a:pt x="21599" y="12232"/>
                    <a:pt x="21415" y="12414"/>
                    <a:pt x="21050" y="12414"/>
                  </a:cubicBezTo>
                  <a:lnTo>
                    <a:pt x="18746" y="12414"/>
                  </a:lnTo>
                  <a:cubicBezTo>
                    <a:pt x="18575" y="13204"/>
                    <a:pt x="18299" y="13947"/>
                    <a:pt x="17915" y="14646"/>
                  </a:cubicBezTo>
                  <a:cubicBezTo>
                    <a:pt x="17530" y="15342"/>
                    <a:pt x="17066" y="15965"/>
                    <a:pt x="16517" y="16514"/>
                  </a:cubicBezTo>
                  <a:cubicBezTo>
                    <a:pt x="15968" y="17061"/>
                    <a:pt x="15346" y="17528"/>
                    <a:pt x="14647" y="17913"/>
                  </a:cubicBezTo>
                  <a:cubicBezTo>
                    <a:pt x="13948" y="18298"/>
                    <a:pt x="13206" y="18577"/>
                    <a:pt x="12419" y="18741"/>
                  </a:cubicBezTo>
                  <a:lnTo>
                    <a:pt x="12419" y="21050"/>
                  </a:lnTo>
                  <a:cubicBezTo>
                    <a:pt x="12419" y="21197"/>
                    <a:pt x="12369" y="21329"/>
                    <a:pt x="12269" y="21435"/>
                  </a:cubicBezTo>
                  <a:cubicBezTo>
                    <a:pt x="12172" y="21544"/>
                    <a:pt x="12049" y="21599"/>
                    <a:pt x="11896" y="21599"/>
                  </a:cubicBezTo>
                  <a:lnTo>
                    <a:pt x="9732" y="21599"/>
                  </a:lnTo>
                  <a:cubicBezTo>
                    <a:pt x="9368" y="21599"/>
                    <a:pt x="9183" y="21417"/>
                    <a:pt x="9183" y="21050"/>
                  </a:cubicBezTo>
                  <a:lnTo>
                    <a:pt x="9183" y="18741"/>
                  </a:lnTo>
                  <a:cubicBezTo>
                    <a:pt x="8396" y="18577"/>
                    <a:pt x="7654" y="18298"/>
                    <a:pt x="6955" y="17913"/>
                  </a:cubicBezTo>
                  <a:cubicBezTo>
                    <a:pt x="6259" y="17528"/>
                    <a:pt x="5634" y="17061"/>
                    <a:pt x="5085" y="16514"/>
                  </a:cubicBezTo>
                  <a:cubicBezTo>
                    <a:pt x="4536" y="15965"/>
                    <a:pt x="4069" y="15342"/>
                    <a:pt x="3687" y="14646"/>
                  </a:cubicBezTo>
                  <a:cubicBezTo>
                    <a:pt x="3300" y="13947"/>
                    <a:pt x="3024" y="13204"/>
                    <a:pt x="2856" y="12414"/>
                  </a:cubicBezTo>
                  <a:lnTo>
                    <a:pt x="551" y="12414"/>
                  </a:lnTo>
                  <a:cubicBezTo>
                    <a:pt x="187" y="12414"/>
                    <a:pt x="0" y="12231"/>
                    <a:pt x="0" y="11867"/>
                  </a:cubicBezTo>
                  <a:lnTo>
                    <a:pt x="0" y="9699"/>
                  </a:lnTo>
                  <a:cubicBezTo>
                    <a:pt x="0" y="9549"/>
                    <a:pt x="58" y="9426"/>
                    <a:pt x="167" y="9326"/>
                  </a:cubicBezTo>
                  <a:cubicBezTo>
                    <a:pt x="273" y="9229"/>
                    <a:pt x="402" y="9182"/>
                    <a:pt x="551" y="9182"/>
                  </a:cubicBezTo>
                  <a:lnTo>
                    <a:pt x="2856" y="9182"/>
                  </a:lnTo>
                  <a:cubicBezTo>
                    <a:pt x="3026" y="8392"/>
                    <a:pt x="3300" y="7652"/>
                    <a:pt x="3687" y="6953"/>
                  </a:cubicBezTo>
                  <a:cubicBezTo>
                    <a:pt x="4069" y="6251"/>
                    <a:pt x="4536" y="5631"/>
                    <a:pt x="5085" y="5081"/>
                  </a:cubicBezTo>
                  <a:cubicBezTo>
                    <a:pt x="5634" y="4532"/>
                    <a:pt x="6256" y="4065"/>
                    <a:pt x="6955" y="3680"/>
                  </a:cubicBezTo>
                  <a:cubicBezTo>
                    <a:pt x="7654" y="3298"/>
                    <a:pt x="8396" y="3022"/>
                    <a:pt x="9183" y="2852"/>
                  </a:cubicBezTo>
                  <a:lnTo>
                    <a:pt x="9183" y="546"/>
                  </a:lnTo>
                  <a:cubicBezTo>
                    <a:pt x="9183" y="181"/>
                    <a:pt x="9365" y="0"/>
                    <a:pt x="9732" y="0"/>
                  </a:cubicBezTo>
                  <a:lnTo>
                    <a:pt x="11896" y="0"/>
                  </a:lnTo>
                  <a:cubicBezTo>
                    <a:pt x="12049" y="0"/>
                    <a:pt x="12172" y="50"/>
                    <a:pt x="12269" y="158"/>
                  </a:cubicBezTo>
                  <a:cubicBezTo>
                    <a:pt x="12369" y="267"/>
                    <a:pt x="12419" y="396"/>
                    <a:pt x="12419" y="546"/>
                  </a:cubicBezTo>
                  <a:lnTo>
                    <a:pt x="12419" y="2852"/>
                  </a:lnTo>
                  <a:cubicBezTo>
                    <a:pt x="13206" y="3022"/>
                    <a:pt x="13948" y="3298"/>
                    <a:pt x="14647" y="3680"/>
                  </a:cubicBezTo>
                  <a:cubicBezTo>
                    <a:pt x="15343" y="4065"/>
                    <a:pt x="15968" y="4532"/>
                    <a:pt x="16517" y="5082"/>
                  </a:cubicBezTo>
                  <a:cubicBezTo>
                    <a:pt x="17066" y="5631"/>
                    <a:pt x="17530" y="6251"/>
                    <a:pt x="17915" y="6953"/>
                  </a:cubicBezTo>
                  <a:cubicBezTo>
                    <a:pt x="18299" y="7652"/>
                    <a:pt x="18578" y="8392"/>
                    <a:pt x="18746" y="9182"/>
                  </a:cubicBezTo>
                  <a:lnTo>
                    <a:pt x="21050" y="9182"/>
                  </a:lnTo>
                  <a:close/>
                  <a:moveTo>
                    <a:pt x="12419" y="16465"/>
                  </a:moveTo>
                  <a:cubicBezTo>
                    <a:pt x="13411" y="16194"/>
                    <a:pt x="14268" y="15698"/>
                    <a:pt x="14991" y="14981"/>
                  </a:cubicBezTo>
                  <a:cubicBezTo>
                    <a:pt x="15710" y="14264"/>
                    <a:pt x="16203" y="13410"/>
                    <a:pt x="16467" y="12414"/>
                  </a:cubicBezTo>
                  <a:lnTo>
                    <a:pt x="14048" y="12414"/>
                  </a:lnTo>
                  <a:cubicBezTo>
                    <a:pt x="13684" y="12414"/>
                    <a:pt x="13505" y="12231"/>
                    <a:pt x="13514" y="11867"/>
                  </a:cubicBezTo>
                  <a:lnTo>
                    <a:pt x="13514" y="9699"/>
                  </a:lnTo>
                  <a:cubicBezTo>
                    <a:pt x="13514" y="9549"/>
                    <a:pt x="13567" y="9426"/>
                    <a:pt x="13669" y="9326"/>
                  </a:cubicBezTo>
                  <a:cubicBezTo>
                    <a:pt x="13772" y="9229"/>
                    <a:pt x="13898" y="9182"/>
                    <a:pt x="14048" y="9182"/>
                  </a:cubicBezTo>
                  <a:lnTo>
                    <a:pt x="16467" y="9182"/>
                  </a:lnTo>
                  <a:cubicBezTo>
                    <a:pt x="16194" y="8186"/>
                    <a:pt x="15698" y="7332"/>
                    <a:pt x="14982" y="6609"/>
                  </a:cubicBezTo>
                  <a:cubicBezTo>
                    <a:pt x="14265" y="5883"/>
                    <a:pt x="13411" y="5390"/>
                    <a:pt x="12419" y="5131"/>
                  </a:cubicBezTo>
                  <a:lnTo>
                    <a:pt x="12419" y="7549"/>
                  </a:lnTo>
                  <a:cubicBezTo>
                    <a:pt x="12419" y="7699"/>
                    <a:pt x="12369" y="7828"/>
                    <a:pt x="12269" y="7928"/>
                  </a:cubicBezTo>
                  <a:cubicBezTo>
                    <a:pt x="12172" y="8031"/>
                    <a:pt x="12049" y="8081"/>
                    <a:pt x="11896" y="8081"/>
                  </a:cubicBezTo>
                  <a:lnTo>
                    <a:pt x="9732" y="8081"/>
                  </a:lnTo>
                  <a:cubicBezTo>
                    <a:pt x="9368" y="8081"/>
                    <a:pt x="9183" y="7905"/>
                    <a:pt x="9183" y="7549"/>
                  </a:cubicBezTo>
                  <a:lnTo>
                    <a:pt x="9183" y="5131"/>
                  </a:lnTo>
                  <a:cubicBezTo>
                    <a:pt x="8191" y="5402"/>
                    <a:pt x="7334" y="5895"/>
                    <a:pt x="6608" y="6612"/>
                  </a:cubicBezTo>
                  <a:cubicBezTo>
                    <a:pt x="5889" y="7332"/>
                    <a:pt x="5399" y="8187"/>
                    <a:pt x="5135" y="9182"/>
                  </a:cubicBezTo>
                  <a:lnTo>
                    <a:pt x="7580" y="9182"/>
                  </a:lnTo>
                  <a:cubicBezTo>
                    <a:pt x="7733" y="9182"/>
                    <a:pt x="7853" y="9229"/>
                    <a:pt x="7947" y="9326"/>
                  </a:cubicBezTo>
                  <a:cubicBezTo>
                    <a:pt x="8038" y="9426"/>
                    <a:pt x="8088" y="9550"/>
                    <a:pt x="8088" y="9700"/>
                  </a:cubicBezTo>
                  <a:lnTo>
                    <a:pt x="8088" y="11867"/>
                  </a:lnTo>
                  <a:cubicBezTo>
                    <a:pt x="8088" y="12017"/>
                    <a:pt x="8038" y="12144"/>
                    <a:pt x="7947" y="12252"/>
                  </a:cubicBezTo>
                  <a:cubicBezTo>
                    <a:pt x="7853" y="12364"/>
                    <a:pt x="7733" y="12414"/>
                    <a:pt x="7580" y="12414"/>
                  </a:cubicBezTo>
                  <a:lnTo>
                    <a:pt x="5135" y="12414"/>
                  </a:lnTo>
                  <a:cubicBezTo>
                    <a:pt x="5408" y="13410"/>
                    <a:pt x="5904" y="14267"/>
                    <a:pt x="6620" y="14990"/>
                  </a:cubicBezTo>
                  <a:cubicBezTo>
                    <a:pt x="7337" y="15710"/>
                    <a:pt x="8191" y="16203"/>
                    <a:pt x="9183" y="16465"/>
                  </a:cubicBezTo>
                  <a:lnTo>
                    <a:pt x="9183" y="14018"/>
                  </a:lnTo>
                  <a:cubicBezTo>
                    <a:pt x="9183" y="13868"/>
                    <a:pt x="9239" y="13744"/>
                    <a:pt x="9348" y="13653"/>
                  </a:cubicBezTo>
                  <a:cubicBezTo>
                    <a:pt x="9453" y="13559"/>
                    <a:pt x="9583" y="13512"/>
                    <a:pt x="9732" y="13512"/>
                  </a:cubicBezTo>
                  <a:lnTo>
                    <a:pt x="11896" y="13512"/>
                  </a:lnTo>
                  <a:cubicBezTo>
                    <a:pt x="12049" y="13512"/>
                    <a:pt x="12172" y="13559"/>
                    <a:pt x="12269" y="13653"/>
                  </a:cubicBezTo>
                  <a:cubicBezTo>
                    <a:pt x="12369" y="13744"/>
                    <a:pt x="12419" y="13868"/>
                    <a:pt x="12419" y="14018"/>
                  </a:cubicBezTo>
                  <a:lnTo>
                    <a:pt x="12419" y="164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işļide"/>
            <p:cNvSpPr/>
            <p:nvPr/>
          </p:nvSpPr>
          <p:spPr>
            <a:xfrm>
              <a:off x="5715488" y="3667527"/>
              <a:ext cx="569656" cy="6051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ï$ľîde"/>
            <p:cNvSpPr/>
            <p:nvPr/>
          </p:nvSpPr>
          <p:spPr bwMode="auto">
            <a:xfrm>
              <a:off x="5834470" y="3770261"/>
              <a:ext cx="342049" cy="39972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4921"/>
                  </a:moveTo>
                  <a:lnTo>
                    <a:pt x="21599" y="5871"/>
                  </a:lnTo>
                  <a:cubicBezTo>
                    <a:pt x="21192" y="6052"/>
                    <a:pt x="20518" y="6202"/>
                    <a:pt x="19564" y="6320"/>
                  </a:cubicBezTo>
                  <a:cubicBezTo>
                    <a:pt x="18617" y="6436"/>
                    <a:pt x="17593" y="6522"/>
                    <a:pt x="16494" y="6579"/>
                  </a:cubicBezTo>
                  <a:cubicBezTo>
                    <a:pt x="15398" y="6643"/>
                    <a:pt x="14330" y="6677"/>
                    <a:pt x="13290" y="6683"/>
                  </a:cubicBezTo>
                  <a:cubicBezTo>
                    <a:pt x="12253" y="6692"/>
                    <a:pt x="11427" y="6698"/>
                    <a:pt x="10808" y="6698"/>
                  </a:cubicBezTo>
                  <a:cubicBezTo>
                    <a:pt x="10200" y="6698"/>
                    <a:pt x="9374" y="6692"/>
                    <a:pt x="8326" y="6683"/>
                  </a:cubicBezTo>
                  <a:cubicBezTo>
                    <a:pt x="7276" y="6677"/>
                    <a:pt x="6204" y="6643"/>
                    <a:pt x="5105" y="6579"/>
                  </a:cubicBezTo>
                  <a:cubicBezTo>
                    <a:pt x="4009" y="6522"/>
                    <a:pt x="2993" y="6436"/>
                    <a:pt x="2053" y="6326"/>
                  </a:cubicBezTo>
                  <a:cubicBezTo>
                    <a:pt x="1116" y="6214"/>
                    <a:pt x="442" y="6064"/>
                    <a:pt x="34" y="5871"/>
                  </a:cubicBezTo>
                  <a:cubicBezTo>
                    <a:pt x="10" y="5724"/>
                    <a:pt x="0" y="5566"/>
                    <a:pt x="0" y="5393"/>
                  </a:cubicBezTo>
                  <a:lnTo>
                    <a:pt x="0" y="4921"/>
                  </a:lnTo>
                  <a:lnTo>
                    <a:pt x="0" y="4423"/>
                  </a:lnTo>
                  <a:cubicBezTo>
                    <a:pt x="0" y="4258"/>
                    <a:pt x="10" y="4092"/>
                    <a:pt x="34" y="3924"/>
                  </a:cubicBezTo>
                  <a:cubicBezTo>
                    <a:pt x="307" y="3801"/>
                    <a:pt x="701" y="3688"/>
                    <a:pt x="1213" y="3602"/>
                  </a:cubicBezTo>
                  <a:cubicBezTo>
                    <a:pt x="1717" y="3516"/>
                    <a:pt x="2257" y="3444"/>
                    <a:pt x="2830" y="3389"/>
                  </a:cubicBezTo>
                  <a:cubicBezTo>
                    <a:pt x="3404" y="3334"/>
                    <a:pt x="3971" y="3294"/>
                    <a:pt x="4528" y="3265"/>
                  </a:cubicBezTo>
                  <a:cubicBezTo>
                    <a:pt x="5084" y="3239"/>
                    <a:pt x="5516" y="3213"/>
                    <a:pt x="5827" y="3196"/>
                  </a:cubicBezTo>
                  <a:cubicBezTo>
                    <a:pt x="5737" y="2444"/>
                    <a:pt x="5800" y="1857"/>
                    <a:pt x="6017" y="1431"/>
                  </a:cubicBezTo>
                  <a:cubicBezTo>
                    <a:pt x="6232" y="1010"/>
                    <a:pt x="6560" y="693"/>
                    <a:pt x="7003" y="489"/>
                  </a:cubicBezTo>
                  <a:cubicBezTo>
                    <a:pt x="7441" y="282"/>
                    <a:pt x="7984" y="146"/>
                    <a:pt x="8631" y="86"/>
                  </a:cubicBezTo>
                  <a:cubicBezTo>
                    <a:pt x="9280" y="28"/>
                    <a:pt x="9999" y="0"/>
                    <a:pt x="10808" y="0"/>
                  </a:cubicBezTo>
                  <a:cubicBezTo>
                    <a:pt x="11417" y="0"/>
                    <a:pt x="12021" y="11"/>
                    <a:pt x="12619" y="40"/>
                  </a:cubicBezTo>
                  <a:cubicBezTo>
                    <a:pt x="13221" y="69"/>
                    <a:pt x="13757" y="164"/>
                    <a:pt x="14234" y="319"/>
                  </a:cubicBezTo>
                  <a:cubicBezTo>
                    <a:pt x="14707" y="483"/>
                    <a:pt x="15084" y="734"/>
                    <a:pt x="15367" y="1074"/>
                  </a:cubicBezTo>
                  <a:cubicBezTo>
                    <a:pt x="15647" y="1413"/>
                    <a:pt x="15789" y="1894"/>
                    <a:pt x="15789" y="2519"/>
                  </a:cubicBezTo>
                  <a:lnTo>
                    <a:pt x="15789" y="2850"/>
                  </a:lnTo>
                  <a:cubicBezTo>
                    <a:pt x="15789" y="2963"/>
                    <a:pt x="15775" y="3078"/>
                    <a:pt x="15758" y="3196"/>
                  </a:cubicBezTo>
                  <a:cubicBezTo>
                    <a:pt x="16076" y="3213"/>
                    <a:pt x="16511" y="3239"/>
                    <a:pt x="17061" y="3265"/>
                  </a:cubicBezTo>
                  <a:cubicBezTo>
                    <a:pt x="17611" y="3294"/>
                    <a:pt x="18178" y="3334"/>
                    <a:pt x="18758" y="3389"/>
                  </a:cubicBezTo>
                  <a:cubicBezTo>
                    <a:pt x="19335" y="3443"/>
                    <a:pt x="19885" y="3515"/>
                    <a:pt x="20404" y="3602"/>
                  </a:cubicBezTo>
                  <a:cubicBezTo>
                    <a:pt x="20922" y="3688"/>
                    <a:pt x="21323" y="3801"/>
                    <a:pt x="21596" y="3924"/>
                  </a:cubicBezTo>
                  <a:lnTo>
                    <a:pt x="21596" y="4921"/>
                  </a:lnTo>
                  <a:close/>
                  <a:moveTo>
                    <a:pt x="10812" y="8296"/>
                  </a:moveTo>
                  <a:cubicBezTo>
                    <a:pt x="12236" y="8278"/>
                    <a:pt x="13656" y="8250"/>
                    <a:pt x="15080" y="8215"/>
                  </a:cubicBezTo>
                  <a:cubicBezTo>
                    <a:pt x="16501" y="8178"/>
                    <a:pt x="17925" y="8088"/>
                    <a:pt x="19353" y="7939"/>
                  </a:cubicBezTo>
                  <a:lnTo>
                    <a:pt x="19353" y="19477"/>
                  </a:lnTo>
                  <a:cubicBezTo>
                    <a:pt x="19353" y="20056"/>
                    <a:pt x="19107" y="20557"/>
                    <a:pt x="18620" y="20972"/>
                  </a:cubicBezTo>
                  <a:cubicBezTo>
                    <a:pt x="18133" y="21392"/>
                    <a:pt x="17542" y="21599"/>
                    <a:pt x="16847" y="21599"/>
                  </a:cubicBezTo>
                  <a:lnTo>
                    <a:pt x="4752" y="21599"/>
                  </a:lnTo>
                  <a:cubicBezTo>
                    <a:pt x="4058" y="21599"/>
                    <a:pt x="3460" y="21395"/>
                    <a:pt x="2955" y="20977"/>
                  </a:cubicBezTo>
                  <a:cubicBezTo>
                    <a:pt x="2450" y="20569"/>
                    <a:pt x="2201" y="20068"/>
                    <a:pt x="2201" y="19477"/>
                  </a:cubicBezTo>
                  <a:lnTo>
                    <a:pt x="2201" y="7939"/>
                  </a:lnTo>
                  <a:cubicBezTo>
                    <a:pt x="3560" y="8088"/>
                    <a:pt x="4904" y="8183"/>
                    <a:pt x="6239" y="8229"/>
                  </a:cubicBezTo>
                  <a:cubicBezTo>
                    <a:pt x="7576" y="8273"/>
                    <a:pt x="8917" y="8296"/>
                    <a:pt x="10276" y="8296"/>
                  </a:cubicBezTo>
                  <a:lnTo>
                    <a:pt x="10812" y="8296"/>
                  </a:lnTo>
                  <a:close/>
                  <a:moveTo>
                    <a:pt x="6923" y="10395"/>
                  </a:moveTo>
                  <a:cubicBezTo>
                    <a:pt x="6923" y="10248"/>
                    <a:pt x="6857" y="10119"/>
                    <a:pt x="6733" y="10015"/>
                  </a:cubicBezTo>
                  <a:cubicBezTo>
                    <a:pt x="6605" y="9908"/>
                    <a:pt x="6453" y="9854"/>
                    <a:pt x="6277" y="9854"/>
                  </a:cubicBezTo>
                  <a:lnTo>
                    <a:pt x="5630" y="9854"/>
                  </a:lnTo>
                  <a:cubicBezTo>
                    <a:pt x="5450" y="9854"/>
                    <a:pt x="5305" y="9908"/>
                    <a:pt x="5191" y="10015"/>
                  </a:cubicBezTo>
                  <a:cubicBezTo>
                    <a:pt x="5074" y="10119"/>
                    <a:pt x="5015" y="10248"/>
                    <a:pt x="5015" y="10395"/>
                  </a:cubicBezTo>
                  <a:lnTo>
                    <a:pt x="5015" y="18858"/>
                  </a:lnTo>
                  <a:cubicBezTo>
                    <a:pt x="5015" y="19005"/>
                    <a:pt x="5074" y="19126"/>
                    <a:pt x="5191" y="19224"/>
                  </a:cubicBezTo>
                  <a:cubicBezTo>
                    <a:pt x="5305" y="19319"/>
                    <a:pt x="5450" y="19368"/>
                    <a:pt x="5630" y="19368"/>
                  </a:cubicBezTo>
                  <a:lnTo>
                    <a:pt x="6277" y="19368"/>
                  </a:lnTo>
                  <a:cubicBezTo>
                    <a:pt x="6453" y="19368"/>
                    <a:pt x="6605" y="19319"/>
                    <a:pt x="6733" y="19230"/>
                  </a:cubicBezTo>
                  <a:cubicBezTo>
                    <a:pt x="6857" y="19137"/>
                    <a:pt x="6923" y="19014"/>
                    <a:pt x="6923" y="18858"/>
                  </a:cubicBezTo>
                  <a:lnTo>
                    <a:pt x="6923" y="10395"/>
                  </a:lnTo>
                  <a:close/>
                  <a:moveTo>
                    <a:pt x="8416" y="3141"/>
                  </a:moveTo>
                  <a:cubicBezTo>
                    <a:pt x="10006" y="3121"/>
                    <a:pt x="11607" y="3121"/>
                    <a:pt x="13231" y="3141"/>
                  </a:cubicBezTo>
                  <a:cubicBezTo>
                    <a:pt x="13231" y="3032"/>
                    <a:pt x="13242" y="2925"/>
                    <a:pt x="13266" y="2819"/>
                  </a:cubicBezTo>
                  <a:cubicBezTo>
                    <a:pt x="13286" y="2712"/>
                    <a:pt x="13286" y="2611"/>
                    <a:pt x="13266" y="2519"/>
                  </a:cubicBezTo>
                  <a:lnTo>
                    <a:pt x="13266" y="2315"/>
                  </a:lnTo>
                  <a:cubicBezTo>
                    <a:pt x="12879" y="2222"/>
                    <a:pt x="12471" y="2171"/>
                    <a:pt x="12042" y="2162"/>
                  </a:cubicBezTo>
                  <a:cubicBezTo>
                    <a:pt x="11610" y="2153"/>
                    <a:pt x="11202" y="2148"/>
                    <a:pt x="10819" y="2148"/>
                  </a:cubicBezTo>
                  <a:cubicBezTo>
                    <a:pt x="10411" y="2148"/>
                    <a:pt x="9996" y="2153"/>
                    <a:pt x="9574" y="2162"/>
                  </a:cubicBezTo>
                  <a:cubicBezTo>
                    <a:pt x="9149" y="2171"/>
                    <a:pt x="8741" y="2222"/>
                    <a:pt x="8354" y="2315"/>
                  </a:cubicBezTo>
                  <a:lnTo>
                    <a:pt x="8354" y="2519"/>
                  </a:lnTo>
                  <a:cubicBezTo>
                    <a:pt x="8354" y="2611"/>
                    <a:pt x="8357" y="2715"/>
                    <a:pt x="8371" y="2824"/>
                  </a:cubicBezTo>
                  <a:cubicBezTo>
                    <a:pt x="8375" y="2937"/>
                    <a:pt x="8392" y="3040"/>
                    <a:pt x="8416" y="3141"/>
                  </a:cubicBezTo>
                  <a:moveTo>
                    <a:pt x="11769" y="10395"/>
                  </a:moveTo>
                  <a:cubicBezTo>
                    <a:pt x="11769" y="10248"/>
                    <a:pt x="11707" y="10119"/>
                    <a:pt x="11582" y="10015"/>
                  </a:cubicBezTo>
                  <a:cubicBezTo>
                    <a:pt x="11451" y="9908"/>
                    <a:pt x="11299" y="9854"/>
                    <a:pt x="11123" y="9854"/>
                  </a:cubicBezTo>
                  <a:lnTo>
                    <a:pt x="10476" y="9854"/>
                  </a:lnTo>
                  <a:cubicBezTo>
                    <a:pt x="10300" y="9854"/>
                    <a:pt x="10151" y="9908"/>
                    <a:pt x="10037" y="10015"/>
                  </a:cubicBezTo>
                  <a:cubicBezTo>
                    <a:pt x="9923" y="10119"/>
                    <a:pt x="9865" y="10248"/>
                    <a:pt x="9865" y="10395"/>
                  </a:cubicBezTo>
                  <a:lnTo>
                    <a:pt x="9865" y="18858"/>
                  </a:lnTo>
                  <a:cubicBezTo>
                    <a:pt x="9865" y="19005"/>
                    <a:pt x="9920" y="19126"/>
                    <a:pt x="10030" y="19224"/>
                  </a:cubicBezTo>
                  <a:cubicBezTo>
                    <a:pt x="10141" y="19319"/>
                    <a:pt x="10286" y="19368"/>
                    <a:pt x="10476" y="19368"/>
                  </a:cubicBezTo>
                  <a:lnTo>
                    <a:pt x="11123" y="19368"/>
                  </a:lnTo>
                  <a:cubicBezTo>
                    <a:pt x="11299" y="19368"/>
                    <a:pt x="11451" y="19319"/>
                    <a:pt x="11582" y="19230"/>
                  </a:cubicBezTo>
                  <a:cubicBezTo>
                    <a:pt x="11707" y="19137"/>
                    <a:pt x="11769" y="19014"/>
                    <a:pt x="11769" y="18858"/>
                  </a:cubicBezTo>
                  <a:lnTo>
                    <a:pt x="11769" y="10395"/>
                  </a:lnTo>
                  <a:close/>
                  <a:moveTo>
                    <a:pt x="14683" y="18858"/>
                  </a:moveTo>
                  <a:cubicBezTo>
                    <a:pt x="14683" y="19005"/>
                    <a:pt x="14745" y="19126"/>
                    <a:pt x="14866" y="19224"/>
                  </a:cubicBezTo>
                  <a:cubicBezTo>
                    <a:pt x="14987" y="19319"/>
                    <a:pt x="15143" y="19368"/>
                    <a:pt x="15333" y="19368"/>
                  </a:cubicBezTo>
                  <a:lnTo>
                    <a:pt x="15979" y="19368"/>
                  </a:lnTo>
                  <a:cubicBezTo>
                    <a:pt x="16155" y="19368"/>
                    <a:pt x="16308" y="19319"/>
                    <a:pt x="16432" y="19230"/>
                  </a:cubicBezTo>
                  <a:cubicBezTo>
                    <a:pt x="16560" y="19137"/>
                    <a:pt x="16629" y="19014"/>
                    <a:pt x="16629" y="18858"/>
                  </a:cubicBezTo>
                  <a:lnTo>
                    <a:pt x="16629" y="10395"/>
                  </a:lnTo>
                  <a:cubicBezTo>
                    <a:pt x="16629" y="10248"/>
                    <a:pt x="16560" y="10119"/>
                    <a:pt x="16432" y="10015"/>
                  </a:cubicBezTo>
                  <a:cubicBezTo>
                    <a:pt x="16308" y="9908"/>
                    <a:pt x="16155" y="9854"/>
                    <a:pt x="15979" y="9854"/>
                  </a:cubicBezTo>
                  <a:lnTo>
                    <a:pt x="15333" y="9854"/>
                  </a:lnTo>
                  <a:cubicBezTo>
                    <a:pt x="15153" y="9854"/>
                    <a:pt x="15001" y="9908"/>
                    <a:pt x="14877" y="10015"/>
                  </a:cubicBezTo>
                  <a:cubicBezTo>
                    <a:pt x="14752" y="10119"/>
                    <a:pt x="14683" y="10248"/>
                    <a:pt x="14683" y="10395"/>
                  </a:cubicBezTo>
                  <a:lnTo>
                    <a:pt x="14683" y="188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iśļiďé"/>
            <p:cNvSpPr/>
            <p:nvPr/>
          </p:nvSpPr>
          <p:spPr>
            <a:xfrm>
              <a:off x="5445176" y="4810512"/>
              <a:ext cx="569656" cy="6051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ïŝľíďe"/>
            <p:cNvSpPr/>
            <p:nvPr/>
          </p:nvSpPr>
          <p:spPr bwMode="auto">
            <a:xfrm>
              <a:off x="5554096" y="4915158"/>
              <a:ext cx="352111" cy="395895"/>
            </a:xfrm>
            <a:custGeom>
              <a:avLst/>
              <a:gdLst>
                <a:gd name="T0" fmla="*/ 995 w 1588"/>
                <a:gd name="T1" fmla="*/ 870 h 1682"/>
                <a:gd name="T2" fmla="*/ 1078 w 1588"/>
                <a:gd name="T3" fmla="*/ 753 h 1682"/>
                <a:gd name="T4" fmla="*/ 1463 w 1588"/>
                <a:gd name="T5" fmla="*/ 661 h 1682"/>
                <a:gd name="T6" fmla="*/ 1546 w 1588"/>
                <a:gd name="T7" fmla="*/ 352 h 1682"/>
                <a:gd name="T8" fmla="*/ 1346 w 1588"/>
                <a:gd name="T9" fmla="*/ 527 h 1682"/>
                <a:gd name="T10" fmla="*/ 1120 w 1588"/>
                <a:gd name="T11" fmla="*/ 310 h 1682"/>
                <a:gd name="T12" fmla="*/ 1296 w 1588"/>
                <a:gd name="T13" fmla="*/ 101 h 1682"/>
                <a:gd name="T14" fmla="*/ 995 w 1588"/>
                <a:gd name="T15" fmla="*/ 184 h 1682"/>
                <a:gd name="T16" fmla="*/ 894 w 1588"/>
                <a:gd name="T17" fmla="*/ 577 h 1682"/>
                <a:gd name="T18" fmla="*/ 501 w 1588"/>
                <a:gd name="T19" fmla="*/ 452 h 1682"/>
                <a:gd name="T20" fmla="*/ 501 w 1588"/>
                <a:gd name="T21" fmla="*/ 427 h 1682"/>
                <a:gd name="T22" fmla="*/ 493 w 1588"/>
                <a:gd name="T23" fmla="*/ 0 h 1682"/>
                <a:gd name="T24" fmla="*/ 250 w 1588"/>
                <a:gd name="T25" fmla="*/ 285 h 1682"/>
                <a:gd name="T26" fmla="*/ 175 w 1588"/>
                <a:gd name="T27" fmla="*/ 393 h 1682"/>
                <a:gd name="T28" fmla="*/ 150 w 1588"/>
                <a:gd name="T29" fmla="*/ 427 h 1682"/>
                <a:gd name="T30" fmla="*/ 117 w 1588"/>
                <a:gd name="T31" fmla="*/ 477 h 1682"/>
                <a:gd name="T32" fmla="*/ 100 w 1588"/>
                <a:gd name="T33" fmla="*/ 502 h 1682"/>
                <a:gd name="T34" fmla="*/ 66 w 1588"/>
                <a:gd name="T35" fmla="*/ 586 h 1682"/>
                <a:gd name="T36" fmla="*/ 58 w 1588"/>
                <a:gd name="T37" fmla="*/ 611 h 1682"/>
                <a:gd name="T38" fmla="*/ 50 w 1588"/>
                <a:gd name="T39" fmla="*/ 678 h 1682"/>
                <a:gd name="T40" fmla="*/ 41 w 1588"/>
                <a:gd name="T41" fmla="*/ 728 h 1682"/>
                <a:gd name="T42" fmla="*/ 41 w 1588"/>
                <a:gd name="T43" fmla="*/ 744 h 1682"/>
                <a:gd name="T44" fmla="*/ 50 w 1588"/>
                <a:gd name="T45" fmla="*/ 778 h 1682"/>
                <a:gd name="T46" fmla="*/ 58 w 1588"/>
                <a:gd name="T47" fmla="*/ 811 h 1682"/>
                <a:gd name="T48" fmla="*/ 100 w 1588"/>
                <a:gd name="T49" fmla="*/ 878 h 1682"/>
                <a:gd name="T50" fmla="*/ 125 w 1588"/>
                <a:gd name="T51" fmla="*/ 853 h 1682"/>
                <a:gd name="T52" fmla="*/ 133 w 1588"/>
                <a:gd name="T53" fmla="*/ 795 h 1682"/>
                <a:gd name="T54" fmla="*/ 142 w 1588"/>
                <a:gd name="T55" fmla="*/ 770 h 1682"/>
                <a:gd name="T56" fmla="*/ 150 w 1588"/>
                <a:gd name="T57" fmla="*/ 753 h 1682"/>
                <a:gd name="T58" fmla="*/ 167 w 1588"/>
                <a:gd name="T59" fmla="*/ 720 h 1682"/>
                <a:gd name="T60" fmla="*/ 183 w 1588"/>
                <a:gd name="T61" fmla="*/ 694 h 1682"/>
                <a:gd name="T62" fmla="*/ 200 w 1588"/>
                <a:gd name="T63" fmla="*/ 669 h 1682"/>
                <a:gd name="T64" fmla="*/ 225 w 1588"/>
                <a:gd name="T65" fmla="*/ 644 h 1682"/>
                <a:gd name="T66" fmla="*/ 250 w 1588"/>
                <a:gd name="T67" fmla="*/ 619 h 1682"/>
                <a:gd name="T68" fmla="*/ 267 w 1588"/>
                <a:gd name="T69" fmla="*/ 611 h 1682"/>
                <a:gd name="T70" fmla="*/ 301 w 1588"/>
                <a:gd name="T71" fmla="*/ 594 h 1682"/>
                <a:gd name="T72" fmla="*/ 326 w 1588"/>
                <a:gd name="T73" fmla="*/ 577 h 1682"/>
                <a:gd name="T74" fmla="*/ 342 w 1588"/>
                <a:gd name="T75" fmla="*/ 569 h 1682"/>
                <a:gd name="T76" fmla="*/ 359 w 1588"/>
                <a:gd name="T77" fmla="*/ 586 h 1682"/>
                <a:gd name="T78" fmla="*/ 75 w 1588"/>
                <a:gd name="T79" fmla="*/ 1363 h 1682"/>
                <a:gd name="T80" fmla="*/ 292 w 1588"/>
                <a:gd name="T81" fmla="*/ 1581 h 1682"/>
                <a:gd name="T82" fmla="*/ 777 w 1588"/>
                <a:gd name="T83" fmla="*/ 1087 h 1682"/>
                <a:gd name="T84" fmla="*/ 1530 w 1588"/>
                <a:gd name="T85" fmla="*/ 1623 h 1682"/>
                <a:gd name="T86" fmla="*/ 217 w 1588"/>
                <a:gd name="T87" fmla="*/ 1522 h 1682"/>
                <a:gd name="T88" fmla="*/ 133 w 1588"/>
                <a:gd name="T89" fmla="*/ 1438 h 1682"/>
                <a:gd name="T90" fmla="*/ 217 w 1588"/>
                <a:gd name="T91" fmla="*/ 1522 h 1682"/>
                <a:gd name="T92" fmla="*/ 217 w 1588"/>
                <a:gd name="T93" fmla="*/ 1522 h 1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88" h="1682">
                  <a:moveTo>
                    <a:pt x="1530" y="1405"/>
                  </a:moveTo>
                  <a:cubicBezTo>
                    <a:pt x="995" y="870"/>
                    <a:pt x="995" y="870"/>
                    <a:pt x="995" y="870"/>
                  </a:cubicBezTo>
                  <a:cubicBezTo>
                    <a:pt x="995" y="862"/>
                    <a:pt x="986" y="862"/>
                    <a:pt x="978" y="853"/>
                  </a:cubicBezTo>
                  <a:cubicBezTo>
                    <a:pt x="1078" y="753"/>
                    <a:pt x="1078" y="753"/>
                    <a:pt x="1078" y="753"/>
                  </a:cubicBezTo>
                  <a:cubicBezTo>
                    <a:pt x="1078" y="753"/>
                    <a:pt x="1086" y="744"/>
                    <a:pt x="1086" y="736"/>
                  </a:cubicBezTo>
                  <a:cubicBezTo>
                    <a:pt x="1212" y="786"/>
                    <a:pt x="1362" y="761"/>
                    <a:pt x="1463" y="661"/>
                  </a:cubicBezTo>
                  <a:cubicBezTo>
                    <a:pt x="1538" y="586"/>
                    <a:pt x="1570" y="485"/>
                    <a:pt x="1562" y="377"/>
                  </a:cubicBezTo>
                  <a:cubicBezTo>
                    <a:pt x="1562" y="368"/>
                    <a:pt x="1554" y="352"/>
                    <a:pt x="1546" y="352"/>
                  </a:cubicBezTo>
                  <a:cubicBezTo>
                    <a:pt x="1538" y="352"/>
                    <a:pt x="1521" y="352"/>
                    <a:pt x="1513" y="360"/>
                  </a:cubicBezTo>
                  <a:cubicBezTo>
                    <a:pt x="1346" y="527"/>
                    <a:pt x="1346" y="527"/>
                    <a:pt x="1346" y="527"/>
                  </a:cubicBezTo>
                  <a:cubicBezTo>
                    <a:pt x="1170" y="485"/>
                    <a:pt x="1170" y="485"/>
                    <a:pt x="1170" y="485"/>
                  </a:cubicBezTo>
                  <a:cubicBezTo>
                    <a:pt x="1120" y="310"/>
                    <a:pt x="1120" y="310"/>
                    <a:pt x="1120" y="310"/>
                  </a:cubicBezTo>
                  <a:cubicBezTo>
                    <a:pt x="1287" y="134"/>
                    <a:pt x="1287" y="134"/>
                    <a:pt x="1287" y="134"/>
                  </a:cubicBezTo>
                  <a:cubicBezTo>
                    <a:pt x="1296" y="126"/>
                    <a:pt x="1304" y="118"/>
                    <a:pt x="1296" y="101"/>
                  </a:cubicBezTo>
                  <a:cubicBezTo>
                    <a:pt x="1296" y="92"/>
                    <a:pt x="1287" y="84"/>
                    <a:pt x="1270" y="84"/>
                  </a:cubicBezTo>
                  <a:cubicBezTo>
                    <a:pt x="1170" y="76"/>
                    <a:pt x="1061" y="109"/>
                    <a:pt x="995" y="184"/>
                  </a:cubicBezTo>
                  <a:cubicBezTo>
                    <a:pt x="886" y="285"/>
                    <a:pt x="861" y="435"/>
                    <a:pt x="911" y="561"/>
                  </a:cubicBezTo>
                  <a:cubicBezTo>
                    <a:pt x="903" y="569"/>
                    <a:pt x="903" y="569"/>
                    <a:pt x="894" y="577"/>
                  </a:cubicBezTo>
                  <a:cubicBezTo>
                    <a:pt x="752" y="711"/>
                    <a:pt x="752" y="711"/>
                    <a:pt x="752" y="711"/>
                  </a:cubicBezTo>
                  <a:cubicBezTo>
                    <a:pt x="501" y="452"/>
                    <a:pt x="501" y="452"/>
                    <a:pt x="501" y="452"/>
                  </a:cubicBezTo>
                  <a:cubicBezTo>
                    <a:pt x="493" y="452"/>
                    <a:pt x="493" y="443"/>
                    <a:pt x="484" y="443"/>
                  </a:cubicBezTo>
                  <a:cubicBezTo>
                    <a:pt x="493" y="435"/>
                    <a:pt x="493" y="435"/>
                    <a:pt x="501" y="427"/>
                  </a:cubicBezTo>
                  <a:cubicBezTo>
                    <a:pt x="551" y="435"/>
                    <a:pt x="652" y="335"/>
                    <a:pt x="735" y="251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376" y="109"/>
                    <a:pt x="301" y="184"/>
                    <a:pt x="309" y="243"/>
                  </a:cubicBezTo>
                  <a:cubicBezTo>
                    <a:pt x="284" y="251"/>
                    <a:pt x="259" y="268"/>
                    <a:pt x="250" y="285"/>
                  </a:cubicBezTo>
                  <a:cubicBezTo>
                    <a:pt x="209" y="318"/>
                    <a:pt x="209" y="318"/>
                    <a:pt x="209" y="318"/>
                  </a:cubicBezTo>
                  <a:cubicBezTo>
                    <a:pt x="192" y="343"/>
                    <a:pt x="175" y="368"/>
                    <a:pt x="175" y="393"/>
                  </a:cubicBezTo>
                  <a:cubicBezTo>
                    <a:pt x="167" y="402"/>
                    <a:pt x="167" y="402"/>
                    <a:pt x="159" y="410"/>
                  </a:cubicBezTo>
                  <a:cubicBezTo>
                    <a:pt x="150" y="427"/>
                    <a:pt x="150" y="427"/>
                    <a:pt x="150" y="427"/>
                  </a:cubicBezTo>
                  <a:cubicBezTo>
                    <a:pt x="133" y="443"/>
                    <a:pt x="133" y="443"/>
                    <a:pt x="133" y="443"/>
                  </a:cubicBezTo>
                  <a:cubicBezTo>
                    <a:pt x="125" y="452"/>
                    <a:pt x="125" y="469"/>
                    <a:pt x="117" y="477"/>
                  </a:cubicBezTo>
                  <a:lnTo>
                    <a:pt x="108" y="485"/>
                  </a:lnTo>
                  <a:cubicBezTo>
                    <a:pt x="100" y="502"/>
                    <a:pt x="100" y="502"/>
                    <a:pt x="100" y="502"/>
                  </a:cubicBezTo>
                  <a:cubicBezTo>
                    <a:pt x="100" y="510"/>
                    <a:pt x="91" y="519"/>
                    <a:pt x="83" y="536"/>
                  </a:cubicBezTo>
                  <a:cubicBezTo>
                    <a:pt x="75" y="552"/>
                    <a:pt x="66" y="569"/>
                    <a:pt x="66" y="586"/>
                  </a:cubicBezTo>
                  <a:cubicBezTo>
                    <a:pt x="66" y="594"/>
                    <a:pt x="66" y="594"/>
                    <a:pt x="66" y="594"/>
                  </a:cubicBezTo>
                  <a:cubicBezTo>
                    <a:pt x="58" y="602"/>
                    <a:pt x="58" y="602"/>
                    <a:pt x="58" y="611"/>
                  </a:cubicBezTo>
                  <a:cubicBezTo>
                    <a:pt x="50" y="636"/>
                    <a:pt x="50" y="636"/>
                    <a:pt x="50" y="636"/>
                  </a:cubicBezTo>
                  <a:cubicBezTo>
                    <a:pt x="50" y="653"/>
                    <a:pt x="50" y="669"/>
                    <a:pt x="50" y="678"/>
                  </a:cubicBezTo>
                  <a:cubicBezTo>
                    <a:pt x="50" y="686"/>
                    <a:pt x="50" y="686"/>
                    <a:pt x="50" y="686"/>
                  </a:cubicBezTo>
                  <a:cubicBezTo>
                    <a:pt x="41" y="703"/>
                    <a:pt x="41" y="711"/>
                    <a:pt x="41" y="728"/>
                  </a:cubicBezTo>
                  <a:lnTo>
                    <a:pt x="41" y="736"/>
                  </a:lnTo>
                  <a:lnTo>
                    <a:pt x="41" y="744"/>
                  </a:lnTo>
                  <a:cubicBezTo>
                    <a:pt x="50" y="744"/>
                    <a:pt x="50" y="753"/>
                    <a:pt x="50" y="761"/>
                  </a:cubicBezTo>
                  <a:cubicBezTo>
                    <a:pt x="50" y="778"/>
                    <a:pt x="50" y="778"/>
                    <a:pt x="50" y="778"/>
                  </a:cubicBezTo>
                  <a:cubicBezTo>
                    <a:pt x="50" y="786"/>
                    <a:pt x="50" y="786"/>
                    <a:pt x="50" y="786"/>
                  </a:cubicBezTo>
                  <a:cubicBezTo>
                    <a:pt x="50" y="795"/>
                    <a:pt x="50" y="803"/>
                    <a:pt x="58" y="811"/>
                  </a:cubicBezTo>
                  <a:cubicBezTo>
                    <a:pt x="66" y="853"/>
                    <a:pt x="66" y="853"/>
                    <a:pt x="66" y="853"/>
                  </a:cubicBezTo>
                  <a:cubicBezTo>
                    <a:pt x="75" y="870"/>
                    <a:pt x="83" y="878"/>
                    <a:pt x="100" y="878"/>
                  </a:cubicBezTo>
                  <a:cubicBezTo>
                    <a:pt x="108" y="878"/>
                    <a:pt x="117" y="870"/>
                    <a:pt x="117" y="870"/>
                  </a:cubicBezTo>
                  <a:cubicBezTo>
                    <a:pt x="125" y="862"/>
                    <a:pt x="125" y="862"/>
                    <a:pt x="125" y="853"/>
                  </a:cubicBezTo>
                  <a:cubicBezTo>
                    <a:pt x="133" y="811"/>
                    <a:pt x="133" y="811"/>
                    <a:pt x="133" y="811"/>
                  </a:cubicBezTo>
                  <a:cubicBezTo>
                    <a:pt x="133" y="803"/>
                    <a:pt x="133" y="803"/>
                    <a:pt x="133" y="795"/>
                  </a:cubicBezTo>
                  <a:cubicBezTo>
                    <a:pt x="133" y="786"/>
                    <a:pt x="142" y="786"/>
                    <a:pt x="142" y="786"/>
                  </a:cubicBezTo>
                  <a:cubicBezTo>
                    <a:pt x="142" y="770"/>
                    <a:pt x="142" y="770"/>
                    <a:pt x="142" y="770"/>
                  </a:cubicBezTo>
                  <a:cubicBezTo>
                    <a:pt x="142" y="761"/>
                    <a:pt x="142" y="761"/>
                    <a:pt x="150" y="761"/>
                  </a:cubicBezTo>
                  <a:lnTo>
                    <a:pt x="150" y="753"/>
                  </a:lnTo>
                  <a:lnTo>
                    <a:pt x="150" y="744"/>
                  </a:lnTo>
                  <a:cubicBezTo>
                    <a:pt x="159" y="736"/>
                    <a:pt x="159" y="728"/>
                    <a:pt x="167" y="720"/>
                  </a:cubicBezTo>
                  <a:lnTo>
                    <a:pt x="167" y="711"/>
                  </a:lnTo>
                  <a:cubicBezTo>
                    <a:pt x="175" y="703"/>
                    <a:pt x="175" y="703"/>
                    <a:pt x="183" y="694"/>
                  </a:cubicBezTo>
                  <a:cubicBezTo>
                    <a:pt x="192" y="678"/>
                    <a:pt x="192" y="678"/>
                    <a:pt x="192" y="678"/>
                  </a:cubicBezTo>
                  <a:lnTo>
                    <a:pt x="200" y="669"/>
                  </a:lnTo>
                  <a:cubicBezTo>
                    <a:pt x="200" y="669"/>
                    <a:pt x="200" y="661"/>
                    <a:pt x="209" y="661"/>
                  </a:cubicBezTo>
                  <a:cubicBezTo>
                    <a:pt x="209" y="653"/>
                    <a:pt x="217" y="644"/>
                    <a:pt x="225" y="644"/>
                  </a:cubicBezTo>
                  <a:cubicBezTo>
                    <a:pt x="234" y="636"/>
                    <a:pt x="234" y="636"/>
                    <a:pt x="234" y="636"/>
                  </a:cubicBezTo>
                  <a:cubicBezTo>
                    <a:pt x="234" y="636"/>
                    <a:pt x="242" y="628"/>
                    <a:pt x="250" y="619"/>
                  </a:cubicBezTo>
                  <a:lnTo>
                    <a:pt x="259" y="619"/>
                  </a:lnTo>
                  <a:cubicBezTo>
                    <a:pt x="259" y="611"/>
                    <a:pt x="267" y="611"/>
                    <a:pt x="267" y="611"/>
                  </a:cubicBezTo>
                  <a:cubicBezTo>
                    <a:pt x="275" y="602"/>
                    <a:pt x="275" y="602"/>
                    <a:pt x="284" y="602"/>
                  </a:cubicBezTo>
                  <a:cubicBezTo>
                    <a:pt x="301" y="594"/>
                    <a:pt x="301" y="594"/>
                    <a:pt x="301" y="594"/>
                  </a:cubicBezTo>
                  <a:cubicBezTo>
                    <a:pt x="309" y="586"/>
                    <a:pt x="309" y="586"/>
                    <a:pt x="309" y="586"/>
                  </a:cubicBezTo>
                  <a:cubicBezTo>
                    <a:pt x="317" y="586"/>
                    <a:pt x="317" y="586"/>
                    <a:pt x="326" y="577"/>
                  </a:cubicBezTo>
                  <a:lnTo>
                    <a:pt x="334" y="577"/>
                  </a:lnTo>
                  <a:cubicBezTo>
                    <a:pt x="342" y="577"/>
                    <a:pt x="342" y="569"/>
                    <a:pt x="342" y="569"/>
                  </a:cubicBezTo>
                  <a:cubicBezTo>
                    <a:pt x="351" y="569"/>
                    <a:pt x="351" y="569"/>
                    <a:pt x="351" y="569"/>
                  </a:cubicBezTo>
                  <a:cubicBezTo>
                    <a:pt x="351" y="577"/>
                    <a:pt x="359" y="586"/>
                    <a:pt x="359" y="586"/>
                  </a:cubicBezTo>
                  <a:cubicBezTo>
                    <a:pt x="618" y="845"/>
                    <a:pt x="618" y="845"/>
                    <a:pt x="618" y="845"/>
                  </a:cubicBezTo>
                  <a:cubicBezTo>
                    <a:pt x="75" y="1363"/>
                    <a:pt x="75" y="1363"/>
                    <a:pt x="75" y="1363"/>
                  </a:cubicBezTo>
                  <a:cubicBezTo>
                    <a:pt x="8" y="1430"/>
                    <a:pt x="0" y="1531"/>
                    <a:pt x="66" y="1597"/>
                  </a:cubicBezTo>
                  <a:cubicBezTo>
                    <a:pt x="133" y="1664"/>
                    <a:pt x="225" y="1647"/>
                    <a:pt x="292" y="1581"/>
                  </a:cubicBezTo>
                  <a:cubicBezTo>
                    <a:pt x="769" y="1079"/>
                    <a:pt x="769" y="1079"/>
                    <a:pt x="769" y="1079"/>
                  </a:cubicBezTo>
                  <a:cubicBezTo>
                    <a:pt x="769" y="1079"/>
                    <a:pt x="777" y="1079"/>
                    <a:pt x="777" y="1087"/>
                  </a:cubicBezTo>
                  <a:cubicBezTo>
                    <a:pt x="1312" y="1623"/>
                    <a:pt x="1312" y="1623"/>
                    <a:pt x="1312" y="1623"/>
                  </a:cubicBezTo>
                  <a:cubicBezTo>
                    <a:pt x="1371" y="1681"/>
                    <a:pt x="1471" y="1681"/>
                    <a:pt x="1530" y="1623"/>
                  </a:cubicBezTo>
                  <a:cubicBezTo>
                    <a:pt x="1587" y="1564"/>
                    <a:pt x="1587" y="1464"/>
                    <a:pt x="1530" y="1405"/>
                  </a:cubicBezTo>
                  <a:close/>
                  <a:moveTo>
                    <a:pt x="217" y="1522"/>
                  </a:moveTo>
                  <a:cubicBezTo>
                    <a:pt x="192" y="1547"/>
                    <a:pt x="159" y="1547"/>
                    <a:pt x="133" y="1522"/>
                  </a:cubicBezTo>
                  <a:cubicBezTo>
                    <a:pt x="108" y="1497"/>
                    <a:pt x="108" y="1455"/>
                    <a:pt x="133" y="1438"/>
                  </a:cubicBezTo>
                  <a:cubicBezTo>
                    <a:pt x="159" y="1413"/>
                    <a:pt x="192" y="1413"/>
                    <a:pt x="217" y="1438"/>
                  </a:cubicBezTo>
                  <a:cubicBezTo>
                    <a:pt x="242" y="1455"/>
                    <a:pt x="242" y="1497"/>
                    <a:pt x="217" y="1522"/>
                  </a:cubicBezTo>
                  <a:close/>
                  <a:moveTo>
                    <a:pt x="217" y="1522"/>
                  </a:moveTo>
                  <a:lnTo>
                    <a:pt x="217" y="1522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íSḻidé"/>
            <p:cNvSpPr/>
            <p:nvPr/>
          </p:nvSpPr>
          <p:spPr>
            <a:xfrm rot="9014793">
              <a:off x="4641365" y="1857208"/>
              <a:ext cx="387748" cy="309589"/>
            </a:xfrm>
            <a:prstGeom prst="rightArrow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iṣļïḍè"/>
            <p:cNvSpPr/>
            <p:nvPr/>
          </p:nvSpPr>
          <p:spPr>
            <a:xfrm rot="10800000">
              <a:off x="5248583" y="2727679"/>
              <a:ext cx="387748" cy="309589"/>
            </a:xfrm>
            <a:prstGeom prst="rightArrow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îşlîḋe"/>
            <p:cNvSpPr/>
            <p:nvPr/>
          </p:nvSpPr>
          <p:spPr>
            <a:xfrm rot="10800000">
              <a:off x="5290741" y="3818923"/>
              <a:ext cx="387748" cy="309589"/>
            </a:xfrm>
            <a:prstGeom prst="rightArrow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îşḻíḓe"/>
            <p:cNvSpPr/>
            <p:nvPr/>
          </p:nvSpPr>
          <p:spPr>
            <a:xfrm rot="12585207" flipV="1">
              <a:off x="4646377" y="4695552"/>
              <a:ext cx="387748" cy="309587"/>
            </a:xfrm>
            <a:prstGeom prst="rightArrow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îṡḷiḍe"/>
            <p:cNvSpPr txBox="1"/>
            <p:nvPr/>
          </p:nvSpPr>
          <p:spPr bwMode="auto">
            <a:xfrm>
              <a:off x="6393965" y="2576781"/>
              <a:ext cx="1226185" cy="575945"/>
            </a:xfrm>
            <a:prstGeom prst="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0">
              <a:normAutofit/>
            </a:bodyPr>
            <a:p>
              <a:pPr algn="l" latinLnBrk="0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价格复核</a:t>
              </a:r>
              <a:endParaRPr lang="zh-CN" altLang="en-US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5" name="iSľïde"/>
            <p:cNvSpPr txBox="1"/>
            <p:nvPr/>
          </p:nvSpPr>
          <p:spPr bwMode="auto">
            <a:xfrm>
              <a:off x="6095515" y="1468071"/>
              <a:ext cx="1397635" cy="572135"/>
            </a:xfrm>
            <a:prstGeom prst="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0">
              <a:normAutofit/>
            </a:bodyPr>
            <a:p>
              <a:pPr latinLnBrk="0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应急算法点差</a:t>
              </a:r>
              <a:endParaRPr lang="zh-CN" altLang="en-US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işľidè"/>
            <p:cNvSpPr txBox="1"/>
            <p:nvPr/>
          </p:nvSpPr>
          <p:spPr bwMode="auto">
            <a:xfrm>
              <a:off x="6094880" y="4821506"/>
              <a:ext cx="1398270" cy="594360"/>
            </a:xfrm>
            <a:prstGeom prst="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0">
              <a:normAutofit/>
            </a:bodyPr>
            <a:p>
              <a:pPr algn="l" latinLnBrk="0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条件单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关联单</a:t>
              </a:r>
              <a:endParaRPr lang="zh-CN" altLang="en-US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8" name="îṡḷiḍe"/>
            <p:cNvSpPr txBox="1"/>
            <p:nvPr/>
          </p:nvSpPr>
          <p:spPr bwMode="auto">
            <a:xfrm>
              <a:off x="6393965" y="3689301"/>
              <a:ext cx="1384935" cy="582930"/>
            </a:xfrm>
            <a:prstGeom prst="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0">
              <a:normAutofit/>
            </a:bodyPr>
            <a:p>
              <a:pPr algn="l" latinLnBrk="0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策略化自动挂单</a:t>
              </a:r>
              <a:endParaRPr lang="zh-CN" altLang="en-US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621420" y="2583766"/>
              <a:ext cx="4570095" cy="568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12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用户可自定义设置报价偏离范围、报价量限额，当报价超出范围，自动进入</a:t>
              </a:r>
              <a:r>
                <a:rPr lang="zh-CN" altLang="en-US" sz="12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多级价格复核流程</a:t>
              </a:r>
              <a:r>
                <a:rPr lang="zh-CN" altLang="en-US" sz="12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，以进行风险控制功能</a:t>
              </a:r>
              <a:endPara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7778900" y="3694381"/>
              <a:ext cx="4412615" cy="568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11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系统支持自动化对</a:t>
              </a:r>
              <a:r>
                <a:rPr lang="zh-CN" altLang="en-US" sz="11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同一笔订单不同买卖方向应用不同算法策略</a:t>
              </a:r>
              <a:r>
                <a:rPr lang="zh-CN" altLang="en-US" sz="11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，程序化识别策略及自动报价，以同时满足对多维度策略的应用需求</a:t>
              </a:r>
              <a:endParaRPr lang="zh-CN" altLang="en-US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492515" y="4619576"/>
              <a:ext cx="4699635" cy="895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12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条件单：</a:t>
              </a:r>
              <a:r>
                <a:rPr lang="zh-CN" altLang="en-US" sz="12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用户可设置策略条件因子及随机点差范围，以实现策略</a:t>
              </a:r>
              <a:r>
                <a:rPr lang="zh-CN" altLang="en-US" sz="12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随行情变动自动下单</a:t>
              </a:r>
              <a:r>
                <a:rPr lang="zh-CN" altLang="en-US" sz="12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的智能报价；</a:t>
              </a:r>
              <a:endParaRPr lang="en-US" altLang="zh-CN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关联单：</a:t>
              </a:r>
              <a:r>
                <a:rPr lang="zh-CN" altLang="en-US" sz="12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用户可设置报价组，系统自动化实现组内分级报价及撤单的功能</a:t>
              </a:r>
              <a:endPara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iśḷïḍe"/>
            <p:cNvSpPr/>
            <p:nvPr/>
          </p:nvSpPr>
          <p:spPr bwMode="auto">
            <a:xfrm>
              <a:off x="5568150" y="4917418"/>
              <a:ext cx="340366" cy="361597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lnSpcReduction="10000"/>
            </a:bodyPr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1" name="图片 60"/>
          <p:cNvPicPr>
            <a:picLocks noChangeAspect="1"/>
          </p:cNvPicPr>
          <p:nvPr/>
        </p:nvPicPr>
        <p:blipFill rotWithShape="1">
          <a:blip r:embed="rId3" cstate="print"/>
          <a:srcRect t="7692"/>
          <a:stretch>
            <a:fillRect/>
          </a:stretch>
        </p:blipFill>
        <p:spPr>
          <a:xfrm>
            <a:off x="675289" y="3079691"/>
            <a:ext cx="3471978" cy="23997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文本框 61"/>
          <p:cNvSpPr txBox="1"/>
          <p:nvPr/>
        </p:nvSpPr>
        <p:spPr>
          <a:xfrm>
            <a:off x="400291" y="1649635"/>
            <a:ext cx="10723418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固收业务交易管理功能</a:t>
            </a:r>
            <a:r>
              <a:rPr lang="zh-CN" altLang="en-GB" sz="1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人工与自动化的交易管理功能，可进行各类条件单的设置与执行。</a:t>
            </a:r>
            <a:endParaRPr lang="zh-CN" altLang="en-US" sz="14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04287" y="2873613"/>
            <a:ext cx="2837815" cy="1457325"/>
            <a:chOff x="7370" y="4412"/>
            <a:chExt cx="4469" cy="2295"/>
          </a:xfrm>
        </p:grpSpPr>
        <p:sp>
          <p:nvSpPr>
            <p:cNvPr id="52" name="Freeform 45"/>
            <p:cNvSpPr>
              <a:spLocks noChangeArrowheads="1"/>
            </p:cNvSpPr>
            <p:nvPr/>
          </p:nvSpPr>
          <p:spPr bwMode="auto">
            <a:xfrm>
              <a:off x="7485" y="4527"/>
              <a:ext cx="4204" cy="2063"/>
            </a:xfrm>
            <a:custGeom>
              <a:avLst/>
              <a:gdLst>
                <a:gd name="T0" fmla="*/ 0 w 5660"/>
                <a:gd name="T1" fmla="*/ 0 h 2777"/>
                <a:gd name="T2" fmla="*/ 0 w 5660"/>
                <a:gd name="T3" fmla="*/ 0 h 2777"/>
                <a:gd name="T4" fmla="*/ 4271 w 5660"/>
                <a:gd name="T5" fmla="*/ 0 h 2777"/>
                <a:gd name="T6" fmla="*/ 5659 w 5660"/>
                <a:gd name="T7" fmla="*/ 1389 h 2777"/>
                <a:gd name="T8" fmla="*/ 5659 w 5660"/>
                <a:gd name="T9" fmla="*/ 2776 h 2777"/>
                <a:gd name="T10" fmla="*/ 1388 w 5660"/>
                <a:gd name="T11" fmla="*/ 2776 h 2777"/>
                <a:gd name="T12" fmla="*/ 0 w 5660"/>
                <a:gd name="T13" fmla="*/ 1389 h 2777"/>
                <a:gd name="T14" fmla="*/ 0 w 5660"/>
                <a:gd name="T15" fmla="*/ 0 h 2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0" h="2777">
                  <a:moveTo>
                    <a:pt x="0" y="0"/>
                  </a:moveTo>
                  <a:lnTo>
                    <a:pt x="0" y="0"/>
                  </a:lnTo>
                  <a:cubicBezTo>
                    <a:pt x="4271" y="0"/>
                    <a:pt x="4271" y="0"/>
                    <a:pt x="4271" y="0"/>
                  </a:cubicBezTo>
                  <a:cubicBezTo>
                    <a:pt x="5033" y="0"/>
                    <a:pt x="5659" y="627"/>
                    <a:pt x="5659" y="1389"/>
                  </a:cubicBezTo>
                  <a:cubicBezTo>
                    <a:pt x="5659" y="2776"/>
                    <a:pt x="5659" y="2776"/>
                    <a:pt x="5659" y="2776"/>
                  </a:cubicBezTo>
                  <a:cubicBezTo>
                    <a:pt x="1388" y="2776"/>
                    <a:pt x="1388" y="2776"/>
                    <a:pt x="1388" y="2776"/>
                  </a:cubicBezTo>
                  <a:cubicBezTo>
                    <a:pt x="621" y="2776"/>
                    <a:pt x="0" y="2151"/>
                    <a:pt x="0" y="1389"/>
                  </a:cubicBez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4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46"/>
            <p:cNvSpPr>
              <a:spLocks noChangeArrowheads="1"/>
            </p:cNvSpPr>
            <p:nvPr/>
          </p:nvSpPr>
          <p:spPr bwMode="auto">
            <a:xfrm>
              <a:off x="7370" y="4412"/>
              <a:ext cx="1195" cy="1198"/>
            </a:xfrm>
            <a:custGeom>
              <a:avLst/>
              <a:gdLst>
                <a:gd name="T0" fmla="*/ 0 w 1608"/>
                <a:gd name="T1" fmla="*/ 0 h 1614"/>
                <a:gd name="T2" fmla="*/ 0 w 1608"/>
                <a:gd name="T3" fmla="*/ 0 h 1614"/>
                <a:gd name="T4" fmla="*/ 1607 w 1608"/>
                <a:gd name="T5" fmla="*/ 0 h 1614"/>
                <a:gd name="T6" fmla="*/ 0 w 1608"/>
                <a:gd name="T7" fmla="*/ 1613 h 1614"/>
                <a:gd name="T8" fmla="*/ 0 w 1608"/>
                <a:gd name="T9" fmla="*/ 0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8" h="1614">
                  <a:moveTo>
                    <a:pt x="0" y="0"/>
                  </a:moveTo>
                  <a:lnTo>
                    <a:pt x="0" y="0"/>
                  </a:lnTo>
                  <a:cubicBezTo>
                    <a:pt x="1607" y="0"/>
                    <a:pt x="1607" y="0"/>
                    <a:pt x="1607" y="0"/>
                  </a:cubicBezTo>
                  <a:cubicBezTo>
                    <a:pt x="1607" y="892"/>
                    <a:pt x="887" y="1613"/>
                    <a:pt x="0" y="1613"/>
                  </a:cubicBez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4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47"/>
            <p:cNvSpPr>
              <a:spLocks noChangeArrowheads="1"/>
            </p:cNvSpPr>
            <p:nvPr/>
          </p:nvSpPr>
          <p:spPr bwMode="auto">
            <a:xfrm>
              <a:off x="10641" y="5513"/>
              <a:ext cx="1198" cy="1195"/>
            </a:xfrm>
            <a:custGeom>
              <a:avLst/>
              <a:gdLst>
                <a:gd name="T0" fmla="*/ 1613 w 1614"/>
                <a:gd name="T1" fmla="*/ 1607 h 1608"/>
                <a:gd name="T2" fmla="*/ 1613 w 1614"/>
                <a:gd name="T3" fmla="*/ 1607 h 1608"/>
                <a:gd name="T4" fmla="*/ 0 w 1614"/>
                <a:gd name="T5" fmla="*/ 1607 h 1608"/>
                <a:gd name="T6" fmla="*/ 1613 w 1614"/>
                <a:gd name="T7" fmla="*/ 0 h 1608"/>
                <a:gd name="T8" fmla="*/ 1613 w 1614"/>
                <a:gd name="T9" fmla="*/ 1607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4" h="1608">
                  <a:moveTo>
                    <a:pt x="1613" y="1607"/>
                  </a:moveTo>
                  <a:lnTo>
                    <a:pt x="1613" y="1607"/>
                  </a:lnTo>
                  <a:cubicBezTo>
                    <a:pt x="0" y="1607"/>
                    <a:pt x="0" y="1607"/>
                    <a:pt x="0" y="1607"/>
                  </a:cubicBezTo>
                  <a:cubicBezTo>
                    <a:pt x="0" y="715"/>
                    <a:pt x="720" y="0"/>
                    <a:pt x="1613" y="0"/>
                  </a:cubicBezTo>
                  <a:lnTo>
                    <a:pt x="1613" y="1607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4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46" y="4527"/>
              <a:ext cx="601" cy="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charset="0"/>
                </a:rPr>
                <a:t>2</a:t>
              </a:r>
              <a:endParaRPr 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charset="0"/>
              </a:endParaRPr>
            </a:p>
          </p:txBody>
        </p:sp>
        <p:sp>
          <p:nvSpPr>
            <p:cNvPr id="77" name="Shape 2622"/>
            <p:cNvSpPr/>
            <p:nvPr/>
          </p:nvSpPr>
          <p:spPr>
            <a:xfrm>
              <a:off x="11212" y="6048"/>
              <a:ext cx="444" cy="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79" y="17044"/>
                  </a:moveTo>
                  <a:cubicBezTo>
                    <a:pt x="9428" y="17174"/>
                    <a:pt x="9252" y="17274"/>
                    <a:pt x="9050" y="17344"/>
                  </a:cubicBezTo>
                  <a:cubicBezTo>
                    <a:pt x="8849" y="17415"/>
                    <a:pt x="8636" y="17450"/>
                    <a:pt x="8413" y="17450"/>
                  </a:cubicBezTo>
                  <a:cubicBezTo>
                    <a:pt x="7887" y="17450"/>
                    <a:pt x="7488" y="17288"/>
                    <a:pt x="7214" y="16966"/>
                  </a:cubicBezTo>
                  <a:cubicBezTo>
                    <a:pt x="6941" y="16644"/>
                    <a:pt x="6797" y="16226"/>
                    <a:pt x="6782" y="15715"/>
                  </a:cubicBezTo>
                  <a:lnTo>
                    <a:pt x="5864" y="15715"/>
                  </a:lnTo>
                  <a:cubicBezTo>
                    <a:pt x="5857" y="16122"/>
                    <a:pt x="5913" y="16486"/>
                    <a:pt x="6032" y="16805"/>
                  </a:cubicBezTo>
                  <a:cubicBezTo>
                    <a:pt x="6151" y="17123"/>
                    <a:pt x="6321" y="17393"/>
                    <a:pt x="6545" y="17611"/>
                  </a:cubicBezTo>
                  <a:cubicBezTo>
                    <a:pt x="6767" y="17830"/>
                    <a:pt x="7038" y="17995"/>
                    <a:pt x="7355" y="18106"/>
                  </a:cubicBezTo>
                  <a:cubicBezTo>
                    <a:pt x="7671" y="18218"/>
                    <a:pt x="8024" y="18273"/>
                    <a:pt x="8413" y="18273"/>
                  </a:cubicBezTo>
                  <a:cubicBezTo>
                    <a:pt x="8773" y="18273"/>
                    <a:pt x="9113" y="18223"/>
                    <a:pt x="9434" y="18123"/>
                  </a:cubicBezTo>
                  <a:cubicBezTo>
                    <a:pt x="9754" y="18023"/>
                    <a:pt x="10033" y="17873"/>
                    <a:pt x="10271" y="17672"/>
                  </a:cubicBezTo>
                  <a:cubicBezTo>
                    <a:pt x="10509" y="17472"/>
                    <a:pt x="10697" y="17222"/>
                    <a:pt x="10837" y="16922"/>
                  </a:cubicBezTo>
                  <a:cubicBezTo>
                    <a:pt x="10978" y="16621"/>
                    <a:pt x="11048" y="16275"/>
                    <a:pt x="11048" y="15881"/>
                  </a:cubicBezTo>
                  <a:cubicBezTo>
                    <a:pt x="11048" y="15407"/>
                    <a:pt x="10935" y="14995"/>
                    <a:pt x="10708" y="14646"/>
                  </a:cubicBezTo>
                  <a:cubicBezTo>
                    <a:pt x="10481" y="14298"/>
                    <a:pt x="10134" y="14072"/>
                    <a:pt x="9666" y="13968"/>
                  </a:cubicBezTo>
                  <a:lnTo>
                    <a:pt x="9666" y="13946"/>
                  </a:lnTo>
                  <a:cubicBezTo>
                    <a:pt x="9968" y="13805"/>
                    <a:pt x="10220" y="13597"/>
                    <a:pt x="10422" y="13323"/>
                  </a:cubicBezTo>
                  <a:cubicBezTo>
                    <a:pt x="10624" y="13048"/>
                    <a:pt x="10724" y="12734"/>
                    <a:pt x="10724" y="12377"/>
                  </a:cubicBezTo>
                  <a:cubicBezTo>
                    <a:pt x="10724" y="12014"/>
                    <a:pt x="10665" y="11698"/>
                    <a:pt x="10546" y="11432"/>
                  </a:cubicBezTo>
                  <a:cubicBezTo>
                    <a:pt x="10427" y="11165"/>
                    <a:pt x="10263" y="10946"/>
                    <a:pt x="10055" y="10776"/>
                  </a:cubicBezTo>
                  <a:cubicBezTo>
                    <a:pt x="9846" y="10605"/>
                    <a:pt x="9599" y="10477"/>
                    <a:pt x="9315" y="10392"/>
                  </a:cubicBezTo>
                  <a:cubicBezTo>
                    <a:pt x="9030" y="10306"/>
                    <a:pt x="8722" y="10264"/>
                    <a:pt x="8391" y="10264"/>
                  </a:cubicBezTo>
                  <a:cubicBezTo>
                    <a:pt x="8010" y="10264"/>
                    <a:pt x="7673" y="10326"/>
                    <a:pt x="7382" y="10453"/>
                  </a:cubicBezTo>
                  <a:cubicBezTo>
                    <a:pt x="7090" y="10579"/>
                    <a:pt x="6847" y="10753"/>
                    <a:pt x="6653" y="10976"/>
                  </a:cubicBezTo>
                  <a:cubicBezTo>
                    <a:pt x="6459" y="11198"/>
                    <a:pt x="6309" y="11466"/>
                    <a:pt x="6204" y="11777"/>
                  </a:cubicBezTo>
                  <a:cubicBezTo>
                    <a:pt x="6100" y="12088"/>
                    <a:pt x="6040" y="12433"/>
                    <a:pt x="6026" y="12811"/>
                  </a:cubicBezTo>
                  <a:lnTo>
                    <a:pt x="6944" y="12811"/>
                  </a:lnTo>
                  <a:cubicBezTo>
                    <a:pt x="6944" y="12581"/>
                    <a:pt x="6972" y="12363"/>
                    <a:pt x="7031" y="12155"/>
                  </a:cubicBezTo>
                  <a:cubicBezTo>
                    <a:pt x="7088" y="11947"/>
                    <a:pt x="7177" y="11766"/>
                    <a:pt x="7296" y="11610"/>
                  </a:cubicBezTo>
                  <a:cubicBezTo>
                    <a:pt x="7414" y="11454"/>
                    <a:pt x="7565" y="11330"/>
                    <a:pt x="7749" y="11237"/>
                  </a:cubicBezTo>
                  <a:cubicBezTo>
                    <a:pt x="7932" y="11144"/>
                    <a:pt x="8147" y="11098"/>
                    <a:pt x="8391" y="11098"/>
                  </a:cubicBezTo>
                  <a:cubicBezTo>
                    <a:pt x="8780" y="11098"/>
                    <a:pt x="9104" y="11204"/>
                    <a:pt x="9364" y="11415"/>
                  </a:cubicBezTo>
                  <a:cubicBezTo>
                    <a:pt x="9623" y="11627"/>
                    <a:pt x="9752" y="11943"/>
                    <a:pt x="9752" y="12366"/>
                  </a:cubicBezTo>
                  <a:cubicBezTo>
                    <a:pt x="9752" y="12574"/>
                    <a:pt x="9713" y="12759"/>
                    <a:pt x="9634" y="12922"/>
                  </a:cubicBezTo>
                  <a:cubicBezTo>
                    <a:pt x="9554" y="13086"/>
                    <a:pt x="9448" y="13221"/>
                    <a:pt x="9315" y="13329"/>
                  </a:cubicBezTo>
                  <a:cubicBezTo>
                    <a:pt x="9182" y="13436"/>
                    <a:pt x="9027" y="13517"/>
                    <a:pt x="8851" y="13574"/>
                  </a:cubicBezTo>
                  <a:cubicBezTo>
                    <a:pt x="8674" y="13629"/>
                    <a:pt x="8488" y="13657"/>
                    <a:pt x="8294" y="13657"/>
                  </a:cubicBezTo>
                  <a:lnTo>
                    <a:pt x="7992" y="13657"/>
                  </a:lnTo>
                  <a:cubicBezTo>
                    <a:pt x="7963" y="13657"/>
                    <a:pt x="7930" y="13653"/>
                    <a:pt x="7895" y="13645"/>
                  </a:cubicBezTo>
                  <a:lnTo>
                    <a:pt x="7895" y="14447"/>
                  </a:lnTo>
                  <a:cubicBezTo>
                    <a:pt x="8067" y="14424"/>
                    <a:pt x="8251" y="14413"/>
                    <a:pt x="8445" y="14413"/>
                  </a:cubicBezTo>
                  <a:cubicBezTo>
                    <a:pt x="8676" y="14413"/>
                    <a:pt x="8890" y="14444"/>
                    <a:pt x="9088" y="14507"/>
                  </a:cubicBezTo>
                  <a:cubicBezTo>
                    <a:pt x="9286" y="14571"/>
                    <a:pt x="9457" y="14667"/>
                    <a:pt x="9601" y="14797"/>
                  </a:cubicBezTo>
                  <a:cubicBezTo>
                    <a:pt x="9745" y="14927"/>
                    <a:pt x="9860" y="15086"/>
                    <a:pt x="9947" y="15275"/>
                  </a:cubicBezTo>
                  <a:cubicBezTo>
                    <a:pt x="10033" y="15464"/>
                    <a:pt x="10076" y="15682"/>
                    <a:pt x="10076" y="15926"/>
                  </a:cubicBezTo>
                  <a:cubicBezTo>
                    <a:pt x="10076" y="16163"/>
                    <a:pt x="10031" y="16377"/>
                    <a:pt x="9941" y="16565"/>
                  </a:cubicBezTo>
                  <a:cubicBezTo>
                    <a:pt x="9851" y="16754"/>
                    <a:pt x="9731" y="16914"/>
                    <a:pt x="9579" y="17044"/>
                  </a:cubicBezTo>
                  <a:moveTo>
                    <a:pt x="14257" y="18151"/>
                  </a:moveTo>
                  <a:lnTo>
                    <a:pt x="15175" y="18151"/>
                  </a:lnTo>
                  <a:lnTo>
                    <a:pt x="15175" y="10264"/>
                  </a:lnTo>
                  <a:lnTo>
                    <a:pt x="14473" y="10264"/>
                  </a:lnTo>
                  <a:cubicBezTo>
                    <a:pt x="14422" y="10561"/>
                    <a:pt x="14329" y="10805"/>
                    <a:pt x="14192" y="10998"/>
                  </a:cubicBezTo>
                  <a:cubicBezTo>
                    <a:pt x="14055" y="11191"/>
                    <a:pt x="13888" y="11343"/>
                    <a:pt x="13690" y="11454"/>
                  </a:cubicBezTo>
                  <a:cubicBezTo>
                    <a:pt x="13492" y="11565"/>
                    <a:pt x="13271" y="11641"/>
                    <a:pt x="13026" y="11682"/>
                  </a:cubicBezTo>
                  <a:cubicBezTo>
                    <a:pt x="12781" y="11723"/>
                    <a:pt x="12529" y="11743"/>
                    <a:pt x="12270" y="11743"/>
                  </a:cubicBezTo>
                  <a:lnTo>
                    <a:pt x="12270" y="12499"/>
                  </a:lnTo>
                  <a:lnTo>
                    <a:pt x="14257" y="12499"/>
                  </a:lnTo>
                  <a:cubicBezTo>
                    <a:pt x="14257" y="12499"/>
                    <a:pt x="14257" y="18151"/>
                    <a:pt x="14257" y="1815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5"/>
                    <a:pt x="1421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9" y="2945"/>
                    <a:pt x="20618" y="3385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0"/>
                    <a:pt x="17453" y="0"/>
                    <a:pt x="17182" y="0"/>
                  </a:cubicBezTo>
                  <a:cubicBezTo>
                    <a:pt x="16910" y="0"/>
                    <a:pt x="16691" y="220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0"/>
                    <a:pt x="4690" y="0"/>
                    <a:pt x="4418" y="0"/>
                  </a:cubicBezTo>
                  <a:cubicBezTo>
                    <a:pt x="4147" y="0"/>
                    <a:pt x="3927" y="220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7145" tIns="17145" rIns="17145" bIns="17145" anchor="ctr"/>
            <a:lstStyle/>
            <a:p>
              <a:pPr defTabSz="3429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463" y="5345"/>
              <a:ext cx="3043" cy="1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5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 charset="0"/>
                  <a:sym typeface="+mn-ea"/>
                </a:rPr>
                <a:t>为交易员在交易和策略研发时提供快速的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 charset="0"/>
                  <a:sym typeface="+mn-ea"/>
                </a:rPr>
                <a:t>量化交易指标</a:t>
              </a:r>
              <a:endParaRPr lang="en-US" sz="900" dirty="0">
                <a:solidFill>
                  <a:schemeClr val="bg1"/>
                </a:solidFill>
                <a:latin typeface="Lato Light" panose="020F0502020204030203" charset="0"/>
                <a:ea typeface="Lato Light" panose="020F0502020204030203" charset="0"/>
                <a:cs typeface="Lato Light" panose="020F0502020204030203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455" y="5023"/>
              <a:ext cx="1256" cy="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21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charset="0"/>
                  <a:sym typeface="+mn-ea"/>
                </a:rPr>
                <a:t>定价引擎</a:t>
              </a:r>
              <a:endParaRPr lang="zh-CN" altLang="en-US" sz="121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598717" y="2873613"/>
            <a:ext cx="2837815" cy="1458138"/>
            <a:chOff x="12548" y="4412"/>
            <a:chExt cx="4469" cy="2296"/>
          </a:xfrm>
        </p:grpSpPr>
        <p:sp>
          <p:nvSpPr>
            <p:cNvPr id="25" name="Freeform 45"/>
            <p:cNvSpPr>
              <a:spLocks noChangeArrowheads="1"/>
            </p:cNvSpPr>
            <p:nvPr/>
          </p:nvSpPr>
          <p:spPr bwMode="auto">
            <a:xfrm>
              <a:off x="12662" y="4527"/>
              <a:ext cx="4204" cy="2063"/>
            </a:xfrm>
            <a:custGeom>
              <a:avLst/>
              <a:gdLst>
                <a:gd name="T0" fmla="*/ 0 w 5660"/>
                <a:gd name="T1" fmla="*/ 0 h 2777"/>
                <a:gd name="T2" fmla="*/ 0 w 5660"/>
                <a:gd name="T3" fmla="*/ 0 h 2777"/>
                <a:gd name="T4" fmla="*/ 4271 w 5660"/>
                <a:gd name="T5" fmla="*/ 0 h 2777"/>
                <a:gd name="T6" fmla="*/ 5659 w 5660"/>
                <a:gd name="T7" fmla="*/ 1389 h 2777"/>
                <a:gd name="T8" fmla="*/ 5659 w 5660"/>
                <a:gd name="T9" fmla="*/ 2776 h 2777"/>
                <a:gd name="T10" fmla="*/ 1388 w 5660"/>
                <a:gd name="T11" fmla="*/ 2776 h 2777"/>
                <a:gd name="T12" fmla="*/ 0 w 5660"/>
                <a:gd name="T13" fmla="*/ 1389 h 2777"/>
                <a:gd name="T14" fmla="*/ 0 w 5660"/>
                <a:gd name="T15" fmla="*/ 0 h 2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0" h="2777">
                  <a:moveTo>
                    <a:pt x="0" y="0"/>
                  </a:moveTo>
                  <a:lnTo>
                    <a:pt x="0" y="0"/>
                  </a:lnTo>
                  <a:cubicBezTo>
                    <a:pt x="4271" y="0"/>
                    <a:pt x="4271" y="0"/>
                    <a:pt x="4271" y="0"/>
                  </a:cubicBezTo>
                  <a:cubicBezTo>
                    <a:pt x="5033" y="0"/>
                    <a:pt x="5659" y="627"/>
                    <a:pt x="5659" y="1389"/>
                  </a:cubicBezTo>
                  <a:cubicBezTo>
                    <a:pt x="5659" y="2776"/>
                    <a:pt x="5659" y="2776"/>
                    <a:pt x="5659" y="2776"/>
                  </a:cubicBezTo>
                  <a:cubicBezTo>
                    <a:pt x="1388" y="2776"/>
                    <a:pt x="1388" y="2776"/>
                    <a:pt x="1388" y="2776"/>
                  </a:cubicBezTo>
                  <a:cubicBezTo>
                    <a:pt x="621" y="2776"/>
                    <a:pt x="0" y="2151"/>
                    <a:pt x="0" y="1389"/>
                  </a:cubicBez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4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6"/>
            <p:cNvSpPr>
              <a:spLocks noChangeArrowheads="1"/>
            </p:cNvSpPr>
            <p:nvPr/>
          </p:nvSpPr>
          <p:spPr bwMode="auto">
            <a:xfrm>
              <a:off x="12548" y="4412"/>
              <a:ext cx="1195" cy="1198"/>
            </a:xfrm>
            <a:custGeom>
              <a:avLst/>
              <a:gdLst>
                <a:gd name="T0" fmla="*/ 0 w 1608"/>
                <a:gd name="T1" fmla="*/ 0 h 1614"/>
                <a:gd name="T2" fmla="*/ 0 w 1608"/>
                <a:gd name="T3" fmla="*/ 0 h 1614"/>
                <a:gd name="T4" fmla="*/ 1607 w 1608"/>
                <a:gd name="T5" fmla="*/ 0 h 1614"/>
                <a:gd name="T6" fmla="*/ 0 w 1608"/>
                <a:gd name="T7" fmla="*/ 1613 h 1614"/>
                <a:gd name="T8" fmla="*/ 0 w 1608"/>
                <a:gd name="T9" fmla="*/ 0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8" h="1614">
                  <a:moveTo>
                    <a:pt x="0" y="0"/>
                  </a:moveTo>
                  <a:lnTo>
                    <a:pt x="0" y="0"/>
                  </a:lnTo>
                  <a:cubicBezTo>
                    <a:pt x="1607" y="0"/>
                    <a:pt x="1607" y="0"/>
                    <a:pt x="1607" y="0"/>
                  </a:cubicBezTo>
                  <a:cubicBezTo>
                    <a:pt x="1607" y="892"/>
                    <a:pt x="887" y="1613"/>
                    <a:pt x="0" y="1613"/>
                  </a:cubicBezTo>
                  <a:lnTo>
                    <a:pt x="0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4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47"/>
            <p:cNvSpPr>
              <a:spLocks noChangeArrowheads="1"/>
            </p:cNvSpPr>
            <p:nvPr/>
          </p:nvSpPr>
          <p:spPr bwMode="auto">
            <a:xfrm>
              <a:off x="15819" y="5513"/>
              <a:ext cx="1198" cy="1195"/>
            </a:xfrm>
            <a:custGeom>
              <a:avLst/>
              <a:gdLst>
                <a:gd name="T0" fmla="*/ 1613 w 1614"/>
                <a:gd name="T1" fmla="*/ 1607 h 1608"/>
                <a:gd name="T2" fmla="*/ 1613 w 1614"/>
                <a:gd name="T3" fmla="*/ 1607 h 1608"/>
                <a:gd name="T4" fmla="*/ 0 w 1614"/>
                <a:gd name="T5" fmla="*/ 1607 h 1608"/>
                <a:gd name="T6" fmla="*/ 1613 w 1614"/>
                <a:gd name="T7" fmla="*/ 0 h 1608"/>
                <a:gd name="T8" fmla="*/ 1613 w 1614"/>
                <a:gd name="T9" fmla="*/ 1607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4" h="1608">
                  <a:moveTo>
                    <a:pt x="1613" y="1607"/>
                  </a:moveTo>
                  <a:lnTo>
                    <a:pt x="1613" y="1607"/>
                  </a:lnTo>
                  <a:cubicBezTo>
                    <a:pt x="0" y="1607"/>
                    <a:pt x="0" y="1607"/>
                    <a:pt x="0" y="1607"/>
                  </a:cubicBezTo>
                  <a:cubicBezTo>
                    <a:pt x="0" y="715"/>
                    <a:pt x="720" y="0"/>
                    <a:pt x="1613" y="0"/>
                  </a:cubicBezTo>
                  <a:lnTo>
                    <a:pt x="1613" y="1607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4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718" y="4527"/>
              <a:ext cx="621" cy="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charset="0"/>
                </a:rPr>
                <a:t>3</a:t>
              </a:r>
              <a:endParaRPr 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charset="0"/>
              </a:endParaRPr>
            </a:p>
          </p:txBody>
        </p:sp>
        <p:sp>
          <p:nvSpPr>
            <p:cNvPr id="76" name="Shape 2546"/>
            <p:cNvSpPr/>
            <p:nvPr/>
          </p:nvSpPr>
          <p:spPr>
            <a:xfrm>
              <a:off x="16432" y="6091"/>
              <a:ext cx="444" cy="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400"/>
                  </a:moveTo>
                  <a:lnTo>
                    <a:pt x="18655" y="20400"/>
                  </a:lnTo>
                  <a:lnTo>
                    <a:pt x="18655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1109" y="0"/>
                  </a:moveTo>
                  <a:lnTo>
                    <a:pt x="18164" y="0"/>
                  </a:lnTo>
                  <a:cubicBezTo>
                    <a:pt x="17893" y="0"/>
                    <a:pt x="17673" y="269"/>
                    <a:pt x="17673" y="600"/>
                  </a:cubicBezTo>
                  <a:lnTo>
                    <a:pt x="17673" y="21000"/>
                  </a:lnTo>
                  <a:cubicBezTo>
                    <a:pt x="17673" y="21332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lnTo>
                    <a:pt x="21600" y="600"/>
                  </a:lnTo>
                  <a:cubicBezTo>
                    <a:pt x="21600" y="269"/>
                    <a:pt x="21380" y="0"/>
                    <a:pt x="21109" y="0"/>
                  </a:cubicBezTo>
                  <a:moveTo>
                    <a:pt x="8836" y="20400"/>
                  </a:moveTo>
                  <a:lnTo>
                    <a:pt x="6873" y="20400"/>
                  </a:lnTo>
                  <a:lnTo>
                    <a:pt x="6873" y="3600"/>
                  </a:lnTo>
                  <a:lnTo>
                    <a:pt x="8836" y="3600"/>
                  </a:lnTo>
                  <a:cubicBezTo>
                    <a:pt x="8836" y="3600"/>
                    <a:pt x="8836" y="20400"/>
                    <a:pt x="8836" y="20400"/>
                  </a:cubicBezTo>
                  <a:close/>
                  <a:moveTo>
                    <a:pt x="9327" y="2400"/>
                  </a:moveTo>
                  <a:lnTo>
                    <a:pt x="6382" y="2400"/>
                  </a:lnTo>
                  <a:cubicBezTo>
                    <a:pt x="6111" y="2400"/>
                    <a:pt x="5891" y="2669"/>
                    <a:pt x="5891" y="3000"/>
                  </a:cubicBezTo>
                  <a:lnTo>
                    <a:pt x="5891" y="21000"/>
                  </a:lnTo>
                  <a:cubicBezTo>
                    <a:pt x="5891" y="21332"/>
                    <a:pt x="6111" y="21600"/>
                    <a:pt x="6382" y="21600"/>
                  </a:cubicBezTo>
                  <a:lnTo>
                    <a:pt x="9327" y="21600"/>
                  </a:lnTo>
                  <a:cubicBezTo>
                    <a:pt x="9598" y="21600"/>
                    <a:pt x="9818" y="21332"/>
                    <a:pt x="9818" y="21000"/>
                  </a:cubicBezTo>
                  <a:lnTo>
                    <a:pt x="9818" y="3000"/>
                  </a:lnTo>
                  <a:cubicBezTo>
                    <a:pt x="9818" y="2669"/>
                    <a:pt x="9598" y="2400"/>
                    <a:pt x="9327" y="2400"/>
                  </a:cubicBezTo>
                  <a:moveTo>
                    <a:pt x="14727" y="20400"/>
                  </a:moveTo>
                  <a:lnTo>
                    <a:pt x="12764" y="20400"/>
                  </a:lnTo>
                  <a:lnTo>
                    <a:pt x="12764" y="10800"/>
                  </a:lnTo>
                  <a:lnTo>
                    <a:pt x="14727" y="10800"/>
                  </a:lnTo>
                  <a:cubicBezTo>
                    <a:pt x="14727" y="10800"/>
                    <a:pt x="14727" y="20400"/>
                    <a:pt x="14727" y="20400"/>
                  </a:cubicBezTo>
                  <a:close/>
                  <a:moveTo>
                    <a:pt x="15218" y="9600"/>
                  </a:moveTo>
                  <a:lnTo>
                    <a:pt x="12273" y="9600"/>
                  </a:lnTo>
                  <a:cubicBezTo>
                    <a:pt x="12002" y="9600"/>
                    <a:pt x="11782" y="9869"/>
                    <a:pt x="11782" y="10200"/>
                  </a:cubicBezTo>
                  <a:lnTo>
                    <a:pt x="11782" y="21000"/>
                  </a:lnTo>
                  <a:cubicBezTo>
                    <a:pt x="11782" y="21332"/>
                    <a:pt x="12002" y="21600"/>
                    <a:pt x="12273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0200"/>
                  </a:lnTo>
                  <a:cubicBezTo>
                    <a:pt x="15709" y="9869"/>
                    <a:pt x="15489" y="9600"/>
                    <a:pt x="15218" y="9600"/>
                  </a:cubicBezTo>
                  <a:moveTo>
                    <a:pt x="2945" y="20400"/>
                  </a:moveTo>
                  <a:lnTo>
                    <a:pt x="982" y="20400"/>
                  </a:lnTo>
                  <a:lnTo>
                    <a:pt x="982" y="14400"/>
                  </a:lnTo>
                  <a:lnTo>
                    <a:pt x="2945" y="14400"/>
                  </a:lnTo>
                  <a:cubicBezTo>
                    <a:pt x="2945" y="14400"/>
                    <a:pt x="2945" y="20400"/>
                    <a:pt x="2945" y="20400"/>
                  </a:cubicBezTo>
                  <a:close/>
                  <a:moveTo>
                    <a:pt x="3436" y="13200"/>
                  </a:moveTo>
                  <a:lnTo>
                    <a:pt x="491" y="13200"/>
                  </a:lnTo>
                  <a:cubicBezTo>
                    <a:pt x="220" y="13200"/>
                    <a:pt x="0" y="13469"/>
                    <a:pt x="0" y="13800"/>
                  </a:cubicBezTo>
                  <a:lnTo>
                    <a:pt x="0" y="21000"/>
                  </a:lnTo>
                  <a:cubicBezTo>
                    <a:pt x="0" y="21332"/>
                    <a:pt x="220" y="21600"/>
                    <a:pt x="491" y="21600"/>
                  </a:cubicBezTo>
                  <a:lnTo>
                    <a:pt x="3436" y="21600"/>
                  </a:lnTo>
                  <a:cubicBezTo>
                    <a:pt x="3707" y="21600"/>
                    <a:pt x="3927" y="21332"/>
                    <a:pt x="3927" y="21000"/>
                  </a:cubicBezTo>
                  <a:lnTo>
                    <a:pt x="3927" y="13800"/>
                  </a:lnTo>
                  <a:cubicBezTo>
                    <a:pt x="3927" y="13469"/>
                    <a:pt x="3707" y="13200"/>
                    <a:pt x="3436" y="132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7145" tIns="17145" rIns="17145" bIns="17145" anchor="ctr"/>
            <a:lstStyle/>
            <a:p>
              <a:pPr defTabSz="3429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3664" y="5345"/>
              <a:ext cx="3043" cy="1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5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 charset="0"/>
                  <a:sym typeface="+mn-ea"/>
                </a:rPr>
                <a:t>为交易员提供可以帮助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 charset="0"/>
                  <a:sym typeface="+mn-ea"/>
                </a:rPr>
                <a:t>盈利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 charset="0"/>
                  <a:sym typeface="+mn-ea"/>
                </a:rPr>
                <a:t>的交易工具</a:t>
              </a:r>
              <a:endParaRPr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  <a:sym typeface="+mn-ea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3656" y="5023"/>
              <a:ext cx="1256" cy="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21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charset="0"/>
                  <a:sym typeface="+mn-ea"/>
                </a:rPr>
                <a:t>交易系统</a:t>
              </a:r>
              <a:endParaRPr lang="zh-CN" altLang="en-US" sz="121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charset="0"/>
                <a:sym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09595" y="2873613"/>
            <a:ext cx="2838077" cy="1458138"/>
            <a:chOff x="2189" y="4412"/>
            <a:chExt cx="4469" cy="2296"/>
          </a:xfrm>
        </p:grpSpPr>
        <p:sp>
          <p:nvSpPr>
            <p:cNvPr id="48" name="Freeform 45"/>
            <p:cNvSpPr>
              <a:spLocks noChangeArrowheads="1"/>
            </p:cNvSpPr>
            <p:nvPr/>
          </p:nvSpPr>
          <p:spPr bwMode="auto">
            <a:xfrm>
              <a:off x="2303" y="4527"/>
              <a:ext cx="4204" cy="2063"/>
            </a:xfrm>
            <a:custGeom>
              <a:avLst/>
              <a:gdLst>
                <a:gd name="T0" fmla="*/ 0 w 5660"/>
                <a:gd name="T1" fmla="*/ 0 h 2777"/>
                <a:gd name="T2" fmla="*/ 0 w 5660"/>
                <a:gd name="T3" fmla="*/ 0 h 2777"/>
                <a:gd name="T4" fmla="*/ 4271 w 5660"/>
                <a:gd name="T5" fmla="*/ 0 h 2777"/>
                <a:gd name="T6" fmla="*/ 5659 w 5660"/>
                <a:gd name="T7" fmla="*/ 1389 h 2777"/>
                <a:gd name="T8" fmla="*/ 5659 w 5660"/>
                <a:gd name="T9" fmla="*/ 2776 h 2777"/>
                <a:gd name="T10" fmla="*/ 1388 w 5660"/>
                <a:gd name="T11" fmla="*/ 2776 h 2777"/>
                <a:gd name="T12" fmla="*/ 0 w 5660"/>
                <a:gd name="T13" fmla="*/ 1389 h 2777"/>
                <a:gd name="T14" fmla="*/ 0 w 5660"/>
                <a:gd name="T15" fmla="*/ 0 h 2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0" h="2777">
                  <a:moveTo>
                    <a:pt x="0" y="0"/>
                  </a:moveTo>
                  <a:lnTo>
                    <a:pt x="0" y="0"/>
                  </a:lnTo>
                  <a:cubicBezTo>
                    <a:pt x="4271" y="0"/>
                    <a:pt x="4271" y="0"/>
                    <a:pt x="4271" y="0"/>
                  </a:cubicBezTo>
                  <a:cubicBezTo>
                    <a:pt x="5033" y="0"/>
                    <a:pt x="5659" y="627"/>
                    <a:pt x="5659" y="1389"/>
                  </a:cubicBezTo>
                  <a:cubicBezTo>
                    <a:pt x="5659" y="2776"/>
                    <a:pt x="5659" y="2776"/>
                    <a:pt x="5659" y="2776"/>
                  </a:cubicBezTo>
                  <a:cubicBezTo>
                    <a:pt x="1388" y="2776"/>
                    <a:pt x="1388" y="2776"/>
                    <a:pt x="1388" y="2776"/>
                  </a:cubicBezTo>
                  <a:cubicBezTo>
                    <a:pt x="621" y="2776"/>
                    <a:pt x="0" y="2151"/>
                    <a:pt x="0" y="1389"/>
                  </a:cubicBez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4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46"/>
            <p:cNvSpPr>
              <a:spLocks noChangeArrowheads="1"/>
            </p:cNvSpPr>
            <p:nvPr/>
          </p:nvSpPr>
          <p:spPr bwMode="auto">
            <a:xfrm>
              <a:off x="2189" y="4412"/>
              <a:ext cx="1195" cy="1198"/>
            </a:xfrm>
            <a:custGeom>
              <a:avLst/>
              <a:gdLst>
                <a:gd name="T0" fmla="*/ 0 w 1608"/>
                <a:gd name="T1" fmla="*/ 0 h 1614"/>
                <a:gd name="T2" fmla="*/ 0 w 1608"/>
                <a:gd name="T3" fmla="*/ 0 h 1614"/>
                <a:gd name="T4" fmla="*/ 1607 w 1608"/>
                <a:gd name="T5" fmla="*/ 0 h 1614"/>
                <a:gd name="T6" fmla="*/ 0 w 1608"/>
                <a:gd name="T7" fmla="*/ 1613 h 1614"/>
                <a:gd name="T8" fmla="*/ 0 w 1608"/>
                <a:gd name="T9" fmla="*/ 0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8" h="1614">
                  <a:moveTo>
                    <a:pt x="0" y="0"/>
                  </a:moveTo>
                  <a:lnTo>
                    <a:pt x="0" y="0"/>
                  </a:lnTo>
                  <a:cubicBezTo>
                    <a:pt x="1607" y="0"/>
                    <a:pt x="1607" y="0"/>
                    <a:pt x="1607" y="0"/>
                  </a:cubicBezTo>
                  <a:cubicBezTo>
                    <a:pt x="1607" y="892"/>
                    <a:pt x="887" y="1613"/>
                    <a:pt x="0" y="1613"/>
                  </a:cubicBez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 sz="324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47"/>
            <p:cNvSpPr>
              <a:spLocks noChangeArrowheads="1"/>
            </p:cNvSpPr>
            <p:nvPr/>
          </p:nvSpPr>
          <p:spPr bwMode="auto">
            <a:xfrm>
              <a:off x="5460" y="5513"/>
              <a:ext cx="1198" cy="1195"/>
            </a:xfrm>
            <a:custGeom>
              <a:avLst/>
              <a:gdLst>
                <a:gd name="T0" fmla="*/ 1613 w 1614"/>
                <a:gd name="T1" fmla="*/ 1607 h 1608"/>
                <a:gd name="T2" fmla="*/ 1613 w 1614"/>
                <a:gd name="T3" fmla="*/ 1607 h 1608"/>
                <a:gd name="T4" fmla="*/ 0 w 1614"/>
                <a:gd name="T5" fmla="*/ 1607 h 1608"/>
                <a:gd name="T6" fmla="*/ 1613 w 1614"/>
                <a:gd name="T7" fmla="*/ 0 h 1608"/>
                <a:gd name="T8" fmla="*/ 1613 w 1614"/>
                <a:gd name="T9" fmla="*/ 1607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4" h="1608">
                  <a:moveTo>
                    <a:pt x="1613" y="1607"/>
                  </a:moveTo>
                  <a:lnTo>
                    <a:pt x="1613" y="1607"/>
                  </a:lnTo>
                  <a:cubicBezTo>
                    <a:pt x="0" y="1607"/>
                    <a:pt x="0" y="1607"/>
                    <a:pt x="0" y="1607"/>
                  </a:cubicBezTo>
                  <a:cubicBezTo>
                    <a:pt x="0" y="715"/>
                    <a:pt x="720" y="0"/>
                    <a:pt x="1613" y="0"/>
                  </a:cubicBezTo>
                  <a:lnTo>
                    <a:pt x="1613" y="160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4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344" y="4527"/>
              <a:ext cx="621" cy="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charset="0"/>
                </a:rPr>
                <a:t>1</a:t>
              </a:r>
              <a:endParaRPr 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charset="0"/>
              </a:endParaRPr>
            </a:p>
          </p:txBody>
        </p:sp>
        <p:sp>
          <p:nvSpPr>
            <p:cNvPr id="75" name="Shape 2537"/>
            <p:cNvSpPr/>
            <p:nvPr/>
          </p:nvSpPr>
          <p:spPr>
            <a:xfrm>
              <a:off x="6072" y="6047"/>
              <a:ext cx="363" cy="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13745"/>
                  </a:moveTo>
                  <a:lnTo>
                    <a:pt x="3600" y="13745"/>
                  </a:lnTo>
                  <a:cubicBezTo>
                    <a:pt x="3269" y="13745"/>
                    <a:pt x="3000" y="13966"/>
                    <a:pt x="3000" y="14236"/>
                  </a:cubicBezTo>
                  <a:cubicBezTo>
                    <a:pt x="3000" y="14508"/>
                    <a:pt x="3269" y="14727"/>
                    <a:pt x="3600" y="14727"/>
                  </a:cubicBezTo>
                  <a:lnTo>
                    <a:pt x="14400" y="14727"/>
                  </a:lnTo>
                  <a:cubicBezTo>
                    <a:pt x="14731" y="14727"/>
                    <a:pt x="15000" y="14508"/>
                    <a:pt x="15000" y="14236"/>
                  </a:cubicBezTo>
                  <a:cubicBezTo>
                    <a:pt x="15000" y="13966"/>
                    <a:pt x="14731" y="13745"/>
                    <a:pt x="14400" y="13745"/>
                  </a:cubicBezTo>
                  <a:moveTo>
                    <a:pt x="3000" y="11291"/>
                  </a:moveTo>
                  <a:cubicBezTo>
                    <a:pt x="3000" y="11562"/>
                    <a:pt x="3269" y="11782"/>
                    <a:pt x="3600" y="11782"/>
                  </a:cubicBezTo>
                  <a:lnTo>
                    <a:pt x="18000" y="11782"/>
                  </a:lnTo>
                  <a:cubicBezTo>
                    <a:pt x="18331" y="11782"/>
                    <a:pt x="18600" y="11562"/>
                    <a:pt x="18600" y="11291"/>
                  </a:cubicBezTo>
                  <a:cubicBezTo>
                    <a:pt x="18600" y="11020"/>
                    <a:pt x="18331" y="10800"/>
                    <a:pt x="18000" y="10800"/>
                  </a:cubicBezTo>
                  <a:lnTo>
                    <a:pt x="3600" y="10800"/>
                  </a:lnTo>
                  <a:cubicBezTo>
                    <a:pt x="3269" y="10800"/>
                    <a:pt x="3000" y="11020"/>
                    <a:pt x="3000" y="11291"/>
                  </a:cubicBezTo>
                  <a:moveTo>
                    <a:pt x="20400" y="20618"/>
                  </a:moveTo>
                  <a:lnTo>
                    <a:pt x="6600" y="20618"/>
                  </a:lnTo>
                  <a:lnTo>
                    <a:pt x="1200" y="16200"/>
                  </a:lnTo>
                  <a:lnTo>
                    <a:pt x="1200" y="2945"/>
                  </a:lnTo>
                  <a:lnTo>
                    <a:pt x="4200" y="2945"/>
                  </a:lnTo>
                  <a:lnTo>
                    <a:pt x="4200" y="4418"/>
                  </a:lnTo>
                  <a:cubicBezTo>
                    <a:pt x="4200" y="4690"/>
                    <a:pt x="4469" y="4909"/>
                    <a:pt x="4800" y="4909"/>
                  </a:cubicBezTo>
                  <a:cubicBezTo>
                    <a:pt x="5131" y="4909"/>
                    <a:pt x="5400" y="4690"/>
                    <a:pt x="5400" y="4418"/>
                  </a:cubicBezTo>
                  <a:lnTo>
                    <a:pt x="5400" y="2945"/>
                  </a:lnTo>
                  <a:lnTo>
                    <a:pt x="6600" y="2945"/>
                  </a:lnTo>
                  <a:lnTo>
                    <a:pt x="6600" y="4418"/>
                  </a:lnTo>
                  <a:cubicBezTo>
                    <a:pt x="6600" y="4690"/>
                    <a:pt x="6869" y="4909"/>
                    <a:pt x="7200" y="4909"/>
                  </a:cubicBezTo>
                  <a:cubicBezTo>
                    <a:pt x="7531" y="4909"/>
                    <a:pt x="7800" y="4690"/>
                    <a:pt x="7800" y="4418"/>
                  </a:cubicBezTo>
                  <a:lnTo>
                    <a:pt x="7800" y="2945"/>
                  </a:lnTo>
                  <a:lnTo>
                    <a:pt x="9000" y="2945"/>
                  </a:lnTo>
                  <a:lnTo>
                    <a:pt x="9000" y="4418"/>
                  </a:lnTo>
                  <a:cubicBezTo>
                    <a:pt x="9000" y="4690"/>
                    <a:pt x="9269" y="4909"/>
                    <a:pt x="9600" y="4909"/>
                  </a:cubicBezTo>
                  <a:cubicBezTo>
                    <a:pt x="9931" y="4909"/>
                    <a:pt x="10200" y="4690"/>
                    <a:pt x="10200" y="4418"/>
                  </a:cubicBezTo>
                  <a:lnTo>
                    <a:pt x="10200" y="2945"/>
                  </a:lnTo>
                  <a:lnTo>
                    <a:pt x="11400" y="2945"/>
                  </a:lnTo>
                  <a:lnTo>
                    <a:pt x="11400" y="4418"/>
                  </a:lnTo>
                  <a:cubicBezTo>
                    <a:pt x="11400" y="4690"/>
                    <a:pt x="11669" y="4909"/>
                    <a:pt x="12000" y="4909"/>
                  </a:cubicBezTo>
                  <a:cubicBezTo>
                    <a:pt x="12331" y="4909"/>
                    <a:pt x="12600" y="4690"/>
                    <a:pt x="12600" y="4418"/>
                  </a:cubicBezTo>
                  <a:lnTo>
                    <a:pt x="12600" y="2945"/>
                  </a:lnTo>
                  <a:lnTo>
                    <a:pt x="13800" y="2945"/>
                  </a:lnTo>
                  <a:lnTo>
                    <a:pt x="13800" y="4418"/>
                  </a:lnTo>
                  <a:cubicBezTo>
                    <a:pt x="13800" y="4690"/>
                    <a:pt x="14069" y="4909"/>
                    <a:pt x="14400" y="4909"/>
                  </a:cubicBezTo>
                  <a:cubicBezTo>
                    <a:pt x="14731" y="4909"/>
                    <a:pt x="15000" y="4690"/>
                    <a:pt x="15000" y="4418"/>
                  </a:cubicBezTo>
                  <a:lnTo>
                    <a:pt x="15000" y="2945"/>
                  </a:lnTo>
                  <a:lnTo>
                    <a:pt x="16200" y="2945"/>
                  </a:lnTo>
                  <a:lnTo>
                    <a:pt x="16200" y="4418"/>
                  </a:lnTo>
                  <a:cubicBezTo>
                    <a:pt x="16200" y="4690"/>
                    <a:pt x="16469" y="4909"/>
                    <a:pt x="16800" y="4909"/>
                  </a:cubicBezTo>
                  <a:cubicBezTo>
                    <a:pt x="17131" y="4909"/>
                    <a:pt x="17400" y="4690"/>
                    <a:pt x="17400" y="4418"/>
                  </a:cubicBezTo>
                  <a:lnTo>
                    <a:pt x="17400" y="2945"/>
                  </a:lnTo>
                  <a:lnTo>
                    <a:pt x="20400" y="2945"/>
                  </a:lnTo>
                  <a:cubicBezTo>
                    <a:pt x="20400" y="2945"/>
                    <a:pt x="20400" y="20618"/>
                    <a:pt x="20400" y="20618"/>
                  </a:cubicBezTo>
                  <a:close/>
                  <a:moveTo>
                    <a:pt x="1200" y="20618"/>
                  </a:moveTo>
                  <a:lnTo>
                    <a:pt x="1200" y="17673"/>
                  </a:lnTo>
                  <a:lnTo>
                    <a:pt x="4800" y="20618"/>
                  </a:lnTo>
                  <a:cubicBezTo>
                    <a:pt x="4800" y="20618"/>
                    <a:pt x="1200" y="20618"/>
                    <a:pt x="1200" y="20618"/>
                  </a:cubicBezTo>
                  <a:close/>
                  <a:moveTo>
                    <a:pt x="20400" y="1964"/>
                  </a:moveTo>
                  <a:lnTo>
                    <a:pt x="17400" y="1964"/>
                  </a:lnTo>
                  <a:lnTo>
                    <a:pt x="17400" y="491"/>
                  </a:lnTo>
                  <a:cubicBezTo>
                    <a:pt x="17400" y="220"/>
                    <a:pt x="17131" y="0"/>
                    <a:pt x="16800" y="0"/>
                  </a:cubicBezTo>
                  <a:cubicBezTo>
                    <a:pt x="16469" y="0"/>
                    <a:pt x="16200" y="220"/>
                    <a:pt x="16200" y="491"/>
                  </a:cubicBezTo>
                  <a:lnTo>
                    <a:pt x="16200" y="1964"/>
                  </a:lnTo>
                  <a:lnTo>
                    <a:pt x="15000" y="1964"/>
                  </a:lnTo>
                  <a:lnTo>
                    <a:pt x="15000" y="491"/>
                  </a:lnTo>
                  <a:cubicBezTo>
                    <a:pt x="15000" y="220"/>
                    <a:pt x="14731" y="0"/>
                    <a:pt x="14400" y="0"/>
                  </a:cubicBezTo>
                  <a:cubicBezTo>
                    <a:pt x="14069" y="0"/>
                    <a:pt x="13800" y="220"/>
                    <a:pt x="13800" y="491"/>
                  </a:cubicBezTo>
                  <a:lnTo>
                    <a:pt x="13800" y="1964"/>
                  </a:lnTo>
                  <a:lnTo>
                    <a:pt x="12600" y="1964"/>
                  </a:lnTo>
                  <a:lnTo>
                    <a:pt x="12600" y="491"/>
                  </a:lnTo>
                  <a:cubicBezTo>
                    <a:pt x="12600" y="220"/>
                    <a:pt x="12331" y="0"/>
                    <a:pt x="12000" y="0"/>
                  </a:cubicBezTo>
                  <a:cubicBezTo>
                    <a:pt x="11669" y="0"/>
                    <a:pt x="11400" y="220"/>
                    <a:pt x="11400" y="491"/>
                  </a:cubicBezTo>
                  <a:lnTo>
                    <a:pt x="11400" y="1964"/>
                  </a:lnTo>
                  <a:lnTo>
                    <a:pt x="10200" y="1964"/>
                  </a:lnTo>
                  <a:lnTo>
                    <a:pt x="10200" y="491"/>
                  </a:lnTo>
                  <a:cubicBezTo>
                    <a:pt x="10200" y="220"/>
                    <a:pt x="9931" y="0"/>
                    <a:pt x="9600" y="0"/>
                  </a:cubicBezTo>
                  <a:cubicBezTo>
                    <a:pt x="9269" y="0"/>
                    <a:pt x="9000" y="220"/>
                    <a:pt x="9000" y="491"/>
                  </a:cubicBezTo>
                  <a:lnTo>
                    <a:pt x="9000" y="1964"/>
                  </a:lnTo>
                  <a:lnTo>
                    <a:pt x="7800" y="1964"/>
                  </a:lnTo>
                  <a:lnTo>
                    <a:pt x="7800" y="491"/>
                  </a:lnTo>
                  <a:cubicBezTo>
                    <a:pt x="7800" y="220"/>
                    <a:pt x="7531" y="0"/>
                    <a:pt x="7200" y="0"/>
                  </a:cubicBezTo>
                  <a:cubicBezTo>
                    <a:pt x="6869" y="0"/>
                    <a:pt x="6600" y="220"/>
                    <a:pt x="6600" y="491"/>
                  </a:cubicBezTo>
                  <a:lnTo>
                    <a:pt x="6600" y="1964"/>
                  </a:lnTo>
                  <a:lnTo>
                    <a:pt x="5400" y="1964"/>
                  </a:lnTo>
                  <a:lnTo>
                    <a:pt x="5400" y="491"/>
                  </a:lnTo>
                  <a:cubicBezTo>
                    <a:pt x="5400" y="220"/>
                    <a:pt x="5131" y="0"/>
                    <a:pt x="4800" y="0"/>
                  </a:cubicBezTo>
                  <a:cubicBezTo>
                    <a:pt x="4469" y="0"/>
                    <a:pt x="4200" y="220"/>
                    <a:pt x="4200" y="491"/>
                  </a:cubicBezTo>
                  <a:lnTo>
                    <a:pt x="4200" y="1964"/>
                  </a:lnTo>
                  <a:lnTo>
                    <a:pt x="1200" y="1964"/>
                  </a:lnTo>
                  <a:cubicBezTo>
                    <a:pt x="538" y="1964"/>
                    <a:pt x="0" y="2404"/>
                    <a:pt x="0" y="2945"/>
                  </a:cubicBezTo>
                  <a:lnTo>
                    <a:pt x="0" y="20618"/>
                  </a:lnTo>
                  <a:cubicBezTo>
                    <a:pt x="0" y="21161"/>
                    <a:pt x="538" y="21600"/>
                    <a:pt x="1200" y="21600"/>
                  </a:cubicBezTo>
                  <a:lnTo>
                    <a:pt x="20400" y="21600"/>
                  </a:lnTo>
                  <a:cubicBezTo>
                    <a:pt x="21062" y="21600"/>
                    <a:pt x="21600" y="21161"/>
                    <a:pt x="21600" y="20618"/>
                  </a:cubicBezTo>
                  <a:lnTo>
                    <a:pt x="21600" y="2945"/>
                  </a:lnTo>
                  <a:cubicBezTo>
                    <a:pt x="21600" y="2404"/>
                    <a:pt x="21062" y="1964"/>
                    <a:pt x="20400" y="1964"/>
                  </a:cubicBezTo>
                  <a:moveTo>
                    <a:pt x="3600" y="8836"/>
                  </a:moveTo>
                  <a:lnTo>
                    <a:pt x="10800" y="8836"/>
                  </a:lnTo>
                  <a:cubicBezTo>
                    <a:pt x="11131" y="8836"/>
                    <a:pt x="11400" y="8617"/>
                    <a:pt x="11400" y="8345"/>
                  </a:cubicBezTo>
                  <a:cubicBezTo>
                    <a:pt x="11400" y="8075"/>
                    <a:pt x="11131" y="7855"/>
                    <a:pt x="10800" y="7855"/>
                  </a:cubicBezTo>
                  <a:lnTo>
                    <a:pt x="3600" y="7855"/>
                  </a:lnTo>
                  <a:cubicBezTo>
                    <a:pt x="3269" y="7855"/>
                    <a:pt x="3000" y="8075"/>
                    <a:pt x="3000" y="8345"/>
                  </a:cubicBezTo>
                  <a:cubicBezTo>
                    <a:pt x="3000" y="8617"/>
                    <a:pt x="3269" y="8836"/>
                    <a:pt x="3600" y="883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7145" tIns="17145" rIns="17145" bIns="17145" anchor="ctr"/>
            <a:lstStyle/>
            <a:p>
              <a:pPr defTabSz="3429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223" y="5345"/>
              <a:ext cx="3043" cy="1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5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 charset="0"/>
                  <a:sym typeface="+mn-ea"/>
                </a:rPr>
                <a:t>为交易员提供策略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 charset="0"/>
                  <a:sym typeface="+mn-ea"/>
                </a:rPr>
                <a:t>开发平台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 charset="0"/>
                  <a:sym typeface="+mn-ea"/>
                </a:rPr>
                <a:t>，以及策略作为公司资产的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 charset="0"/>
                  <a:sym typeface="+mn-ea"/>
                </a:rPr>
                <a:t>统一管理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  <a:sym typeface="+mn-ea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215" y="5023"/>
              <a:ext cx="1256" cy="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21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charset="0"/>
                  <a:sym typeface="+mn-ea"/>
                </a:rPr>
                <a:t>量化平台</a:t>
              </a:r>
              <a:endParaRPr lang="zh-CN" altLang="en-US" sz="121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charset="0"/>
                <a:sym typeface="+mn-ea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609532" y="1643011"/>
            <a:ext cx="8955677" cy="874395"/>
          </a:xfrm>
          <a:prstGeom prst="rect">
            <a:avLst/>
          </a:prstGeom>
          <a:noFill/>
        </p:spPr>
        <p:txBody>
          <a:bodyPr wrap="square" lIns="98764" tIns="49382" rIns="98764" bIns="49382" rtlCol="0">
            <a:spAutoFit/>
          </a:bodyPr>
          <a:lstStyle/>
          <a:p>
            <a:pPr algn="ctr">
              <a:lnSpc>
                <a:spcPts val="3030"/>
              </a:lnSpc>
            </a:pPr>
            <a:r>
              <a:rPr lang="zh-CN" altLang="en-US" sz="117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交易系统、定价引擎和量化平台在量化交易中是</a:t>
            </a:r>
            <a:r>
              <a:rPr lang="zh-CN" altLang="en-US" sz="1170" b="1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三位一体</a:t>
            </a:r>
            <a:r>
              <a:rPr lang="zh-CN" altLang="en-US" sz="117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的关系，缺一不可。</a:t>
            </a:r>
            <a:r>
              <a:rPr lang="zh-CN" altLang="en-US" sz="1170" b="1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交易系统</a:t>
            </a:r>
            <a:r>
              <a:rPr lang="zh-CN" altLang="en-US" sz="117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是其他两个模块的</a:t>
            </a:r>
            <a:r>
              <a:rPr lang="zh-CN" altLang="en-US" sz="1170" b="1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最终输出</a:t>
            </a:r>
            <a:r>
              <a:rPr lang="zh-CN" altLang="en-US" sz="117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；</a:t>
            </a:r>
            <a:r>
              <a:rPr lang="zh-CN" altLang="en-US" sz="1170" b="1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定价引擎</a:t>
            </a:r>
            <a:r>
              <a:rPr lang="zh-CN" altLang="en-US" sz="117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向其他两个模块提供金融工程上的</a:t>
            </a:r>
            <a:r>
              <a:rPr lang="zh-CN" altLang="en-US" sz="1170" b="1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量化指标</a:t>
            </a:r>
            <a:r>
              <a:rPr lang="zh-CN" altLang="en-US" sz="117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；</a:t>
            </a:r>
            <a:r>
              <a:rPr lang="zh-CN" altLang="en-US" sz="1170" b="1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量化平台</a:t>
            </a:r>
            <a:r>
              <a:rPr lang="zh-CN" altLang="en-US" sz="117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使用定价引擎计算出的指标并进行相应的交易策略开发</a:t>
            </a:r>
            <a:r>
              <a:rPr lang="zh-CN" altLang="en-US" sz="1170" b="1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为交易系统负责</a:t>
            </a:r>
            <a:r>
              <a:rPr lang="zh-CN" altLang="en-US" sz="117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。</a:t>
            </a:r>
            <a:endParaRPr lang="en-US" sz="1170" dirty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55072" y="559511"/>
            <a:ext cx="4881880" cy="686435"/>
          </a:xfrm>
          <a:prstGeom prst="rect">
            <a:avLst/>
          </a:prstGeom>
          <a:noFill/>
        </p:spPr>
        <p:txBody>
          <a:bodyPr wrap="none" lIns="41150" tIns="20575" rIns="41150" bIns="20575" rtlCol="0">
            <a:spAutoFit/>
          </a:bodyPr>
          <a:lstStyle/>
          <a:p>
            <a:pPr algn="ctr"/>
            <a:r>
              <a:rPr lang="zh-CN" altLang="en-US" sz="42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charset="0"/>
                <a:sym typeface="+mn-ea"/>
              </a:rPr>
              <a:t>量化交易一体化平台</a:t>
            </a:r>
            <a:endParaRPr lang="zh-CN" altLang="en-US" sz="42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charset="0"/>
              <a:sym typeface="+mn-e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55744" y="1454186"/>
            <a:ext cx="699049" cy="411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13" tIns="20557" rIns="41113" bIns="20557" rtlCol="0" anchor="ctr"/>
          <a:lstStyle/>
          <a:p>
            <a:pPr algn="ctr"/>
            <a:endParaRPr lang="en-US" sz="1265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ubtitle 2"/>
          <p:cNvSpPr txBox="1"/>
          <p:nvPr/>
        </p:nvSpPr>
        <p:spPr>
          <a:xfrm>
            <a:off x="8670925" y="4710430"/>
            <a:ext cx="2522855" cy="1783080"/>
          </a:xfrm>
          <a:prstGeom prst="rect">
            <a:avLst/>
          </a:prstGeom>
        </p:spPr>
        <p:txBody>
          <a:bodyPr vert="horz" wrap="square" lIns="104586" tIns="52293" rIns="104586" bIns="5229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高稳定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是最重要的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底层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基础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 algn="l"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高性能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提升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盈利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能力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 algn="l"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  <a:sym typeface="+mn-ea"/>
              </a:rPr>
              <a:t>灵活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  <a:sym typeface="+mn-ea"/>
              </a:rPr>
              <a:t>支持各类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  <a:sym typeface="+mn-ea"/>
              </a:rPr>
              <a:t>交易策略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 algn="l"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风险管理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辅助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交易风险</a:t>
            </a:r>
            <a:endParaRPr lang="zh-CN" altLang="en-US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 algn="l"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定价引擎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支持的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实时风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险计算</a:t>
            </a:r>
            <a:endParaRPr lang="zh-CN" altLang="en-US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 algn="l">
              <a:lnSpc>
                <a:spcPts val="1945"/>
              </a:lnSpc>
              <a:buFont typeface="Wingdings" panose="05000000000000000000" pitchFamily="2" charset="2"/>
              <a:buChar char="Ø"/>
            </a:pPr>
            <a:endParaRPr lang="zh-CN" altLang="en-US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</p:txBody>
      </p:sp>
      <p:sp>
        <p:nvSpPr>
          <p:cNvPr id="3" name="Subtitle 2"/>
          <p:cNvSpPr txBox="1"/>
          <p:nvPr/>
        </p:nvSpPr>
        <p:spPr>
          <a:xfrm>
            <a:off x="4977130" y="4710430"/>
            <a:ext cx="2522855" cy="1210945"/>
          </a:xfrm>
          <a:prstGeom prst="rect">
            <a:avLst/>
          </a:prstGeom>
        </p:spPr>
        <p:txBody>
          <a:bodyPr vert="horz" wrap="square" lIns="104586" tIns="52293" rIns="104586" bIns="5229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准确的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定价是交易的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基本保障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 algn="l"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灵活的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定价支持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个性化交易策略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 algn="l"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高性能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定价使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报单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比对手方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更快</a:t>
            </a:r>
            <a:endParaRPr lang="zh-CN" altLang="en-US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 algn="l"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定价引擎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辅助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风险计算</a:t>
            </a:r>
            <a:endParaRPr lang="zh-CN" altLang="en-US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1282065" y="4710430"/>
            <a:ext cx="2960370" cy="1497330"/>
          </a:xfrm>
          <a:prstGeom prst="rect">
            <a:avLst/>
          </a:prstGeom>
        </p:spPr>
        <p:txBody>
          <a:bodyPr vert="horz" wrap="square" lIns="104586" tIns="52293" rIns="104586" bIns="5229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极速的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回测引擎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 algn="l"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内嵌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Python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策略编辑器</a:t>
            </a:r>
            <a:endParaRPr lang="zh-CN" altLang="en-US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 algn="l"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定价引擎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辅助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个性化策略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开发</a:t>
            </a:r>
            <a:endParaRPr lang="zh-CN" altLang="en-US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 algn="l"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内嵌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策略模板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帮助交易员进行策略开发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 algn="l"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辅助工具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自动生成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策略代码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46" y="231369"/>
            <a:ext cx="2194654" cy="471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1" y="250825"/>
            <a:ext cx="2310130" cy="471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35728" y="559511"/>
            <a:ext cx="4354830" cy="688975"/>
          </a:xfrm>
          <a:prstGeom prst="rect">
            <a:avLst/>
          </a:prstGeom>
          <a:noFill/>
        </p:spPr>
        <p:txBody>
          <a:bodyPr wrap="none" lIns="43962" tIns="21981" rIns="43962" bIns="21981" rtlCol="0">
            <a:spAutoFit/>
          </a:bodyPr>
          <a:lstStyle/>
          <a:p>
            <a:pPr algn="ctr"/>
            <a:r>
              <a:rPr lang="zh-CN" altLang="en-US" sz="42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charset="0"/>
              </a:rPr>
              <a:t>量化平台整体功能</a:t>
            </a:r>
            <a:endParaRPr lang="zh-CN" altLang="en-US" sz="42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charset="0"/>
            </a:endParaRPr>
          </a:p>
        </p:txBody>
      </p:sp>
      <p:sp>
        <p:nvSpPr>
          <p:cNvPr id="30" name="Shape 2599"/>
          <p:cNvSpPr/>
          <p:nvPr/>
        </p:nvSpPr>
        <p:spPr>
          <a:xfrm>
            <a:off x="1440759" y="2544453"/>
            <a:ext cx="669600" cy="60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rgbClr val="92D050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chemeClr val="accent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panose="020F0502020204030204" charset="0"/>
              <a:cs typeface="Calibri" panose="020F0502020204030204" charset="0"/>
              <a:sym typeface="Gill San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855679" y="1877536"/>
            <a:ext cx="2160240" cy="1944216"/>
          </a:xfrm>
          <a:prstGeom prst="ellipse">
            <a:avLst/>
          </a:prstGeom>
          <a:noFill/>
          <a:ln w="698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613" tIns="29307" rIns="58613" bIns="29307" rtlCol="0" anchor="ctr"/>
          <a:lstStyle/>
          <a:p>
            <a:pPr algn="ctr"/>
            <a:endParaRPr 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014989" y="1877536"/>
            <a:ext cx="2160240" cy="1944216"/>
          </a:xfrm>
          <a:prstGeom prst="ellipse">
            <a:avLst/>
          </a:prstGeom>
          <a:noFill/>
          <a:ln w="698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613" tIns="29307" rIns="58613" bIns="29307" rtlCol="0" anchor="ctr"/>
          <a:lstStyle/>
          <a:p>
            <a:pPr algn="ctr"/>
            <a:endParaRPr 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175229" y="1877536"/>
            <a:ext cx="2160240" cy="1944216"/>
          </a:xfrm>
          <a:prstGeom prst="ellipse">
            <a:avLst/>
          </a:prstGeom>
          <a:noFill/>
          <a:ln w="6985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613" tIns="29307" rIns="58613" bIns="29307" rtlCol="0" anchor="ctr"/>
          <a:lstStyle/>
          <a:p>
            <a:pPr algn="ctr"/>
            <a:endParaRPr 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95439" y="1877536"/>
            <a:ext cx="2160240" cy="1944216"/>
          </a:xfrm>
          <a:prstGeom prst="ellipse">
            <a:avLst/>
          </a:prstGeom>
          <a:noFill/>
          <a:ln w="698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613" tIns="29307" rIns="58613" bIns="29307" rtlCol="0" anchor="ctr"/>
          <a:lstStyle/>
          <a:p>
            <a:pPr algn="ctr"/>
            <a:endParaRPr 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Arc 44"/>
          <p:cNvSpPr/>
          <p:nvPr/>
        </p:nvSpPr>
        <p:spPr>
          <a:xfrm>
            <a:off x="696567" y="1878551"/>
            <a:ext cx="2157984" cy="1942186"/>
          </a:xfrm>
          <a:prstGeom prst="arc">
            <a:avLst>
              <a:gd name="adj1" fmla="val 30065"/>
              <a:gd name="adj2" fmla="val 10867886"/>
            </a:avLst>
          </a:prstGeom>
          <a:noFill/>
          <a:ln w="5715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8613" tIns="29307" rIns="58613" bIns="29307" rtlCol="0" anchor="ctr"/>
          <a:lstStyle/>
          <a:p>
            <a:pPr algn="ctr"/>
            <a:endParaRPr 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Arc 46"/>
          <p:cNvSpPr/>
          <p:nvPr/>
        </p:nvSpPr>
        <p:spPr>
          <a:xfrm rot="10800000">
            <a:off x="2854856" y="1878551"/>
            <a:ext cx="2157984" cy="1942186"/>
          </a:xfrm>
          <a:prstGeom prst="arc">
            <a:avLst>
              <a:gd name="adj1" fmla="val 68695"/>
              <a:gd name="adj2" fmla="val 10852247"/>
            </a:avLst>
          </a:prstGeom>
          <a:noFill/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8613" tIns="29307" rIns="58613" bIns="29307" rtlCol="0" anchor="ctr"/>
          <a:lstStyle/>
          <a:p>
            <a:pPr algn="ctr"/>
            <a:endParaRPr 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Arc 48"/>
          <p:cNvSpPr/>
          <p:nvPr/>
        </p:nvSpPr>
        <p:spPr>
          <a:xfrm>
            <a:off x="5016117" y="1878551"/>
            <a:ext cx="2157984" cy="1942186"/>
          </a:xfrm>
          <a:prstGeom prst="arc">
            <a:avLst>
              <a:gd name="adj1" fmla="val 21585125"/>
              <a:gd name="adj2" fmla="val 10830895"/>
            </a:avLst>
          </a:prstGeom>
          <a:noFill/>
          <a:ln w="5715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8613" tIns="29307" rIns="58613" bIns="29307" rtlCol="0" anchor="ctr"/>
          <a:lstStyle/>
          <a:p>
            <a:pPr algn="ctr"/>
            <a:endParaRPr 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Shape 2550"/>
          <p:cNvSpPr/>
          <p:nvPr/>
        </p:nvSpPr>
        <p:spPr>
          <a:xfrm>
            <a:off x="3599241" y="2543908"/>
            <a:ext cx="669212" cy="602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8317" tIns="18317" rIns="18317" bIns="18317" anchor="ctr"/>
          <a:lstStyle/>
          <a:p>
            <a:pPr defTabSz="21971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</p:txBody>
      </p:sp>
      <p:sp>
        <p:nvSpPr>
          <p:cNvPr id="69" name="Shape 2622"/>
          <p:cNvSpPr/>
          <p:nvPr/>
        </p:nvSpPr>
        <p:spPr>
          <a:xfrm>
            <a:off x="7939796" y="2543908"/>
            <a:ext cx="669212" cy="602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8317" tIns="18317" rIns="18317" bIns="18317" anchor="ctr"/>
          <a:lstStyle/>
          <a:p>
            <a:pPr defTabSz="21971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</p:txBody>
      </p:sp>
      <p:sp>
        <p:nvSpPr>
          <p:cNvPr id="70" name="Subtitle 2"/>
          <p:cNvSpPr txBox="1"/>
          <p:nvPr/>
        </p:nvSpPr>
        <p:spPr>
          <a:xfrm>
            <a:off x="5000308" y="4625855"/>
            <a:ext cx="1950880" cy="1471622"/>
          </a:xfrm>
          <a:prstGeom prst="rect">
            <a:avLst/>
          </a:prstGeom>
        </p:spPr>
        <p:txBody>
          <a:bodyPr vert="horz" wrap="square" lIns="104586" tIns="52293" rIns="104586" bIns="5229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回测速度是核心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数据结果分析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交易回测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风险回测</a:t>
            </a:r>
            <a:endParaRPr lang="en-US" altLang="zh-CN" sz="1200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>
              <a:lnSpc>
                <a:spcPts val="1945"/>
              </a:lnSpc>
            </a:pP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20436" y="4245238"/>
            <a:ext cx="1272533" cy="336185"/>
          </a:xfrm>
          <a:prstGeom prst="rect">
            <a:avLst/>
          </a:prstGeom>
          <a:noFill/>
        </p:spPr>
        <p:txBody>
          <a:bodyPr wrap="none" lIns="58613" tIns="29307" rIns="58613" bIns="29307" rtlCol="0" anchor="ctr" anchorCtr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old" charset="0"/>
              </a:rPr>
              <a:t>回测和分析</a:t>
            </a:r>
            <a:endParaRPr 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old" charset="0"/>
            </a:endParaRPr>
          </a:p>
        </p:txBody>
      </p:sp>
      <p:sp>
        <p:nvSpPr>
          <p:cNvPr id="72" name="Subtitle 2"/>
          <p:cNvSpPr txBox="1"/>
          <p:nvPr/>
        </p:nvSpPr>
        <p:spPr>
          <a:xfrm>
            <a:off x="2859420" y="4615581"/>
            <a:ext cx="2148855" cy="925195"/>
          </a:xfrm>
          <a:prstGeom prst="rect">
            <a:avLst/>
          </a:prstGeom>
        </p:spPr>
        <p:txBody>
          <a:bodyPr vert="horz" wrap="square" lIns="104586" tIns="52293" rIns="104586" bIns="5229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策略编写是否灵活易用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相关文档是否清晰和完备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与生产接口打通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12997" y="4245238"/>
            <a:ext cx="1041700" cy="336185"/>
          </a:xfrm>
          <a:prstGeom prst="rect">
            <a:avLst/>
          </a:prstGeom>
          <a:noFill/>
        </p:spPr>
        <p:txBody>
          <a:bodyPr wrap="none" lIns="58613" tIns="29307" rIns="58613" bIns="29307" rtlCol="0" anchor="ctr" anchorCtr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old" charset="0"/>
              </a:rPr>
              <a:t>策略编写</a:t>
            </a:r>
            <a:endParaRPr 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old" charset="0"/>
            </a:endParaRPr>
          </a:p>
        </p:txBody>
      </p:sp>
      <p:sp>
        <p:nvSpPr>
          <p:cNvPr id="74" name="Subtitle 2"/>
          <p:cNvSpPr txBox="1"/>
          <p:nvPr/>
        </p:nvSpPr>
        <p:spPr>
          <a:xfrm>
            <a:off x="800119" y="4615581"/>
            <a:ext cx="1950880" cy="925195"/>
          </a:xfrm>
          <a:prstGeom prst="rect">
            <a:avLst/>
          </a:prstGeom>
        </p:spPr>
        <p:txBody>
          <a:bodyPr vert="horz" wrap="square" lIns="104586" tIns="52293" rIns="104586" bIns="5229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多市场的接入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脏数据的清洗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因子和指标的计算能力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54709" y="4245238"/>
            <a:ext cx="1041700" cy="336185"/>
          </a:xfrm>
          <a:prstGeom prst="rect">
            <a:avLst/>
          </a:prstGeom>
          <a:noFill/>
        </p:spPr>
        <p:txBody>
          <a:bodyPr wrap="none" lIns="58613" tIns="29307" rIns="58613" bIns="29307" rtlCol="0" anchor="ctr" anchorCtr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old" charset="0"/>
              </a:rPr>
              <a:t>数据处理</a:t>
            </a:r>
            <a:endParaRPr 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old" charset="0"/>
            </a:endParaRPr>
          </a:p>
        </p:txBody>
      </p:sp>
      <p:sp>
        <p:nvSpPr>
          <p:cNvPr id="76" name="Subtitle 2"/>
          <p:cNvSpPr txBox="1"/>
          <p:nvPr/>
        </p:nvSpPr>
        <p:spPr>
          <a:xfrm>
            <a:off x="7206163" y="4615581"/>
            <a:ext cx="1950880" cy="1210945"/>
          </a:xfrm>
          <a:prstGeom prst="rect">
            <a:avLst/>
          </a:prstGeom>
        </p:spPr>
        <p:txBody>
          <a:bodyPr vert="horz" wrap="square" lIns="104586" tIns="52293" rIns="104586" bIns="5229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统一的策略管理能力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测试和生产的安全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隔离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  <a:sym typeface="+mn-ea"/>
              </a:rPr>
              <a:t>策略的安全隔离发布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  <a:sym typeface="+mn-ea"/>
              </a:rPr>
              <a:t>策略权限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672548" y="4245238"/>
            <a:ext cx="1041700" cy="336185"/>
          </a:xfrm>
          <a:prstGeom prst="rect">
            <a:avLst/>
          </a:prstGeom>
          <a:noFill/>
        </p:spPr>
        <p:txBody>
          <a:bodyPr wrap="none" lIns="58613" tIns="29307" rIns="58613" bIns="29307" rtlCol="0" anchor="ctr" anchorCtr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old" charset="0"/>
              </a:rPr>
              <a:t>策略管理</a:t>
            </a:r>
            <a:endParaRPr 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old" charset="0"/>
            </a:endParaRPr>
          </a:p>
        </p:txBody>
      </p:sp>
      <p:sp>
        <p:nvSpPr>
          <p:cNvPr id="36" name="Oval 47"/>
          <p:cNvSpPr/>
          <p:nvPr/>
        </p:nvSpPr>
        <p:spPr>
          <a:xfrm>
            <a:off x="9335469" y="1877536"/>
            <a:ext cx="2160240" cy="1944216"/>
          </a:xfrm>
          <a:prstGeom prst="ellipse">
            <a:avLst/>
          </a:prstGeom>
          <a:noFill/>
          <a:ln w="698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613" tIns="29307" rIns="58613" bIns="29307" rtlCol="0" anchor="ctr"/>
          <a:lstStyle/>
          <a:p>
            <a:pPr algn="ctr"/>
            <a:endParaRPr 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Arc 48"/>
          <p:cNvSpPr/>
          <p:nvPr/>
        </p:nvSpPr>
        <p:spPr>
          <a:xfrm>
            <a:off x="9336597" y="1878551"/>
            <a:ext cx="2157984" cy="1942186"/>
          </a:xfrm>
          <a:prstGeom prst="arc">
            <a:avLst>
              <a:gd name="adj1" fmla="val 21585125"/>
              <a:gd name="adj2" fmla="val 10830895"/>
            </a:avLst>
          </a:prstGeom>
          <a:noFill/>
          <a:ln w="571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8613" tIns="29307" rIns="58613" bIns="29307" rtlCol="0" anchor="ctr"/>
          <a:lstStyle/>
          <a:p>
            <a:pPr algn="ctr"/>
            <a:endParaRPr lang="en-US" sz="35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Arc 50"/>
          <p:cNvSpPr/>
          <p:nvPr/>
        </p:nvSpPr>
        <p:spPr>
          <a:xfrm rot="10800000">
            <a:off x="7176357" y="1878551"/>
            <a:ext cx="2157984" cy="1942186"/>
          </a:xfrm>
          <a:prstGeom prst="arc">
            <a:avLst>
              <a:gd name="adj1" fmla="val 21510505"/>
              <a:gd name="adj2" fmla="val 10802568"/>
            </a:avLst>
          </a:prstGeom>
          <a:noFill/>
          <a:ln w="5715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8613" tIns="29307" rIns="58613" bIns="29307" rtlCol="0" anchor="ctr"/>
          <a:lstStyle/>
          <a:p>
            <a:pPr algn="ctr"/>
            <a:endParaRPr 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Subtitle 2"/>
          <p:cNvSpPr txBox="1"/>
          <p:nvPr/>
        </p:nvSpPr>
        <p:spPr>
          <a:xfrm>
            <a:off x="9454459" y="4624145"/>
            <a:ext cx="1950880" cy="1497330"/>
          </a:xfrm>
          <a:prstGeom prst="rect">
            <a:avLst/>
          </a:prstGeom>
        </p:spPr>
        <p:txBody>
          <a:bodyPr vert="horz" wrap="square" lIns="104586" tIns="52293" rIns="104586" bIns="5229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拿单能力</a:t>
            </a:r>
            <a:endParaRPr lang="en-US" altLang="zh-CN" sz="1200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减少滑点</a:t>
            </a:r>
            <a:endParaRPr lang="en-US" altLang="zh-CN" sz="1200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策略的自动</a:t>
            </a:r>
            <a:r>
              <a:rPr lang="en-US" altLang="zh-CN" sz="12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/</a:t>
            </a:r>
            <a:r>
              <a:rPr lang="zh-CN" altLang="en-US" sz="12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手动切换</a:t>
            </a:r>
            <a:endParaRPr lang="en-US" altLang="zh-CN" sz="1200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策略的手工</a:t>
            </a:r>
            <a:r>
              <a:rPr lang="zh-CN" altLang="en-US" sz="12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调整</a:t>
            </a:r>
            <a:endParaRPr lang="en-US" altLang="zh-CN" sz="1200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  <a:p>
            <a:pPr>
              <a:lnSpc>
                <a:spcPts val="1945"/>
              </a:lnSpc>
              <a:buFont typeface="Wingdings" panose="05000000000000000000" pitchFamily="2" charset="2"/>
              <a:buChar char="Ø"/>
            </a:pPr>
            <a:r>
              <a:rPr lang="zh-CN" altLang="en-US" sz="12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因子和指标的实时计算</a:t>
            </a:r>
            <a:endParaRPr lang="en-US" sz="12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26074" y="4254255"/>
            <a:ext cx="1031240" cy="335280"/>
          </a:xfrm>
          <a:prstGeom prst="rect">
            <a:avLst/>
          </a:prstGeom>
          <a:noFill/>
        </p:spPr>
        <p:txBody>
          <a:bodyPr wrap="none" lIns="58613" tIns="29307" rIns="58613" bIns="29307" rtlCol="0" anchor="ctr" anchorCtr="0">
            <a:spAutoFit/>
          </a:bodyPr>
          <a:lstStyle/>
          <a:p>
            <a:pPr algn="ctr"/>
            <a:r>
              <a:rPr lang="zh-CN" altLang="en-US" b="1" i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old" charset="0"/>
              </a:rPr>
              <a:t>交易系统</a:t>
            </a:r>
            <a:endParaRPr lang="zh-CN" altLang="en-US" b="1" i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old" charset="0"/>
            </a:endParaRPr>
          </a:p>
        </p:txBody>
      </p:sp>
      <p:sp>
        <p:nvSpPr>
          <p:cNvPr id="54" name="Rectangle 28"/>
          <p:cNvSpPr/>
          <p:nvPr/>
        </p:nvSpPr>
        <p:spPr>
          <a:xfrm>
            <a:off x="5717938" y="1454187"/>
            <a:ext cx="776721" cy="4115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22" tIns="34263" rIns="68522" bIns="34263" rtlCol="0" anchor="ctr"/>
          <a:lstStyle/>
          <a:p>
            <a:pPr algn="ctr"/>
            <a:endParaRPr lang="en-US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Shape 2587"/>
          <p:cNvSpPr/>
          <p:nvPr/>
        </p:nvSpPr>
        <p:spPr>
          <a:xfrm>
            <a:off x="10080291" y="2544453"/>
            <a:ext cx="669600" cy="60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panose="020F0502020204030204" charset="0"/>
              <a:cs typeface="Calibri" panose="020F0502020204030204" charset="0"/>
              <a:sym typeface="Gill Sans"/>
            </a:endParaRPr>
          </a:p>
        </p:txBody>
      </p:sp>
      <p:sp>
        <p:nvSpPr>
          <p:cNvPr id="56" name="Shape 2546"/>
          <p:cNvSpPr/>
          <p:nvPr/>
        </p:nvSpPr>
        <p:spPr>
          <a:xfrm>
            <a:off x="5760309" y="2544453"/>
            <a:ext cx="669600" cy="60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panose="020F0502020204030204" charset="0"/>
              <a:cs typeface="Calibri" panose="020F0502020204030204" charset="0"/>
              <a:sym typeface="Gill Sans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46" y="231369"/>
            <a:ext cx="2194654" cy="4716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1" y="250825"/>
            <a:ext cx="2310130" cy="471805"/>
          </a:xfrm>
          <a:prstGeom prst="rect">
            <a:avLst/>
          </a:prstGeom>
        </p:spPr>
      </p:pic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175939" y="2847996"/>
            <a:ext cx="3349970" cy="1047061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Down Arrow 10"/>
          <p:cNvSpPr/>
          <p:nvPr/>
        </p:nvSpPr>
        <p:spPr>
          <a:xfrm>
            <a:off x="5531509" y="5411891"/>
            <a:ext cx="649219" cy="37395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5393874" y="3975923"/>
            <a:ext cx="1168594" cy="1051735"/>
          </a:xfrm>
          <a:custGeom>
            <a:avLst/>
            <a:gdLst>
              <a:gd name="connsiteX0" fmla="*/ 0 w 1889235"/>
              <a:gd name="connsiteY0" fmla="*/ 944618 h 1889235"/>
              <a:gd name="connsiteX1" fmla="*/ 944618 w 1889235"/>
              <a:gd name="connsiteY1" fmla="*/ 0 h 1889235"/>
              <a:gd name="connsiteX2" fmla="*/ 1889236 w 1889235"/>
              <a:gd name="connsiteY2" fmla="*/ 944618 h 1889235"/>
              <a:gd name="connsiteX3" fmla="*/ 944618 w 1889235"/>
              <a:gd name="connsiteY3" fmla="*/ 1889236 h 1889235"/>
              <a:gd name="connsiteX4" fmla="*/ 0 w 1889235"/>
              <a:gd name="connsiteY4" fmla="*/ 944618 h 188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9235" h="1889235">
                <a:moveTo>
                  <a:pt x="0" y="944618"/>
                </a:moveTo>
                <a:cubicBezTo>
                  <a:pt x="0" y="422920"/>
                  <a:pt x="422920" y="0"/>
                  <a:pt x="944618" y="0"/>
                </a:cubicBezTo>
                <a:cubicBezTo>
                  <a:pt x="1466316" y="0"/>
                  <a:pt x="1889236" y="422920"/>
                  <a:pt x="1889236" y="944618"/>
                </a:cubicBezTo>
                <a:cubicBezTo>
                  <a:pt x="1889236" y="1466316"/>
                  <a:pt x="1466316" y="1889236"/>
                  <a:pt x="944618" y="1889236"/>
                </a:cubicBezTo>
                <a:cubicBezTo>
                  <a:pt x="422920" y="1889236"/>
                  <a:pt x="0" y="1466316"/>
                  <a:pt x="0" y="944618"/>
                </a:cubicBez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084" tIns="158084" rIns="158084" bIns="158084" numCol="1" spcCol="814" anchor="ctr" anchorCtr="0">
            <a:noAutofit/>
          </a:bodyPr>
          <a:lstStyle/>
          <a:p>
            <a:pPr algn="ctr" defTabSz="876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557680" y="3186888"/>
            <a:ext cx="1168594" cy="1051735"/>
          </a:xfrm>
          <a:custGeom>
            <a:avLst/>
            <a:gdLst>
              <a:gd name="connsiteX0" fmla="*/ 0 w 1889235"/>
              <a:gd name="connsiteY0" fmla="*/ 944618 h 1889235"/>
              <a:gd name="connsiteX1" fmla="*/ 944618 w 1889235"/>
              <a:gd name="connsiteY1" fmla="*/ 0 h 1889235"/>
              <a:gd name="connsiteX2" fmla="*/ 1889236 w 1889235"/>
              <a:gd name="connsiteY2" fmla="*/ 944618 h 1889235"/>
              <a:gd name="connsiteX3" fmla="*/ 944618 w 1889235"/>
              <a:gd name="connsiteY3" fmla="*/ 1889236 h 1889235"/>
              <a:gd name="connsiteX4" fmla="*/ 0 w 1889235"/>
              <a:gd name="connsiteY4" fmla="*/ 944618 h 188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9235" h="1889235">
                <a:moveTo>
                  <a:pt x="0" y="944618"/>
                </a:moveTo>
                <a:cubicBezTo>
                  <a:pt x="0" y="422920"/>
                  <a:pt x="422920" y="0"/>
                  <a:pt x="944618" y="0"/>
                </a:cubicBezTo>
                <a:cubicBezTo>
                  <a:pt x="1466316" y="0"/>
                  <a:pt x="1889236" y="422920"/>
                  <a:pt x="1889236" y="944618"/>
                </a:cubicBezTo>
                <a:cubicBezTo>
                  <a:pt x="1889236" y="1466316"/>
                  <a:pt x="1466316" y="1889236"/>
                  <a:pt x="944618" y="1889236"/>
                </a:cubicBezTo>
                <a:cubicBezTo>
                  <a:pt x="422920" y="1889236"/>
                  <a:pt x="0" y="1466316"/>
                  <a:pt x="0" y="944618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084" tIns="158084" rIns="158084" bIns="158084" numCol="1" spcCol="814" anchor="ctr" anchorCtr="0">
            <a:noAutofit/>
          </a:bodyPr>
          <a:lstStyle/>
          <a:p>
            <a:pPr algn="ctr" defTabSz="876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752242" y="2932602"/>
            <a:ext cx="1168594" cy="1051735"/>
          </a:xfrm>
          <a:custGeom>
            <a:avLst/>
            <a:gdLst>
              <a:gd name="connsiteX0" fmla="*/ 0 w 1889235"/>
              <a:gd name="connsiteY0" fmla="*/ 944618 h 1889235"/>
              <a:gd name="connsiteX1" fmla="*/ 944618 w 1889235"/>
              <a:gd name="connsiteY1" fmla="*/ 0 h 1889235"/>
              <a:gd name="connsiteX2" fmla="*/ 1889236 w 1889235"/>
              <a:gd name="connsiteY2" fmla="*/ 944618 h 1889235"/>
              <a:gd name="connsiteX3" fmla="*/ 944618 w 1889235"/>
              <a:gd name="connsiteY3" fmla="*/ 1889236 h 1889235"/>
              <a:gd name="connsiteX4" fmla="*/ 0 w 1889235"/>
              <a:gd name="connsiteY4" fmla="*/ 944618 h 188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9235" h="1889235">
                <a:moveTo>
                  <a:pt x="0" y="944618"/>
                </a:moveTo>
                <a:cubicBezTo>
                  <a:pt x="0" y="422920"/>
                  <a:pt x="422920" y="0"/>
                  <a:pt x="944618" y="0"/>
                </a:cubicBezTo>
                <a:cubicBezTo>
                  <a:pt x="1466316" y="0"/>
                  <a:pt x="1889236" y="422920"/>
                  <a:pt x="1889236" y="944618"/>
                </a:cubicBezTo>
                <a:cubicBezTo>
                  <a:pt x="1889236" y="1466316"/>
                  <a:pt x="1466316" y="1889236"/>
                  <a:pt x="944618" y="1889236"/>
                </a:cubicBezTo>
                <a:cubicBezTo>
                  <a:pt x="422920" y="1889236"/>
                  <a:pt x="0" y="1466316"/>
                  <a:pt x="0" y="944618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084" tIns="158084" rIns="158084" bIns="158084" numCol="1" spcCol="814" anchor="ctr" anchorCtr="0">
            <a:noAutofit/>
          </a:bodyPr>
          <a:lstStyle/>
          <a:p>
            <a:pPr algn="ctr" defTabSz="876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 rot="5400000">
            <a:off x="10083810" y="1121405"/>
            <a:ext cx="335126" cy="19071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513" tIns="52757" rIns="105513" bIns="52757" rtlCol="0" anchor="ctr"/>
          <a:lstStyle/>
          <a:p>
            <a:pPr algn="ctr"/>
            <a:endParaRPr lang="bg-BG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5400000">
            <a:off x="10075304" y="2464047"/>
            <a:ext cx="335126" cy="19071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513" tIns="52757" rIns="105513" bIns="52757" rtlCol="0" anchor="ctr"/>
          <a:lstStyle/>
          <a:p>
            <a:pPr algn="ctr"/>
            <a:endParaRPr lang="bg-BG" sz="1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ound Same Side Corner Rectangle 17"/>
          <p:cNvSpPr/>
          <p:nvPr/>
        </p:nvSpPr>
        <p:spPr>
          <a:xfrm rot="5400000">
            <a:off x="10083810" y="3781304"/>
            <a:ext cx="335126" cy="19071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513" tIns="52757" rIns="105513" bIns="52757" rtlCol="0" anchor="ctr"/>
          <a:lstStyle/>
          <a:p>
            <a:pPr algn="ctr"/>
            <a:endParaRPr lang="bg-BG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ound Same Side Corner Rectangle 18"/>
          <p:cNvSpPr/>
          <p:nvPr/>
        </p:nvSpPr>
        <p:spPr>
          <a:xfrm rot="16200000">
            <a:off x="8824564" y="1762739"/>
            <a:ext cx="335126" cy="6252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513" tIns="52757" rIns="105513" bIns="52757" rtlCol="0" anchor="ctr"/>
          <a:lstStyle/>
          <a:p>
            <a:pPr algn="ctr"/>
            <a:endParaRPr lang="bg-BG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8815978" y="3110199"/>
            <a:ext cx="335126" cy="6252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513" tIns="52757" rIns="105513" bIns="52757" rtlCol="0" anchor="ctr"/>
          <a:lstStyle/>
          <a:p>
            <a:pPr algn="ctr"/>
            <a:endParaRPr lang="bg-BG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8820232" y="4420381"/>
            <a:ext cx="335126" cy="6252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513" tIns="52757" rIns="105513" bIns="52757" rtlCol="0" anchor="ctr"/>
          <a:lstStyle/>
          <a:p>
            <a:pPr algn="ctr"/>
            <a:endParaRPr lang="bg-BG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7813859" y="2424622"/>
            <a:ext cx="790328" cy="699629"/>
          </a:xfrm>
          <a:prstGeom prst="line">
            <a:avLst/>
          </a:prstGeom>
          <a:ln w="12700">
            <a:solidFill>
              <a:schemeClr val="tx1">
                <a:lumMod val="9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844694" y="3416824"/>
            <a:ext cx="743355" cy="6920"/>
          </a:xfrm>
          <a:prstGeom prst="line">
            <a:avLst/>
          </a:prstGeom>
          <a:ln w="12700">
            <a:solidFill>
              <a:schemeClr val="tx1">
                <a:lumMod val="9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7820611" y="3720147"/>
            <a:ext cx="767435" cy="679190"/>
          </a:xfrm>
          <a:prstGeom prst="line">
            <a:avLst/>
          </a:prstGeom>
          <a:ln w="12700">
            <a:solidFill>
              <a:schemeClr val="tx1">
                <a:lumMod val="9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9"/>
          <p:cNvSpPr>
            <a:spLocks noChangeArrowheads="1"/>
          </p:cNvSpPr>
          <p:nvPr/>
        </p:nvSpPr>
        <p:spPr bwMode="auto">
          <a:xfrm>
            <a:off x="8823325" y="1953148"/>
            <a:ext cx="255885" cy="230295"/>
          </a:xfrm>
          <a:custGeom>
            <a:avLst/>
            <a:gdLst>
              <a:gd name="T0" fmla="*/ 212 w 426"/>
              <a:gd name="T1" fmla="*/ 0 h 426"/>
              <a:gd name="T2" fmla="*/ 212 w 426"/>
              <a:gd name="T3" fmla="*/ 0 h 426"/>
              <a:gd name="T4" fmla="*/ 0 w 426"/>
              <a:gd name="T5" fmla="*/ 213 h 426"/>
              <a:gd name="T6" fmla="*/ 212 w 426"/>
              <a:gd name="T7" fmla="*/ 425 h 426"/>
              <a:gd name="T8" fmla="*/ 425 w 426"/>
              <a:gd name="T9" fmla="*/ 213 h 426"/>
              <a:gd name="T10" fmla="*/ 212 w 426"/>
              <a:gd name="T11" fmla="*/ 0 h 426"/>
              <a:gd name="T12" fmla="*/ 229 w 426"/>
              <a:gd name="T13" fmla="*/ 390 h 426"/>
              <a:gd name="T14" fmla="*/ 229 w 426"/>
              <a:gd name="T15" fmla="*/ 390 h 426"/>
              <a:gd name="T16" fmla="*/ 229 w 426"/>
              <a:gd name="T17" fmla="*/ 292 h 426"/>
              <a:gd name="T18" fmla="*/ 194 w 426"/>
              <a:gd name="T19" fmla="*/ 292 h 426"/>
              <a:gd name="T20" fmla="*/ 194 w 426"/>
              <a:gd name="T21" fmla="*/ 390 h 426"/>
              <a:gd name="T22" fmla="*/ 35 w 426"/>
              <a:gd name="T23" fmla="*/ 230 h 426"/>
              <a:gd name="T24" fmla="*/ 132 w 426"/>
              <a:gd name="T25" fmla="*/ 230 h 426"/>
              <a:gd name="T26" fmla="*/ 132 w 426"/>
              <a:gd name="T27" fmla="*/ 195 h 426"/>
              <a:gd name="T28" fmla="*/ 35 w 426"/>
              <a:gd name="T29" fmla="*/ 195 h 426"/>
              <a:gd name="T30" fmla="*/ 194 w 426"/>
              <a:gd name="T31" fmla="*/ 44 h 426"/>
              <a:gd name="T32" fmla="*/ 194 w 426"/>
              <a:gd name="T33" fmla="*/ 142 h 426"/>
              <a:gd name="T34" fmla="*/ 229 w 426"/>
              <a:gd name="T35" fmla="*/ 142 h 426"/>
              <a:gd name="T36" fmla="*/ 229 w 426"/>
              <a:gd name="T37" fmla="*/ 44 h 426"/>
              <a:gd name="T38" fmla="*/ 380 w 426"/>
              <a:gd name="T39" fmla="*/ 195 h 426"/>
              <a:gd name="T40" fmla="*/ 292 w 426"/>
              <a:gd name="T41" fmla="*/ 195 h 426"/>
              <a:gd name="T42" fmla="*/ 292 w 426"/>
              <a:gd name="T43" fmla="*/ 230 h 426"/>
              <a:gd name="T44" fmla="*/ 380 w 426"/>
              <a:gd name="T45" fmla="*/ 230 h 426"/>
              <a:gd name="T46" fmla="*/ 229 w 426"/>
              <a:gd name="T47" fmla="*/ 39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6" h="426">
                <a:moveTo>
                  <a:pt x="212" y="0"/>
                </a:moveTo>
                <a:lnTo>
                  <a:pt x="212" y="0"/>
                </a:lnTo>
                <a:cubicBezTo>
                  <a:pt x="97" y="0"/>
                  <a:pt x="0" y="97"/>
                  <a:pt x="0" y="213"/>
                </a:cubicBezTo>
                <a:cubicBezTo>
                  <a:pt x="0" y="336"/>
                  <a:pt x="97" y="425"/>
                  <a:pt x="212" y="425"/>
                </a:cubicBezTo>
                <a:cubicBezTo>
                  <a:pt x="327" y="425"/>
                  <a:pt x="425" y="336"/>
                  <a:pt x="425" y="213"/>
                </a:cubicBezTo>
                <a:cubicBezTo>
                  <a:pt x="425" y="97"/>
                  <a:pt x="327" y="0"/>
                  <a:pt x="212" y="0"/>
                </a:cubicBezTo>
                <a:close/>
                <a:moveTo>
                  <a:pt x="229" y="390"/>
                </a:moveTo>
                <a:lnTo>
                  <a:pt x="229" y="390"/>
                </a:lnTo>
                <a:cubicBezTo>
                  <a:pt x="229" y="292"/>
                  <a:pt x="229" y="292"/>
                  <a:pt x="229" y="292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194" y="390"/>
                  <a:pt x="194" y="390"/>
                  <a:pt x="194" y="390"/>
                </a:cubicBezTo>
                <a:cubicBezTo>
                  <a:pt x="114" y="380"/>
                  <a:pt x="44" y="310"/>
                  <a:pt x="35" y="230"/>
                </a:cubicBezTo>
                <a:cubicBezTo>
                  <a:pt x="132" y="230"/>
                  <a:pt x="132" y="230"/>
                  <a:pt x="132" y="230"/>
                </a:cubicBezTo>
                <a:cubicBezTo>
                  <a:pt x="132" y="195"/>
                  <a:pt x="132" y="195"/>
                  <a:pt x="132" y="195"/>
                </a:cubicBezTo>
                <a:cubicBezTo>
                  <a:pt x="35" y="195"/>
                  <a:pt x="35" y="195"/>
                  <a:pt x="35" y="195"/>
                </a:cubicBezTo>
                <a:cubicBezTo>
                  <a:pt x="44" y="115"/>
                  <a:pt x="114" y="53"/>
                  <a:pt x="194" y="44"/>
                </a:cubicBezTo>
                <a:cubicBezTo>
                  <a:pt x="194" y="142"/>
                  <a:pt x="194" y="142"/>
                  <a:pt x="194" y="142"/>
                </a:cubicBezTo>
                <a:cubicBezTo>
                  <a:pt x="229" y="142"/>
                  <a:pt x="229" y="142"/>
                  <a:pt x="229" y="142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310" y="53"/>
                  <a:pt x="380" y="115"/>
                  <a:pt x="380" y="195"/>
                </a:cubicBezTo>
                <a:cubicBezTo>
                  <a:pt x="292" y="195"/>
                  <a:pt x="292" y="195"/>
                  <a:pt x="292" y="195"/>
                </a:cubicBezTo>
                <a:cubicBezTo>
                  <a:pt x="292" y="230"/>
                  <a:pt x="292" y="230"/>
                  <a:pt x="292" y="230"/>
                </a:cubicBezTo>
                <a:cubicBezTo>
                  <a:pt x="380" y="230"/>
                  <a:pt x="380" y="230"/>
                  <a:pt x="380" y="230"/>
                </a:cubicBezTo>
                <a:cubicBezTo>
                  <a:pt x="380" y="310"/>
                  <a:pt x="310" y="380"/>
                  <a:pt x="229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58613" tIns="29307" rIns="58613" bIns="29307" anchor="ctr"/>
          <a:lstStyle/>
          <a:p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102"/>
          <p:cNvSpPr>
            <a:spLocks noChangeArrowheads="1"/>
          </p:cNvSpPr>
          <p:nvPr/>
        </p:nvSpPr>
        <p:spPr bwMode="auto">
          <a:xfrm>
            <a:off x="8819596" y="3301059"/>
            <a:ext cx="298093" cy="239792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58613" tIns="29307" rIns="58613" bIns="29307" anchor="ctr"/>
          <a:lstStyle/>
          <a:p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54618" y="2269914"/>
            <a:ext cx="2741921" cy="848995"/>
          </a:xfrm>
          <a:prstGeom prst="rect">
            <a:avLst/>
          </a:prstGeom>
          <a:noFill/>
        </p:spPr>
        <p:txBody>
          <a:bodyPr wrap="square" lIns="105513" tIns="52757" rIns="105513" bIns="52757" rtlCol="0">
            <a:spAutoFit/>
          </a:bodyPr>
          <a:lstStyle/>
          <a:p>
            <a:pPr algn="r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多市场、多品种、多经纪商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/>
            </a:endParaRPr>
          </a:p>
          <a:p>
            <a:pPr algn="r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内部系统、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CTP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、万得、路透、彭博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/>
            </a:endParaRPr>
          </a:p>
          <a:p>
            <a:pPr algn="r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行情、财务、资讯、舆情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/>
            </a:endParaRPr>
          </a:p>
          <a:p>
            <a:pPr algn="r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结构化、非结构化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54618" y="3610667"/>
            <a:ext cx="2741921" cy="848995"/>
          </a:xfrm>
          <a:prstGeom prst="rect">
            <a:avLst/>
          </a:prstGeom>
          <a:noFill/>
        </p:spPr>
        <p:txBody>
          <a:bodyPr wrap="square" lIns="105513" tIns="52757" rIns="105513" bIns="52757" rtlCol="0">
            <a:spAutoFit/>
          </a:bodyPr>
          <a:lstStyle/>
          <a:p>
            <a:pPr algn="r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非量化数据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/>
            </a:endParaRPr>
          </a:p>
          <a:p>
            <a:pPr algn="r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布朗桥插值、基于波动率的代理模型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/>
            </a:endParaRPr>
          </a:p>
          <a:p>
            <a:pPr algn="r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数据重复、字段数据缺失、数据缺失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/>
            </a:endParaRPr>
          </a:p>
          <a:p>
            <a:pPr algn="r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需要多表、多行情商、多数据源综合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54618" y="4935347"/>
            <a:ext cx="2741921" cy="1035050"/>
          </a:xfrm>
          <a:prstGeom prst="rect">
            <a:avLst/>
          </a:prstGeom>
          <a:noFill/>
        </p:spPr>
        <p:txBody>
          <a:bodyPr wrap="square" lIns="105513" tIns="52757" rIns="105513" bIns="52757" rtlCol="0">
            <a:spAutoFit/>
          </a:bodyPr>
          <a:lstStyle/>
          <a:p>
            <a:pPr algn="r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因子和指标计算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/>
            </a:endParaRPr>
          </a:p>
          <a:p>
            <a:pPr algn="r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收益率曲线、定价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/>
            </a:endParaRPr>
          </a:p>
          <a:p>
            <a:pPr algn="r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久期、修正久期、凸性、基点价值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/>
            </a:endParaRPr>
          </a:p>
          <a:p>
            <a:pPr algn="r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Bucket Delta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/>
            </a:endParaRPr>
          </a:p>
          <a:p>
            <a:pPr algn="r">
              <a:lnSpc>
                <a:spcPct val="110000"/>
              </a:lnSpc>
            </a:pP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722622" y="1928224"/>
            <a:ext cx="931232" cy="321988"/>
          </a:xfrm>
          <a:prstGeom prst="rect">
            <a:avLst/>
          </a:prstGeom>
        </p:spPr>
        <p:txBody>
          <a:bodyPr wrap="none" lIns="105513" tIns="52757" rIns="105513" bIns="52757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数据接入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705904" y="3276542"/>
            <a:ext cx="931232" cy="321988"/>
          </a:xfrm>
          <a:prstGeom prst="rect">
            <a:avLst/>
          </a:prstGeom>
        </p:spPr>
        <p:txBody>
          <a:bodyPr wrap="none" lIns="105513" tIns="52757" rIns="105513" bIns="52757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数据清洗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733786" y="4586295"/>
            <a:ext cx="922020" cy="320675"/>
          </a:xfrm>
          <a:prstGeom prst="rect">
            <a:avLst/>
          </a:prstGeom>
        </p:spPr>
        <p:txBody>
          <a:bodyPr wrap="none" lIns="105513" tIns="52757" rIns="105513" bIns="52757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定价计算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40" name="Rectangle 1"/>
          <p:cNvSpPr/>
          <p:nvPr/>
        </p:nvSpPr>
        <p:spPr bwMode="auto">
          <a:xfrm>
            <a:off x="1022187" y="3068812"/>
            <a:ext cx="2840400" cy="400226"/>
          </a:xfrm>
          <a:prstGeom prst="rect">
            <a:avLst/>
          </a:prstGeom>
          <a:solidFill>
            <a:schemeClr val="accent5"/>
          </a:solidFill>
          <a:ln w="25400">
            <a:noFill/>
            <a:miter lim="800000"/>
          </a:ln>
        </p:spPr>
        <p:txBody>
          <a:bodyPr lIns="0" tIns="0" rIns="0" bIns="0"/>
          <a:lstStyle/>
          <a:p>
            <a:endParaRPr lang="en-US" sz="7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"/>
          <p:cNvSpPr/>
          <p:nvPr/>
        </p:nvSpPr>
        <p:spPr bwMode="auto">
          <a:xfrm>
            <a:off x="1022350" y="3469005"/>
            <a:ext cx="2840355" cy="20650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</a:ln>
        </p:spPr>
        <p:txBody>
          <a:bodyPr lIns="0" tIns="0" rIns="0" bIns="0"/>
          <a:lstStyle/>
          <a:p>
            <a:endParaRPr lang="en-US" sz="7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89101" y="3095793"/>
            <a:ext cx="1092997" cy="351574"/>
          </a:xfrm>
          <a:prstGeom prst="rect">
            <a:avLst/>
          </a:prstGeom>
          <a:noFill/>
        </p:spPr>
        <p:txBody>
          <a:bodyPr wrap="none" lIns="58613" tIns="29307" rIns="58613" bIns="29307" rtlCol="0">
            <a:spAutoFit/>
          </a:bodyPr>
          <a:lstStyle/>
          <a:p>
            <a:pPr algn="ctr"/>
            <a:r>
              <a:rPr lang="zh-CN" altLang="en-US" sz="1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技术赋能</a:t>
            </a:r>
            <a:endParaRPr lang="id-ID" sz="1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51073" y="3487104"/>
            <a:ext cx="2840400" cy="2044065"/>
          </a:xfrm>
          <a:prstGeom prst="rect">
            <a:avLst/>
          </a:prstGeom>
          <a:noFill/>
        </p:spPr>
        <p:txBody>
          <a:bodyPr wrap="square" lIns="105513" tIns="52757" rIns="105513" bIns="52757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数据接入：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历史行情、实时行情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数据清洗：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数据集市、规则引擎、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ETL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、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Hadoop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、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Flume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、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Strom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、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MPP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、</a:t>
            </a:r>
            <a:r>
              <a:rPr lang="en-US" altLang="zh-CN" sz="12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Kafak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定价计算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：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分布式架构、 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Spring Cloud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、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Spark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、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Stor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m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、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C++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、算法优化、多线程</a:t>
            </a:r>
            <a:endParaRPr lang="en-US" sz="1200" i="1" dirty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/>
            </a:endParaRPr>
          </a:p>
        </p:txBody>
      </p:sp>
      <p:sp>
        <p:nvSpPr>
          <p:cNvPr id="45" name="Freeform 9"/>
          <p:cNvSpPr>
            <a:spLocks noChangeArrowheads="1"/>
          </p:cNvSpPr>
          <p:nvPr/>
        </p:nvSpPr>
        <p:spPr bwMode="auto">
          <a:xfrm>
            <a:off x="4914659" y="3480185"/>
            <a:ext cx="460543" cy="414486"/>
          </a:xfrm>
          <a:custGeom>
            <a:avLst/>
            <a:gdLst>
              <a:gd name="T0" fmla="*/ 212 w 426"/>
              <a:gd name="T1" fmla="*/ 0 h 426"/>
              <a:gd name="T2" fmla="*/ 212 w 426"/>
              <a:gd name="T3" fmla="*/ 0 h 426"/>
              <a:gd name="T4" fmla="*/ 0 w 426"/>
              <a:gd name="T5" fmla="*/ 213 h 426"/>
              <a:gd name="T6" fmla="*/ 212 w 426"/>
              <a:gd name="T7" fmla="*/ 425 h 426"/>
              <a:gd name="T8" fmla="*/ 425 w 426"/>
              <a:gd name="T9" fmla="*/ 213 h 426"/>
              <a:gd name="T10" fmla="*/ 212 w 426"/>
              <a:gd name="T11" fmla="*/ 0 h 426"/>
              <a:gd name="T12" fmla="*/ 229 w 426"/>
              <a:gd name="T13" fmla="*/ 390 h 426"/>
              <a:gd name="T14" fmla="*/ 229 w 426"/>
              <a:gd name="T15" fmla="*/ 390 h 426"/>
              <a:gd name="T16" fmla="*/ 229 w 426"/>
              <a:gd name="T17" fmla="*/ 292 h 426"/>
              <a:gd name="T18" fmla="*/ 194 w 426"/>
              <a:gd name="T19" fmla="*/ 292 h 426"/>
              <a:gd name="T20" fmla="*/ 194 w 426"/>
              <a:gd name="T21" fmla="*/ 390 h 426"/>
              <a:gd name="T22" fmla="*/ 35 w 426"/>
              <a:gd name="T23" fmla="*/ 230 h 426"/>
              <a:gd name="T24" fmla="*/ 132 w 426"/>
              <a:gd name="T25" fmla="*/ 230 h 426"/>
              <a:gd name="T26" fmla="*/ 132 w 426"/>
              <a:gd name="T27" fmla="*/ 195 h 426"/>
              <a:gd name="T28" fmla="*/ 35 w 426"/>
              <a:gd name="T29" fmla="*/ 195 h 426"/>
              <a:gd name="T30" fmla="*/ 194 w 426"/>
              <a:gd name="T31" fmla="*/ 44 h 426"/>
              <a:gd name="T32" fmla="*/ 194 w 426"/>
              <a:gd name="T33" fmla="*/ 142 h 426"/>
              <a:gd name="T34" fmla="*/ 229 w 426"/>
              <a:gd name="T35" fmla="*/ 142 h 426"/>
              <a:gd name="T36" fmla="*/ 229 w 426"/>
              <a:gd name="T37" fmla="*/ 44 h 426"/>
              <a:gd name="T38" fmla="*/ 380 w 426"/>
              <a:gd name="T39" fmla="*/ 195 h 426"/>
              <a:gd name="T40" fmla="*/ 292 w 426"/>
              <a:gd name="T41" fmla="*/ 195 h 426"/>
              <a:gd name="T42" fmla="*/ 292 w 426"/>
              <a:gd name="T43" fmla="*/ 230 h 426"/>
              <a:gd name="T44" fmla="*/ 380 w 426"/>
              <a:gd name="T45" fmla="*/ 230 h 426"/>
              <a:gd name="T46" fmla="*/ 229 w 426"/>
              <a:gd name="T47" fmla="*/ 39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6" h="426">
                <a:moveTo>
                  <a:pt x="212" y="0"/>
                </a:moveTo>
                <a:lnTo>
                  <a:pt x="212" y="0"/>
                </a:lnTo>
                <a:cubicBezTo>
                  <a:pt x="97" y="0"/>
                  <a:pt x="0" y="97"/>
                  <a:pt x="0" y="213"/>
                </a:cubicBezTo>
                <a:cubicBezTo>
                  <a:pt x="0" y="336"/>
                  <a:pt x="97" y="425"/>
                  <a:pt x="212" y="425"/>
                </a:cubicBezTo>
                <a:cubicBezTo>
                  <a:pt x="327" y="425"/>
                  <a:pt x="425" y="336"/>
                  <a:pt x="425" y="213"/>
                </a:cubicBezTo>
                <a:cubicBezTo>
                  <a:pt x="425" y="97"/>
                  <a:pt x="327" y="0"/>
                  <a:pt x="212" y="0"/>
                </a:cubicBezTo>
                <a:close/>
                <a:moveTo>
                  <a:pt x="229" y="390"/>
                </a:moveTo>
                <a:lnTo>
                  <a:pt x="229" y="390"/>
                </a:lnTo>
                <a:cubicBezTo>
                  <a:pt x="229" y="292"/>
                  <a:pt x="229" y="292"/>
                  <a:pt x="229" y="292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194" y="390"/>
                  <a:pt x="194" y="390"/>
                  <a:pt x="194" y="390"/>
                </a:cubicBezTo>
                <a:cubicBezTo>
                  <a:pt x="114" y="380"/>
                  <a:pt x="44" y="310"/>
                  <a:pt x="35" y="230"/>
                </a:cubicBezTo>
                <a:cubicBezTo>
                  <a:pt x="132" y="230"/>
                  <a:pt x="132" y="230"/>
                  <a:pt x="132" y="230"/>
                </a:cubicBezTo>
                <a:cubicBezTo>
                  <a:pt x="132" y="195"/>
                  <a:pt x="132" y="195"/>
                  <a:pt x="132" y="195"/>
                </a:cubicBezTo>
                <a:cubicBezTo>
                  <a:pt x="35" y="195"/>
                  <a:pt x="35" y="195"/>
                  <a:pt x="35" y="195"/>
                </a:cubicBezTo>
                <a:cubicBezTo>
                  <a:pt x="44" y="115"/>
                  <a:pt x="114" y="53"/>
                  <a:pt x="194" y="44"/>
                </a:cubicBezTo>
                <a:cubicBezTo>
                  <a:pt x="194" y="142"/>
                  <a:pt x="194" y="142"/>
                  <a:pt x="194" y="142"/>
                </a:cubicBezTo>
                <a:cubicBezTo>
                  <a:pt x="229" y="142"/>
                  <a:pt x="229" y="142"/>
                  <a:pt x="229" y="142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310" y="53"/>
                  <a:pt x="380" y="115"/>
                  <a:pt x="380" y="195"/>
                </a:cubicBezTo>
                <a:cubicBezTo>
                  <a:pt x="292" y="195"/>
                  <a:pt x="292" y="195"/>
                  <a:pt x="292" y="195"/>
                </a:cubicBezTo>
                <a:cubicBezTo>
                  <a:pt x="292" y="230"/>
                  <a:pt x="292" y="230"/>
                  <a:pt x="292" y="230"/>
                </a:cubicBezTo>
                <a:cubicBezTo>
                  <a:pt x="380" y="230"/>
                  <a:pt x="380" y="230"/>
                  <a:pt x="380" y="230"/>
                </a:cubicBezTo>
                <a:cubicBezTo>
                  <a:pt x="380" y="310"/>
                  <a:pt x="310" y="380"/>
                  <a:pt x="229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58613" tIns="29307" rIns="58613" bIns="29307" anchor="ctr"/>
          <a:lstStyle/>
          <a:p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102"/>
          <p:cNvSpPr>
            <a:spLocks noChangeArrowheads="1"/>
          </p:cNvSpPr>
          <p:nvPr/>
        </p:nvSpPr>
        <p:spPr bwMode="auto">
          <a:xfrm>
            <a:off x="6069720" y="3219944"/>
            <a:ext cx="536510" cy="431579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58613" tIns="29307" rIns="58613" bIns="29307" anchor="ctr"/>
          <a:lstStyle/>
          <a:p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Shape 31"/>
          <p:cNvSpPr/>
          <p:nvPr/>
        </p:nvSpPr>
        <p:spPr>
          <a:xfrm>
            <a:off x="4028307" y="2716607"/>
            <a:ext cx="3635626" cy="2617651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Shape 2692"/>
          <p:cNvSpPr/>
          <p:nvPr/>
        </p:nvSpPr>
        <p:spPr>
          <a:xfrm>
            <a:off x="5763928" y="4294412"/>
            <a:ext cx="428486" cy="4147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00" y="16691"/>
                </a:moveTo>
                <a:lnTo>
                  <a:pt x="15600" y="16691"/>
                </a:lnTo>
                <a:lnTo>
                  <a:pt x="15600" y="14727"/>
                </a:lnTo>
                <a:lnTo>
                  <a:pt x="13200" y="14727"/>
                </a:lnTo>
                <a:cubicBezTo>
                  <a:pt x="13200" y="14727"/>
                  <a:pt x="13200" y="16691"/>
                  <a:pt x="13200" y="16691"/>
                </a:cubicBezTo>
                <a:close/>
                <a:moveTo>
                  <a:pt x="9600" y="10800"/>
                </a:moveTo>
                <a:lnTo>
                  <a:pt x="12000" y="10800"/>
                </a:lnTo>
                <a:lnTo>
                  <a:pt x="12000" y="8836"/>
                </a:lnTo>
                <a:lnTo>
                  <a:pt x="9600" y="8836"/>
                </a:lnTo>
                <a:cubicBezTo>
                  <a:pt x="9600" y="8836"/>
                  <a:pt x="9600" y="10800"/>
                  <a:pt x="9600" y="10800"/>
                </a:cubicBezTo>
                <a:close/>
                <a:moveTo>
                  <a:pt x="13200" y="19636"/>
                </a:moveTo>
                <a:lnTo>
                  <a:pt x="15600" y="19636"/>
                </a:lnTo>
                <a:lnTo>
                  <a:pt x="15600" y="17673"/>
                </a:lnTo>
                <a:lnTo>
                  <a:pt x="13200" y="17673"/>
                </a:lnTo>
                <a:cubicBezTo>
                  <a:pt x="13200" y="17673"/>
                  <a:pt x="13200" y="19636"/>
                  <a:pt x="13200" y="19636"/>
                </a:cubicBezTo>
                <a:close/>
                <a:moveTo>
                  <a:pt x="13200" y="13745"/>
                </a:moveTo>
                <a:lnTo>
                  <a:pt x="15600" y="13745"/>
                </a:lnTo>
                <a:lnTo>
                  <a:pt x="15600" y="11782"/>
                </a:lnTo>
                <a:lnTo>
                  <a:pt x="13200" y="11782"/>
                </a:lnTo>
                <a:cubicBezTo>
                  <a:pt x="13200" y="11782"/>
                  <a:pt x="13200" y="13745"/>
                  <a:pt x="13200" y="13745"/>
                </a:cubicBezTo>
                <a:close/>
                <a:moveTo>
                  <a:pt x="16800" y="10800"/>
                </a:moveTo>
                <a:lnTo>
                  <a:pt x="19200" y="10800"/>
                </a:lnTo>
                <a:lnTo>
                  <a:pt x="19200" y="8836"/>
                </a:lnTo>
                <a:lnTo>
                  <a:pt x="16800" y="8836"/>
                </a:lnTo>
                <a:cubicBezTo>
                  <a:pt x="16800" y="8836"/>
                  <a:pt x="16800" y="10800"/>
                  <a:pt x="16800" y="10800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13200" y="10800"/>
                </a:moveTo>
                <a:lnTo>
                  <a:pt x="15600" y="10800"/>
                </a:lnTo>
                <a:lnTo>
                  <a:pt x="15600" y="8836"/>
                </a:lnTo>
                <a:lnTo>
                  <a:pt x="13200" y="8836"/>
                </a:lnTo>
                <a:cubicBezTo>
                  <a:pt x="13200" y="8836"/>
                  <a:pt x="13200" y="10800"/>
                  <a:pt x="13200" y="10800"/>
                </a:cubicBezTo>
                <a:close/>
                <a:moveTo>
                  <a:pt x="3600" y="2945"/>
                </a:moveTo>
                <a:lnTo>
                  <a:pt x="18000" y="2945"/>
                </a:lnTo>
                <a:lnTo>
                  <a:pt x="18000" y="6873"/>
                </a:lnTo>
                <a:lnTo>
                  <a:pt x="3600" y="6873"/>
                </a:lnTo>
                <a:cubicBezTo>
                  <a:pt x="3600" y="6873"/>
                  <a:pt x="3600" y="2945"/>
                  <a:pt x="3600" y="2945"/>
                </a:cubicBezTo>
                <a:close/>
                <a:moveTo>
                  <a:pt x="2400" y="7855"/>
                </a:moveTo>
                <a:lnTo>
                  <a:pt x="19200" y="7855"/>
                </a:lnTo>
                <a:lnTo>
                  <a:pt x="19200" y="1964"/>
                </a:lnTo>
                <a:lnTo>
                  <a:pt x="2400" y="1964"/>
                </a:lnTo>
                <a:cubicBezTo>
                  <a:pt x="2400" y="1964"/>
                  <a:pt x="2400" y="7855"/>
                  <a:pt x="2400" y="7855"/>
                </a:cubicBezTo>
                <a:close/>
                <a:moveTo>
                  <a:pt x="9600" y="13745"/>
                </a:moveTo>
                <a:lnTo>
                  <a:pt x="12000" y="13745"/>
                </a:lnTo>
                <a:lnTo>
                  <a:pt x="12000" y="11782"/>
                </a:lnTo>
                <a:lnTo>
                  <a:pt x="9600" y="11782"/>
                </a:lnTo>
                <a:cubicBezTo>
                  <a:pt x="9600" y="11782"/>
                  <a:pt x="9600" y="13745"/>
                  <a:pt x="9600" y="13745"/>
                </a:cubicBezTo>
                <a:close/>
                <a:moveTo>
                  <a:pt x="16800" y="19636"/>
                </a:moveTo>
                <a:lnTo>
                  <a:pt x="19200" y="19636"/>
                </a:lnTo>
                <a:lnTo>
                  <a:pt x="19200" y="11782"/>
                </a:lnTo>
                <a:lnTo>
                  <a:pt x="16800" y="11782"/>
                </a:lnTo>
                <a:cubicBezTo>
                  <a:pt x="16800" y="11782"/>
                  <a:pt x="16800" y="19636"/>
                  <a:pt x="16800" y="19636"/>
                </a:cubicBezTo>
                <a:close/>
                <a:moveTo>
                  <a:pt x="2400" y="16691"/>
                </a:moveTo>
                <a:lnTo>
                  <a:pt x="4800" y="16691"/>
                </a:lnTo>
                <a:lnTo>
                  <a:pt x="4800" y="14727"/>
                </a:lnTo>
                <a:lnTo>
                  <a:pt x="2400" y="14727"/>
                </a:lnTo>
                <a:cubicBezTo>
                  <a:pt x="2400" y="14727"/>
                  <a:pt x="2400" y="16691"/>
                  <a:pt x="2400" y="16691"/>
                </a:cubicBezTo>
                <a:close/>
                <a:moveTo>
                  <a:pt x="2400" y="10800"/>
                </a:moveTo>
                <a:lnTo>
                  <a:pt x="4800" y="10800"/>
                </a:lnTo>
                <a:lnTo>
                  <a:pt x="4800" y="8836"/>
                </a:lnTo>
                <a:lnTo>
                  <a:pt x="2400" y="8836"/>
                </a:lnTo>
                <a:cubicBezTo>
                  <a:pt x="2400" y="8836"/>
                  <a:pt x="2400" y="10800"/>
                  <a:pt x="2400" y="10800"/>
                </a:cubicBezTo>
                <a:close/>
                <a:moveTo>
                  <a:pt x="2400" y="19636"/>
                </a:moveTo>
                <a:lnTo>
                  <a:pt x="4800" y="19636"/>
                </a:lnTo>
                <a:lnTo>
                  <a:pt x="4800" y="17673"/>
                </a:lnTo>
                <a:lnTo>
                  <a:pt x="2400" y="17673"/>
                </a:lnTo>
                <a:cubicBezTo>
                  <a:pt x="2400" y="17673"/>
                  <a:pt x="2400" y="19636"/>
                  <a:pt x="2400" y="19636"/>
                </a:cubicBezTo>
                <a:close/>
                <a:moveTo>
                  <a:pt x="2400" y="13745"/>
                </a:moveTo>
                <a:lnTo>
                  <a:pt x="4800" y="13745"/>
                </a:lnTo>
                <a:lnTo>
                  <a:pt x="4800" y="11782"/>
                </a:lnTo>
                <a:lnTo>
                  <a:pt x="2400" y="11782"/>
                </a:lnTo>
                <a:cubicBezTo>
                  <a:pt x="2400" y="11782"/>
                  <a:pt x="2400" y="13745"/>
                  <a:pt x="2400" y="13745"/>
                </a:cubicBezTo>
                <a:close/>
                <a:moveTo>
                  <a:pt x="9600" y="16691"/>
                </a:moveTo>
                <a:lnTo>
                  <a:pt x="12000" y="16691"/>
                </a:lnTo>
                <a:lnTo>
                  <a:pt x="12000" y="14727"/>
                </a:lnTo>
                <a:lnTo>
                  <a:pt x="9600" y="14727"/>
                </a:lnTo>
                <a:cubicBezTo>
                  <a:pt x="9600" y="14727"/>
                  <a:pt x="9600" y="16691"/>
                  <a:pt x="9600" y="16691"/>
                </a:cubicBezTo>
                <a:close/>
                <a:moveTo>
                  <a:pt x="6000" y="19636"/>
                </a:moveTo>
                <a:lnTo>
                  <a:pt x="8400" y="19636"/>
                </a:lnTo>
                <a:lnTo>
                  <a:pt x="8400" y="17673"/>
                </a:lnTo>
                <a:lnTo>
                  <a:pt x="6000" y="17673"/>
                </a:lnTo>
                <a:cubicBezTo>
                  <a:pt x="6000" y="17673"/>
                  <a:pt x="6000" y="19636"/>
                  <a:pt x="6000" y="19636"/>
                </a:cubicBezTo>
                <a:close/>
                <a:moveTo>
                  <a:pt x="9600" y="19636"/>
                </a:moveTo>
                <a:lnTo>
                  <a:pt x="12000" y="19636"/>
                </a:lnTo>
                <a:lnTo>
                  <a:pt x="12000" y="17673"/>
                </a:lnTo>
                <a:lnTo>
                  <a:pt x="9600" y="17673"/>
                </a:lnTo>
                <a:cubicBezTo>
                  <a:pt x="9600" y="17673"/>
                  <a:pt x="9600" y="19636"/>
                  <a:pt x="9600" y="19636"/>
                </a:cubicBezTo>
                <a:close/>
                <a:moveTo>
                  <a:pt x="6000" y="16691"/>
                </a:moveTo>
                <a:lnTo>
                  <a:pt x="8400" y="16691"/>
                </a:lnTo>
                <a:lnTo>
                  <a:pt x="8400" y="14727"/>
                </a:lnTo>
                <a:lnTo>
                  <a:pt x="6000" y="14727"/>
                </a:lnTo>
                <a:cubicBezTo>
                  <a:pt x="6000" y="14727"/>
                  <a:pt x="6000" y="16691"/>
                  <a:pt x="6000" y="16691"/>
                </a:cubicBezTo>
                <a:close/>
                <a:moveTo>
                  <a:pt x="6000" y="13745"/>
                </a:moveTo>
                <a:lnTo>
                  <a:pt x="8400" y="13745"/>
                </a:lnTo>
                <a:lnTo>
                  <a:pt x="8400" y="11782"/>
                </a:lnTo>
                <a:lnTo>
                  <a:pt x="6000" y="11782"/>
                </a:lnTo>
                <a:cubicBezTo>
                  <a:pt x="6000" y="11782"/>
                  <a:pt x="6000" y="13745"/>
                  <a:pt x="6000" y="13745"/>
                </a:cubicBezTo>
                <a:close/>
                <a:moveTo>
                  <a:pt x="6000" y="10800"/>
                </a:moveTo>
                <a:lnTo>
                  <a:pt x="8400" y="10800"/>
                </a:lnTo>
                <a:lnTo>
                  <a:pt x="8400" y="8836"/>
                </a:lnTo>
                <a:lnTo>
                  <a:pt x="6000" y="8836"/>
                </a:lnTo>
                <a:cubicBezTo>
                  <a:pt x="6000" y="8836"/>
                  <a:pt x="6000" y="10800"/>
                  <a:pt x="6000" y="108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panose="020F0502020204030204" charset="0"/>
              <a:cs typeface="Calibri" panose="020F0502020204030204" charset="0"/>
              <a:sym typeface="Gill Sans"/>
            </a:endParaRPr>
          </a:p>
        </p:txBody>
      </p:sp>
      <p:sp>
        <p:nvSpPr>
          <p:cNvPr id="47" name="Shape 2692"/>
          <p:cNvSpPr/>
          <p:nvPr/>
        </p:nvSpPr>
        <p:spPr>
          <a:xfrm>
            <a:off x="8866663" y="4625365"/>
            <a:ext cx="240752" cy="20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00" y="16691"/>
                </a:moveTo>
                <a:lnTo>
                  <a:pt x="15600" y="16691"/>
                </a:lnTo>
                <a:lnTo>
                  <a:pt x="15600" y="14727"/>
                </a:lnTo>
                <a:lnTo>
                  <a:pt x="13200" y="14727"/>
                </a:lnTo>
                <a:cubicBezTo>
                  <a:pt x="13200" y="14727"/>
                  <a:pt x="13200" y="16691"/>
                  <a:pt x="13200" y="16691"/>
                </a:cubicBezTo>
                <a:close/>
                <a:moveTo>
                  <a:pt x="9600" y="10800"/>
                </a:moveTo>
                <a:lnTo>
                  <a:pt x="12000" y="10800"/>
                </a:lnTo>
                <a:lnTo>
                  <a:pt x="12000" y="8836"/>
                </a:lnTo>
                <a:lnTo>
                  <a:pt x="9600" y="8836"/>
                </a:lnTo>
                <a:cubicBezTo>
                  <a:pt x="9600" y="8836"/>
                  <a:pt x="9600" y="10800"/>
                  <a:pt x="9600" y="10800"/>
                </a:cubicBezTo>
                <a:close/>
                <a:moveTo>
                  <a:pt x="13200" y="19636"/>
                </a:moveTo>
                <a:lnTo>
                  <a:pt x="15600" y="19636"/>
                </a:lnTo>
                <a:lnTo>
                  <a:pt x="15600" y="17673"/>
                </a:lnTo>
                <a:lnTo>
                  <a:pt x="13200" y="17673"/>
                </a:lnTo>
                <a:cubicBezTo>
                  <a:pt x="13200" y="17673"/>
                  <a:pt x="13200" y="19636"/>
                  <a:pt x="13200" y="19636"/>
                </a:cubicBezTo>
                <a:close/>
                <a:moveTo>
                  <a:pt x="13200" y="13745"/>
                </a:moveTo>
                <a:lnTo>
                  <a:pt x="15600" y="13745"/>
                </a:lnTo>
                <a:lnTo>
                  <a:pt x="15600" y="11782"/>
                </a:lnTo>
                <a:lnTo>
                  <a:pt x="13200" y="11782"/>
                </a:lnTo>
                <a:cubicBezTo>
                  <a:pt x="13200" y="11782"/>
                  <a:pt x="13200" y="13745"/>
                  <a:pt x="13200" y="13745"/>
                </a:cubicBezTo>
                <a:close/>
                <a:moveTo>
                  <a:pt x="16800" y="10800"/>
                </a:moveTo>
                <a:lnTo>
                  <a:pt x="19200" y="10800"/>
                </a:lnTo>
                <a:lnTo>
                  <a:pt x="19200" y="8836"/>
                </a:lnTo>
                <a:lnTo>
                  <a:pt x="16800" y="8836"/>
                </a:lnTo>
                <a:cubicBezTo>
                  <a:pt x="16800" y="8836"/>
                  <a:pt x="16800" y="10800"/>
                  <a:pt x="16800" y="10800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13200" y="10800"/>
                </a:moveTo>
                <a:lnTo>
                  <a:pt x="15600" y="10800"/>
                </a:lnTo>
                <a:lnTo>
                  <a:pt x="15600" y="8836"/>
                </a:lnTo>
                <a:lnTo>
                  <a:pt x="13200" y="8836"/>
                </a:lnTo>
                <a:cubicBezTo>
                  <a:pt x="13200" y="8836"/>
                  <a:pt x="13200" y="10800"/>
                  <a:pt x="13200" y="10800"/>
                </a:cubicBezTo>
                <a:close/>
                <a:moveTo>
                  <a:pt x="3600" y="2945"/>
                </a:moveTo>
                <a:lnTo>
                  <a:pt x="18000" y="2945"/>
                </a:lnTo>
                <a:lnTo>
                  <a:pt x="18000" y="6873"/>
                </a:lnTo>
                <a:lnTo>
                  <a:pt x="3600" y="6873"/>
                </a:lnTo>
                <a:cubicBezTo>
                  <a:pt x="3600" y="6873"/>
                  <a:pt x="3600" y="2945"/>
                  <a:pt x="3600" y="2945"/>
                </a:cubicBezTo>
                <a:close/>
                <a:moveTo>
                  <a:pt x="2400" y="7855"/>
                </a:moveTo>
                <a:lnTo>
                  <a:pt x="19200" y="7855"/>
                </a:lnTo>
                <a:lnTo>
                  <a:pt x="19200" y="1964"/>
                </a:lnTo>
                <a:lnTo>
                  <a:pt x="2400" y="1964"/>
                </a:lnTo>
                <a:cubicBezTo>
                  <a:pt x="2400" y="1964"/>
                  <a:pt x="2400" y="7855"/>
                  <a:pt x="2400" y="7855"/>
                </a:cubicBezTo>
                <a:close/>
                <a:moveTo>
                  <a:pt x="9600" y="13745"/>
                </a:moveTo>
                <a:lnTo>
                  <a:pt x="12000" y="13745"/>
                </a:lnTo>
                <a:lnTo>
                  <a:pt x="12000" y="11782"/>
                </a:lnTo>
                <a:lnTo>
                  <a:pt x="9600" y="11782"/>
                </a:lnTo>
                <a:cubicBezTo>
                  <a:pt x="9600" y="11782"/>
                  <a:pt x="9600" y="13745"/>
                  <a:pt x="9600" y="13745"/>
                </a:cubicBezTo>
                <a:close/>
                <a:moveTo>
                  <a:pt x="16800" y="19636"/>
                </a:moveTo>
                <a:lnTo>
                  <a:pt x="19200" y="19636"/>
                </a:lnTo>
                <a:lnTo>
                  <a:pt x="19200" y="11782"/>
                </a:lnTo>
                <a:lnTo>
                  <a:pt x="16800" y="11782"/>
                </a:lnTo>
                <a:cubicBezTo>
                  <a:pt x="16800" y="11782"/>
                  <a:pt x="16800" y="19636"/>
                  <a:pt x="16800" y="19636"/>
                </a:cubicBezTo>
                <a:close/>
                <a:moveTo>
                  <a:pt x="2400" y="16691"/>
                </a:moveTo>
                <a:lnTo>
                  <a:pt x="4800" y="16691"/>
                </a:lnTo>
                <a:lnTo>
                  <a:pt x="4800" y="14727"/>
                </a:lnTo>
                <a:lnTo>
                  <a:pt x="2400" y="14727"/>
                </a:lnTo>
                <a:cubicBezTo>
                  <a:pt x="2400" y="14727"/>
                  <a:pt x="2400" y="16691"/>
                  <a:pt x="2400" y="16691"/>
                </a:cubicBezTo>
                <a:close/>
                <a:moveTo>
                  <a:pt x="2400" y="10800"/>
                </a:moveTo>
                <a:lnTo>
                  <a:pt x="4800" y="10800"/>
                </a:lnTo>
                <a:lnTo>
                  <a:pt x="4800" y="8836"/>
                </a:lnTo>
                <a:lnTo>
                  <a:pt x="2400" y="8836"/>
                </a:lnTo>
                <a:cubicBezTo>
                  <a:pt x="2400" y="8836"/>
                  <a:pt x="2400" y="10800"/>
                  <a:pt x="2400" y="10800"/>
                </a:cubicBezTo>
                <a:close/>
                <a:moveTo>
                  <a:pt x="2400" y="19636"/>
                </a:moveTo>
                <a:lnTo>
                  <a:pt x="4800" y="19636"/>
                </a:lnTo>
                <a:lnTo>
                  <a:pt x="4800" y="17673"/>
                </a:lnTo>
                <a:lnTo>
                  <a:pt x="2400" y="17673"/>
                </a:lnTo>
                <a:cubicBezTo>
                  <a:pt x="2400" y="17673"/>
                  <a:pt x="2400" y="19636"/>
                  <a:pt x="2400" y="19636"/>
                </a:cubicBezTo>
                <a:close/>
                <a:moveTo>
                  <a:pt x="2400" y="13745"/>
                </a:moveTo>
                <a:lnTo>
                  <a:pt x="4800" y="13745"/>
                </a:lnTo>
                <a:lnTo>
                  <a:pt x="4800" y="11782"/>
                </a:lnTo>
                <a:lnTo>
                  <a:pt x="2400" y="11782"/>
                </a:lnTo>
                <a:cubicBezTo>
                  <a:pt x="2400" y="11782"/>
                  <a:pt x="2400" y="13745"/>
                  <a:pt x="2400" y="13745"/>
                </a:cubicBezTo>
                <a:close/>
                <a:moveTo>
                  <a:pt x="9600" y="16691"/>
                </a:moveTo>
                <a:lnTo>
                  <a:pt x="12000" y="16691"/>
                </a:lnTo>
                <a:lnTo>
                  <a:pt x="12000" y="14727"/>
                </a:lnTo>
                <a:lnTo>
                  <a:pt x="9600" y="14727"/>
                </a:lnTo>
                <a:cubicBezTo>
                  <a:pt x="9600" y="14727"/>
                  <a:pt x="9600" y="16691"/>
                  <a:pt x="9600" y="16691"/>
                </a:cubicBezTo>
                <a:close/>
                <a:moveTo>
                  <a:pt x="6000" y="19636"/>
                </a:moveTo>
                <a:lnTo>
                  <a:pt x="8400" y="19636"/>
                </a:lnTo>
                <a:lnTo>
                  <a:pt x="8400" y="17673"/>
                </a:lnTo>
                <a:lnTo>
                  <a:pt x="6000" y="17673"/>
                </a:lnTo>
                <a:cubicBezTo>
                  <a:pt x="6000" y="17673"/>
                  <a:pt x="6000" y="19636"/>
                  <a:pt x="6000" y="19636"/>
                </a:cubicBezTo>
                <a:close/>
                <a:moveTo>
                  <a:pt x="9600" y="19636"/>
                </a:moveTo>
                <a:lnTo>
                  <a:pt x="12000" y="19636"/>
                </a:lnTo>
                <a:lnTo>
                  <a:pt x="12000" y="17673"/>
                </a:lnTo>
                <a:lnTo>
                  <a:pt x="9600" y="17673"/>
                </a:lnTo>
                <a:cubicBezTo>
                  <a:pt x="9600" y="17673"/>
                  <a:pt x="9600" y="19636"/>
                  <a:pt x="9600" y="19636"/>
                </a:cubicBezTo>
                <a:close/>
                <a:moveTo>
                  <a:pt x="6000" y="16691"/>
                </a:moveTo>
                <a:lnTo>
                  <a:pt x="8400" y="16691"/>
                </a:lnTo>
                <a:lnTo>
                  <a:pt x="8400" y="14727"/>
                </a:lnTo>
                <a:lnTo>
                  <a:pt x="6000" y="14727"/>
                </a:lnTo>
                <a:cubicBezTo>
                  <a:pt x="6000" y="14727"/>
                  <a:pt x="6000" y="16691"/>
                  <a:pt x="6000" y="16691"/>
                </a:cubicBezTo>
                <a:close/>
                <a:moveTo>
                  <a:pt x="6000" y="13745"/>
                </a:moveTo>
                <a:lnTo>
                  <a:pt x="8400" y="13745"/>
                </a:lnTo>
                <a:lnTo>
                  <a:pt x="8400" y="11782"/>
                </a:lnTo>
                <a:lnTo>
                  <a:pt x="6000" y="11782"/>
                </a:lnTo>
                <a:cubicBezTo>
                  <a:pt x="6000" y="11782"/>
                  <a:pt x="6000" y="13745"/>
                  <a:pt x="6000" y="13745"/>
                </a:cubicBezTo>
                <a:close/>
                <a:moveTo>
                  <a:pt x="6000" y="10800"/>
                </a:moveTo>
                <a:lnTo>
                  <a:pt x="8400" y="10800"/>
                </a:lnTo>
                <a:lnTo>
                  <a:pt x="8400" y="8836"/>
                </a:lnTo>
                <a:lnTo>
                  <a:pt x="6000" y="8836"/>
                </a:lnTo>
                <a:cubicBezTo>
                  <a:pt x="6000" y="8836"/>
                  <a:pt x="6000" y="10800"/>
                  <a:pt x="6000" y="108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panose="020F0502020204030204" charset="0"/>
              <a:cs typeface="Calibri" panose="020F0502020204030204" charset="0"/>
              <a:sym typeface="Gill Sans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46" y="231369"/>
            <a:ext cx="2194654" cy="47160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1" y="250825"/>
            <a:ext cx="2310130" cy="471805"/>
          </a:xfrm>
          <a:prstGeom prst="rect">
            <a:avLst/>
          </a:prstGeom>
        </p:spPr>
      </p:pic>
      <p:grpSp>
        <p:nvGrpSpPr>
          <p:cNvPr id="3" name="Group 84"/>
          <p:cNvGrpSpPr/>
          <p:nvPr/>
        </p:nvGrpSpPr>
        <p:grpSpPr>
          <a:xfrm>
            <a:off x="3191742" y="559511"/>
            <a:ext cx="5829111" cy="935833"/>
            <a:chOff x="6361236" y="483017"/>
            <a:chExt cx="11655185" cy="2079087"/>
          </a:xfrm>
        </p:grpSpPr>
        <p:sp>
          <p:nvSpPr>
            <p:cNvPr id="86" name="TextBox 85"/>
            <p:cNvSpPr txBox="1"/>
            <p:nvPr/>
          </p:nvSpPr>
          <p:spPr>
            <a:xfrm>
              <a:off x="10419582" y="483017"/>
              <a:ext cx="3524602" cy="1245686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algn="ctr"/>
              <a:r>
                <a:rPr lang="zh-CN" altLang="id-ID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量化平台</a:t>
              </a:r>
              <a:endParaRPr lang="zh-CN" altLang="id-ID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22" tIns="34263" rIns="68522" bIns="34263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Subtitle 2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63160" tIns="81580" rIns="163160" bIns="81580" rtlCol="0">
              <a:no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数据处理</a:t>
              </a:r>
              <a:endPara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6"/>
          <p:cNvGrpSpPr/>
          <p:nvPr/>
        </p:nvGrpSpPr>
        <p:grpSpPr>
          <a:xfrm>
            <a:off x="2818437" y="2022976"/>
            <a:ext cx="6566532" cy="3305717"/>
            <a:chOff x="1763688" y="1124744"/>
            <a:chExt cx="5652564" cy="3166095"/>
          </a:xfrm>
        </p:grpSpPr>
        <p:sp>
          <p:nvSpPr>
            <p:cNvPr id="138" name="Rectangle 137"/>
            <p:cNvSpPr/>
            <p:nvPr/>
          </p:nvSpPr>
          <p:spPr>
            <a:xfrm>
              <a:off x="2699792" y="1397918"/>
              <a:ext cx="3744416" cy="23042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39" name="Picture 3" descr="F:\Trabajos\Envato\Graphic River\Duckson\Elements\laptop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124744"/>
              <a:ext cx="5652564" cy="3166095"/>
            </a:xfrm>
            <a:prstGeom prst="rect">
              <a:avLst/>
            </a:prstGeom>
            <a:noFill/>
          </p:spPr>
        </p:pic>
      </p:grpSp>
      <p:grpSp>
        <p:nvGrpSpPr>
          <p:cNvPr id="4" name="Group 37"/>
          <p:cNvGrpSpPr/>
          <p:nvPr/>
        </p:nvGrpSpPr>
        <p:grpSpPr>
          <a:xfrm>
            <a:off x="612898" y="3786106"/>
            <a:ext cx="2798166" cy="1304470"/>
            <a:chOff x="4211596" y="6527169"/>
            <a:chExt cx="5594874" cy="2898066"/>
          </a:xfrm>
        </p:grpSpPr>
        <p:grpSp>
          <p:nvGrpSpPr>
            <p:cNvPr id="5" name="Group 38"/>
            <p:cNvGrpSpPr/>
            <p:nvPr/>
          </p:nvGrpSpPr>
          <p:grpSpPr>
            <a:xfrm>
              <a:off x="8401547" y="6527169"/>
              <a:ext cx="1404923" cy="1294259"/>
              <a:chOff x="13296064" y="10607541"/>
              <a:chExt cx="1265763" cy="1166060"/>
            </a:xfrm>
            <a:solidFill>
              <a:schemeClr val="accent2"/>
            </a:solidFill>
          </p:grpSpPr>
          <p:sp>
            <p:nvSpPr>
              <p:cNvPr id="51" name="Freeform 269"/>
              <p:cNvSpPr>
                <a:spLocks noChangeArrowheads="1"/>
              </p:cNvSpPr>
              <p:nvPr/>
            </p:nvSpPr>
            <p:spPr bwMode="auto">
              <a:xfrm>
                <a:off x="13349333" y="10670914"/>
                <a:ext cx="1141470" cy="1039314"/>
              </a:xfrm>
              <a:custGeom>
                <a:avLst/>
                <a:gdLst>
                  <a:gd name="T0" fmla="*/ 994 w 1989"/>
                  <a:gd name="T1" fmla="*/ 0 h 1812"/>
                  <a:gd name="T2" fmla="*/ 994 w 1989"/>
                  <a:gd name="T3" fmla="*/ 0 h 1812"/>
                  <a:gd name="T4" fmla="*/ 354 w 1989"/>
                  <a:gd name="T5" fmla="*/ 268 h 1812"/>
                  <a:gd name="T6" fmla="*/ 354 w 1989"/>
                  <a:gd name="T7" fmla="*/ 1548 h 1812"/>
                  <a:gd name="T8" fmla="*/ 994 w 1989"/>
                  <a:gd name="T9" fmla="*/ 1811 h 1812"/>
                  <a:gd name="T10" fmla="*/ 1634 w 1989"/>
                  <a:gd name="T11" fmla="*/ 1548 h 1812"/>
                  <a:gd name="T12" fmla="*/ 1634 w 1989"/>
                  <a:gd name="T13" fmla="*/ 268 h 1812"/>
                  <a:gd name="T14" fmla="*/ 994 w 1989"/>
                  <a:gd name="T15" fmla="*/ 0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89" h="1812">
                    <a:moveTo>
                      <a:pt x="994" y="0"/>
                    </a:moveTo>
                    <a:lnTo>
                      <a:pt x="994" y="0"/>
                    </a:lnTo>
                    <a:cubicBezTo>
                      <a:pt x="766" y="0"/>
                      <a:pt x="532" y="91"/>
                      <a:pt x="354" y="268"/>
                    </a:cubicBezTo>
                    <a:cubicBezTo>
                      <a:pt x="0" y="622"/>
                      <a:pt x="0" y="1194"/>
                      <a:pt x="354" y="1548"/>
                    </a:cubicBezTo>
                    <a:cubicBezTo>
                      <a:pt x="532" y="1725"/>
                      <a:pt x="766" y="1811"/>
                      <a:pt x="994" y="1811"/>
                    </a:cubicBezTo>
                    <a:cubicBezTo>
                      <a:pt x="1229" y="1811"/>
                      <a:pt x="1457" y="1725"/>
                      <a:pt x="1634" y="1548"/>
                    </a:cubicBezTo>
                    <a:cubicBezTo>
                      <a:pt x="1988" y="1194"/>
                      <a:pt x="1988" y="622"/>
                      <a:pt x="1634" y="268"/>
                    </a:cubicBezTo>
                    <a:cubicBezTo>
                      <a:pt x="1457" y="91"/>
                      <a:pt x="1229" y="0"/>
                      <a:pt x="994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270"/>
              <p:cNvSpPr>
                <a:spLocks noChangeArrowheads="1"/>
              </p:cNvSpPr>
              <p:nvPr/>
            </p:nvSpPr>
            <p:spPr bwMode="auto">
              <a:xfrm>
                <a:off x="13296064" y="10607541"/>
                <a:ext cx="1265763" cy="1166060"/>
              </a:xfrm>
              <a:custGeom>
                <a:avLst/>
                <a:gdLst>
                  <a:gd name="T0" fmla="*/ 1085 w 2206"/>
                  <a:gd name="T1" fmla="*/ 2005 h 2035"/>
                  <a:gd name="T2" fmla="*/ 1085 w 2206"/>
                  <a:gd name="T3" fmla="*/ 2005 h 2035"/>
                  <a:gd name="T4" fmla="*/ 383 w 2206"/>
                  <a:gd name="T5" fmla="*/ 1714 h 2035"/>
                  <a:gd name="T6" fmla="*/ 383 w 2206"/>
                  <a:gd name="T7" fmla="*/ 314 h 2035"/>
                  <a:gd name="T8" fmla="*/ 1085 w 2206"/>
                  <a:gd name="T9" fmla="*/ 23 h 2035"/>
                  <a:gd name="T10" fmla="*/ 1788 w 2206"/>
                  <a:gd name="T11" fmla="*/ 314 h 2035"/>
                  <a:gd name="T12" fmla="*/ 1788 w 2206"/>
                  <a:gd name="T13" fmla="*/ 1714 h 2035"/>
                  <a:gd name="T14" fmla="*/ 1085 w 2206"/>
                  <a:gd name="T15" fmla="*/ 2005 h 2035"/>
                  <a:gd name="T16" fmla="*/ 1085 w 2206"/>
                  <a:gd name="T17" fmla="*/ 0 h 2035"/>
                  <a:gd name="T18" fmla="*/ 1085 w 2206"/>
                  <a:gd name="T19" fmla="*/ 0 h 2035"/>
                  <a:gd name="T20" fmla="*/ 366 w 2206"/>
                  <a:gd name="T21" fmla="*/ 297 h 2035"/>
                  <a:gd name="T22" fmla="*/ 68 w 2206"/>
                  <a:gd name="T23" fmla="*/ 1017 h 2035"/>
                  <a:gd name="T24" fmla="*/ 366 w 2206"/>
                  <a:gd name="T25" fmla="*/ 1737 h 2035"/>
                  <a:gd name="T26" fmla="*/ 1085 w 2206"/>
                  <a:gd name="T27" fmla="*/ 2034 h 2035"/>
                  <a:gd name="T28" fmla="*/ 1085 w 2206"/>
                  <a:gd name="T29" fmla="*/ 2034 h 2035"/>
                  <a:gd name="T30" fmla="*/ 1805 w 2206"/>
                  <a:gd name="T31" fmla="*/ 1737 h 2035"/>
                  <a:gd name="T32" fmla="*/ 1805 w 2206"/>
                  <a:gd name="T33" fmla="*/ 297 h 2035"/>
                  <a:gd name="T34" fmla="*/ 1085 w 2206"/>
                  <a:gd name="T35" fmla="*/ 0 h 2035"/>
                  <a:gd name="T36" fmla="*/ 1085 w 2206"/>
                  <a:gd name="T37" fmla="*/ 2005 h 2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06" h="2035">
                    <a:moveTo>
                      <a:pt x="1085" y="2005"/>
                    </a:moveTo>
                    <a:lnTo>
                      <a:pt x="1085" y="2005"/>
                    </a:lnTo>
                    <a:cubicBezTo>
                      <a:pt x="823" y="2005"/>
                      <a:pt x="571" y="1902"/>
                      <a:pt x="383" y="1714"/>
                    </a:cubicBezTo>
                    <a:cubicBezTo>
                      <a:pt x="0" y="1331"/>
                      <a:pt x="0" y="703"/>
                      <a:pt x="383" y="314"/>
                    </a:cubicBezTo>
                    <a:cubicBezTo>
                      <a:pt x="571" y="126"/>
                      <a:pt x="823" y="23"/>
                      <a:pt x="1085" y="23"/>
                    </a:cubicBezTo>
                    <a:cubicBezTo>
                      <a:pt x="1354" y="23"/>
                      <a:pt x="1600" y="126"/>
                      <a:pt x="1788" y="314"/>
                    </a:cubicBezTo>
                    <a:cubicBezTo>
                      <a:pt x="2177" y="703"/>
                      <a:pt x="2177" y="1331"/>
                      <a:pt x="1788" y="1714"/>
                    </a:cubicBezTo>
                    <a:cubicBezTo>
                      <a:pt x="1600" y="1902"/>
                      <a:pt x="1354" y="2005"/>
                      <a:pt x="1085" y="2005"/>
                    </a:cubicBezTo>
                    <a:lnTo>
                      <a:pt x="1085" y="0"/>
                    </a:lnTo>
                    <a:lnTo>
                      <a:pt x="1085" y="0"/>
                    </a:lnTo>
                    <a:cubicBezTo>
                      <a:pt x="817" y="0"/>
                      <a:pt x="560" y="103"/>
                      <a:pt x="366" y="297"/>
                    </a:cubicBezTo>
                    <a:cubicBezTo>
                      <a:pt x="177" y="486"/>
                      <a:pt x="68" y="743"/>
                      <a:pt x="68" y="1017"/>
                    </a:cubicBezTo>
                    <a:cubicBezTo>
                      <a:pt x="68" y="1285"/>
                      <a:pt x="177" y="1542"/>
                      <a:pt x="366" y="1737"/>
                    </a:cubicBezTo>
                    <a:cubicBezTo>
                      <a:pt x="560" y="1925"/>
                      <a:pt x="817" y="2034"/>
                      <a:pt x="1085" y="2034"/>
                    </a:cubicBezTo>
                    <a:lnTo>
                      <a:pt x="1085" y="2034"/>
                    </a:lnTo>
                    <a:cubicBezTo>
                      <a:pt x="1360" y="2034"/>
                      <a:pt x="1611" y="1925"/>
                      <a:pt x="1805" y="1737"/>
                    </a:cubicBezTo>
                    <a:cubicBezTo>
                      <a:pt x="2205" y="1337"/>
                      <a:pt x="2205" y="691"/>
                      <a:pt x="1805" y="297"/>
                    </a:cubicBezTo>
                    <a:cubicBezTo>
                      <a:pt x="1611" y="103"/>
                      <a:pt x="1360" y="0"/>
                      <a:pt x="1085" y="0"/>
                    </a:cubicBezTo>
                    <a:lnTo>
                      <a:pt x="1085" y="200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" name="Freeform 39"/>
            <p:cNvSpPr>
              <a:spLocks noChangeArrowheads="1"/>
            </p:cNvSpPr>
            <p:nvPr/>
          </p:nvSpPr>
          <p:spPr bwMode="auto">
            <a:xfrm>
              <a:off x="8823697" y="6906421"/>
              <a:ext cx="532732" cy="532736"/>
            </a:xfrm>
            <a:custGeom>
              <a:avLst/>
              <a:gdLst>
                <a:gd name="T0" fmla="*/ 399 w 444"/>
                <a:gd name="T1" fmla="*/ 53 h 444"/>
                <a:gd name="T2" fmla="*/ 399 w 444"/>
                <a:gd name="T3" fmla="*/ 53 h 444"/>
                <a:gd name="T4" fmla="*/ 372 w 444"/>
                <a:gd name="T5" fmla="*/ 53 h 444"/>
                <a:gd name="T6" fmla="*/ 372 w 444"/>
                <a:gd name="T7" fmla="*/ 98 h 444"/>
                <a:gd name="T8" fmla="*/ 293 w 444"/>
                <a:gd name="T9" fmla="*/ 98 h 444"/>
                <a:gd name="T10" fmla="*/ 293 w 444"/>
                <a:gd name="T11" fmla="*/ 53 h 444"/>
                <a:gd name="T12" fmla="*/ 151 w 444"/>
                <a:gd name="T13" fmla="*/ 53 h 444"/>
                <a:gd name="T14" fmla="*/ 151 w 444"/>
                <a:gd name="T15" fmla="*/ 98 h 444"/>
                <a:gd name="T16" fmla="*/ 71 w 444"/>
                <a:gd name="T17" fmla="*/ 98 h 444"/>
                <a:gd name="T18" fmla="*/ 71 w 444"/>
                <a:gd name="T19" fmla="*/ 53 h 444"/>
                <a:gd name="T20" fmla="*/ 45 w 444"/>
                <a:gd name="T21" fmla="*/ 53 h 444"/>
                <a:gd name="T22" fmla="*/ 0 w 444"/>
                <a:gd name="T23" fmla="*/ 98 h 444"/>
                <a:gd name="T24" fmla="*/ 0 w 444"/>
                <a:gd name="T25" fmla="*/ 399 h 444"/>
                <a:gd name="T26" fmla="*/ 45 w 444"/>
                <a:gd name="T27" fmla="*/ 443 h 444"/>
                <a:gd name="T28" fmla="*/ 399 w 444"/>
                <a:gd name="T29" fmla="*/ 443 h 444"/>
                <a:gd name="T30" fmla="*/ 443 w 444"/>
                <a:gd name="T31" fmla="*/ 399 h 444"/>
                <a:gd name="T32" fmla="*/ 443 w 444"/>
                <a:gd name="T33" fmla="*/ 98 h 444"/>
                <a:gd name="T34" fmla="*/ 399 w 444"/>
                <a:gd name="T35" fmla="*/ 53 h 444"/>
                <a:gd name="T36" fmla="*/ 399 w 444"/>
                <a:gd name="T37" fmla="*/ 399 h 444"/>
                <a:gd name="T38" fmla="*/ 399 w 444"/>
                <a:gd name="T39" fmla="*/ 399 h 444"/>
                <a:gd name="T40" fmla="*/ 45 w 444"/>
                <a:gd name="T41" fmla="*/ 399 h 444"/>
                <a:gd name="T42" fmla="*/ 45 w 444"/>
                <a:gd name="T43" fmla="*/ 196 h 444"/>
                <a:gd name="T44" fmla="*/ 399 w 444"/>
                <a:gd name="T45" fmla="*/ 196 h 444"/>
                <a:gd name="T46" fmla="*/ 399 w 444"/>
                <a:gd name="T47" fmla="*/ 399 h 444"/>
                <a:gd name="T48" fmla="*/ 124 w 444"/>
                <a:gd name="T49" fmla="*/ 0 h 444"/>
                <a:gd name="T50" fmla="*/ 124 w 444"/>
                <a:gd name="T51" fmla="*/ 0 h 444"/>
                <a:gd name="T52" fmla="*/ 89 w 444"/>
                <a:gd name="T53" fmla="*/ 0 h 444"/>
                <a:gd name="T54" fmla="*/ 89 w 444"/>
                <a:gd name="T55" fmla="*/ 89 h 444"/>
                <a:gd name="T56" fmla="*/ 124 w 444"/>
                <a:gd name="T57" fmla="*/ 89 h 444"/>
                <a:gd name="T58" fmla="*/ 124 w 444"/>
                <a:gd name="T59" fmla="*/ 0 h 444"/>
                <a:gd name="T60" fmla="*/ 354 w 444"/>
                <a:gd name="T61" fmla="*/ 0 h 444"/>
                <a:gd name="T62" fmla="*/ 354 w 444"/>
                <a:gd name="T63" fmla="*/ 0 h 444"/>
                <a:gd name="T64" fmla="*/ 319 w 444"/>
                <a:gd name="T65" fmla="*/ 0 h 444"/>
                <a:gd name="T66" fmla="*/ 319 w 444"/>
                <a:gd name="T67" fmla="*/ 89 h 444"/>
                <a:gd name="T68" fmla="*/ 354 w 444"/>
                <a:gd name="T69" fmla="*/ 89 h 444"/>
                <a:gd name="T70" fmla="*/ 354 w 444"/>
                <a:gd name="T71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4" h="444">
                  <a:moveTo>
                    <a:pt x="399" y="53"/>
                  </a:moveTo>
                  <a:lnTo>
                    <a:pt x="399" y="53"/>
                  </a:lnTo>
                  <a:cubicBezTo>
                    <a:pt x="372" y="53"/>
                    <a:pt x="372" y="53"/>
                    <a:pt x="372" y="53"/>
                  </a:cubicBezTo>
                  <a:cubicBezTo>
                    <a:pt x="372" y="98"/>
                    <a:pt x="372" y="98"/>
                    <a:pt x="372" y="98"/>
                  </a:cubicBezTo>
                  <a:cubicBezTo>
                    <a:pt x="293" y="98"/>
                    <a:pt x="293" y="98"/>
                    <a:pt x="293" y="98"/>
                  </a:cubicBezTo>
                  <a:cubicBezTo>
                    <a:pt x="293" y="53"/>
                    <a:pt x="293" y="53"/>
                    <a:pt x="293" y="53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18" y="53"/>
                    <a:pt x="0" y="71"/>
                    <a:pt x="0" y="98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25"/>
                    <a:pt x="18" y="443"/>
                    <a:pt x="45" y="443"/>
                  </a:cubicBezTo>
                  <a:cubicBezTo>
                    <a:pt x="399" y="443"/>
                    <a:pt x="399" y="443"/>
                    <a:pt x="399" y="443"/>
                  </a:cubicBezTo>
                  <a:cubicBezTo>
                    <a:pt x="425" y="443"/>
                    <a:pt x="443" y="425"/>
                    <a:pt x="443" y="399"/>
                  </a:cubicBezTo>
                  <a:cubicBezTo>
                    <a:pt x="443" y="98"/>
                    <a:pt x="443" y="98"/>
                    <a:pt x="443" y="98"/>
                  </a:cubicBezTo>
                  <a:cubicBezTo>
                    <a:pt x="443" y="71"/>
                    <a:pt x="425" y="53"/>
                    <a:pt x="399" y="53"/>
                  </a:cubicBezTo>
                  <a:close/>
                  <a:moveTo>
                    <a:pt x="399" y="399"/>
                  </a:moveTo>
                  <a:lnTo>
                    <a:pt x="399" y="399"/>
                  </a:lnTo>
                  <a:cubicBezTo>
                    <a:pt x="45" y="399"/>
                    <a:pt x="45" y="399"/>
                    <a:pt x="45" y="399"/>
                  </a:cubicBezTo>
                  <a:cubicBezTo>
                    <a:pt x="45" y="196"/>
                    <a:pt x="45" y="196"/>
                    <a:pt x="45" y="196"/>
                  </a:cubicBezTo>
                  <a:cubicBezTo>
                    <a:pt x="399" y="196"/>
                    <a:pt x="399" y="196"/>
                    <a:pt x="399" y="196"/>
                  </a:cubicBezTo>
                  <a:lnTo>
                    <a:pt x="399" y="399"/>
                  </a:lnTo>
                  <a:close/>
                  <a:moveTo>
                    <a:pt x="124" y="0"/>
                  </a:moveTo>
                  <a:lnTo>
                    <a:pt x="124" y="0"/>
                  </a:lnTo>
                  <a:cubicBezTo>
                    <a:pt x="89" y="0"/>
                    <a:pt x="89" y="0"/>
                    <a:pt x="89" y="0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124" y="89"/>
                    <a:pt x="124" y="89"/>
                    <a:pt x="124" y="89"/>
                  </a:cubicBezTo>
                  <a:lnTo>
                    <a:pt x="124" y="0"/>
                  </a:lnTo>
                  <a:close/>
                  <a:moveTo>
                    <a:pt x="354" y="0"/>
                  </a:moveTo>
                  <a:lnTo>
                    <a:pt x="354" y="0"/>
                  </a:lnTo>
                  <a:cubicBezTo>
                    <a:pt x="319" y="0"/>
                    <a:pt x="319" y="0"/>
                    <a:pt x="319" y="0"/>
                  </a:cubicBezTo>
                  <a:cubicBezTo>
                    <a:pt x="319" y="89"/>
                    <a:pt x="319" y="89"/>
                    <a:pt x="319" y="89"/>
                  </a:cubicBezTo>
                  <a:cubicBezTo>
                    <a:pt x="354" y="89"/>
                    <a:pt x="354" y="89"/>
                    <a:pt x="354" y="89"/>
                  </a:cubicBezTo>
                  <a:lnTo>
                    <a:pt x="35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41"/>
            <p:cNvGrpSpPr/>
            <p:nvPr/>
          </p:nvGrpSpPr>
          <p:grpSpPr>
            <a:xfrm>
              <a:off x="7972912" y="7036446"/>
              <a:ext cx="304072" cy="303870"/>
              <a:chOff x="8571240" y="5550087"/>
              <a:chExt cx="304072" cy="303870"/>
            </a:xfrm>
          </p:grpSpPr>
          <p:sp>
            <p:nvSpPr>
              <p:cNvPr id="46" name="Freeform 324"/>
              <p:cNvSpPr>
                <a:spLocks noChangeArrowheads="1"/>
              </p:cNvSpPr>
              <p:nvPr/>
            </p:nvSpPr>
            <p:spPr bwMode="auto">
              <a:xfrm>
                <a:off x="8571240" y="5550087"/>
                <a:ext cx="304072" cy="303870"/>
              </a:xfrm>
              <a:custGeom>
                <a:avLst/>
                <a:gdLst>
                  <a:gd name="T0" fmla="*/ 480 w 481"/>
                  <a:gd name="T1" fmla="*/ 240 h 481"/>
                  <a:gd name="T2" fmla="*/ 480 w 481"/>
                  <a:gd name="T3" fmla="*/ 240 h 481"/>
                  <a:gd name="T4" fmla="*/ 240 w 481"/>
                  <a:gd name="T5" fmla="*/ 0 h 481"/>
                  <a:gd name="T6" fmla="*/ 0 w 481"/>
                  <a:gd name="T7" fmla="*/ 240 h 481"/>
                  <a:gd name="T8" fmla="*/ 240 w 481"/>
                  <a:gd name="T9" fmla="*/ 480 h 481"/>
                  <a:gd name="T10" fmla="*/ 480 w 481"/>
                  <a:gd name="T11" fmla="*/ 24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1" h="481">
                    <a:moveTo>
                      <a:pt x="480" y="240"/>
                    </a:moveTo>
                    <a:lnTo>
                      <a:pt x="480" y="240"/>
                    </a:lnTo>
                    <a:cubicBezTo>
                      <a:pt x="480" y="109"/>
                      <a:pt x="371" y="0"/>
                      <a:pt x="240" y="0"/>
                    </a:cubicBezTo>
                    <a:cubicBezTo>
                      <a:pt x="103" y="0"/>
                      <a:pt x="0" y="109"/>
                      <a:pt x="0" y="240"/>
                    </a:cubicBezTo>
                    <a:cubicBezTo>
                      <a:pt x="0" y="372"/>
                      <a:pt x="103" y="480"/>
                      <a:pt x="240" y="480"/>
                    </a:cubicBezTo>
                    <a:cubicBezTo>
                      <a:pt x="371" y="480"/>
                      <a:pt x="480" y="372"/>
                      <a:pt x="480" y="24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" name="Group 47"/>
              <p:cNvGrpSpPr/>
              <p:nvPr/>
            </p:nvGrpSpPr>
            <p:grpSpPr>
              <a:xfrm>
                <a:off x="8633181" y="5620427"/>
                <a:ext cx="183006" cy="180070"/>
                <a:chOff x="8633181" y="5620427"/>
                <a:chExt cx="183006" cy="180070"/>
              </a:xfrm>
              <a:solidFill>
                <a:schemeClr val="bg1"/>
              </a:solidFill>
            </p:grpSpPr>
            <p:sp>
              <p:nvSpPr>
                <p:cNvPr id="49" name="Freeform 325"/>
                <p:cNvSpPr>
                  <a:spLocks noChangeArrowheads="1"/>
                </p:cNvSpPr>
                <p:nvPr/>
              </p:nvSpPr>
              <p:spPr bwMode="auto">
                <a:xfrm>
                  <a:off x="8717645" y="5620427"/>
                  <a:ext cx="16893" cy="180070"/>
                </a:xfrm>
                <a:custGeom>
                  <a:avLst/>
                  <a:gdLst>
                    <a:gd name="T0" fmla="*/ 28 w 29"/>
                    <a:gd name="T1" fmla="*/ 285 h 286"/>
                    <a:gd name="T2" fmla="*/ 0 w 29"/>
                    <a:gd name="T3" fmla="*/ 285 h 286"/>
                    <a:gd name="T4" fmla="*/ 0 w 29"/>
                    <a:gd name="T5" fmla="*/ 0 h 286"/>
                    <a:gd name="T6" fmla="*/ 28 w 29"/>
                    <a:gd name="T7" fmla="*/ 0 h 286"/>
                    <a:gd name="T8" fmla="*/ 28 w 29"/>
                    <a:gd name="T9" fmla="*/ 285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286">
                      <a:moveTo>
                        <a:pt x="28" y="285"/>
                      </a:moveTo>
                      <a:lnTo>
                        <a:pt x="0" y="285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285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Freeform 326"/>
                <p:cNvSpPr>
                  <a:spLocks noChangeArrowheads="1"/>
                </p:cNvSpPr>
                <p:nvPr/>
              </p:nvSpPr>
              <p:spPr bwMode="auto">
                <a:xfrm>
                  <a:off x="8633181" y="5699209"/>
                  <a:ext cx="183006" cy="19695"/>
                </a:xfrm>
                <a:custGeom>
                  <a:avLst/>
                  <a:gdLst>
                    <a:gd name="T0" fmla="*/ 0 w 293"/>
                    <a:gd name="T1" fmla="*/ 35 h 36"/>
                    <a:gd name="T2" fmla="*/ 0 w 293"/>
                    <a:gd name="T3" fmla="*/ 0 h 36"/>
                    <a:gd name="T4" fmla="*/ 292 w 293"/>
                    <a:gd name="T5" fmla="*/ 0 h 36"/>
                    <a:gd name="T6" fmla="*/ 292 w 293"/>
                    <a:gd name="T7" fmla="*/ 35 h 36"/>
                    <a:gd name="T8" fmla="*/ 0 w 293"/>
                    <a:gd name="T9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3" h="36">
                      <a:moveTo>
                        <a:pt x="0" y="35"/>
                      </a:moveTo>
                      <a:lnTo>
                        <a:pt x="0" y="0"/>
                      </a:lnTo>
                      <a:lnTo>
                        <a:pt x="292" y="0"/>
                      </a:lnTo>
                      <a:lnTo>
                        <a:pt x="292" y="35"/>
                      </a:lnTo>
                      <a:lnTo>
                        <a:pt x="0" y="35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5959363" y="6773925"/>
              <a:ext cx="2092367" cy="820541"/>
            </a:xfrm>
            <a:prstGeom prst="rect">
              <a:avLst/>
            </a:prstGeom>
            <a:noFill/>
          </p:spPr>
          <p:txBody>
            <a:bodyPr wrap="none" lIns="137168" tIns="68584" rIns="137168" bIns="68584" rtlCol="0">
              <a:spAutoFit/>
            </a:bodyPr>
            <a:lstStyle/>
            <a:p>
              <a:pPr algn="r"/>
              <a:r>
                <a:rPr lang="zh-CN" altLang="en-US" sz="15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策略模板</a:t>
              </a:r>
              <a:endParaRPr lang="id-ID" sz="15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11596" y="7261155"/>
              <a:ext cx="3850437" cy="2164080"/>
            </a:xfrm>
            <a:prstGeom prst="rect">
              <a:avLst/>
            </a:prstGeom>
            <a:noFill/>
          </p:spPr>
          <p:txBody>
            <a:bodyPr wrap="square" lIns="164607" tIns="82304" rIns="164607" bIns="82304" rtlCol="0">
              <a:spAutoFit/>
            </a:bodyPr>
            <a:lstStyle/>
            <a:p>
              <a:pPr marL="171450" indent="-171450" algn="r">
                <a:lnSpc>
                  <a:spcPct val="110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最优价策略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endParaRPr>
            </a:p>
            <a:p>
              <a:pPr marL="171450" indent="-171450" algn="r">
                <a:lnSpc>
                  <a:spcPct val="110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最新价策略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endParaRPr>
            </a:p>
            <a:p>
              <a:pPr marL="171450" indent="-171450" algn="r">
                <a:lnSpc>
                  <a:spcPct val="110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收益率曲线策略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endParaRPr>
            </a:p>
            <a:p>
              <a:pPr marL="171450" indent="-171450" algn="r">
                <a:lnSpc>
                  <a:spcPct val="110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。。。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endParaRPr>
            </a:p>
          </p:txBody>
        </p:sp>
      </p:grpSp>
      <p:grpSp>
        <p:nvGrpSpPr>
          <p:cNvPr id="8" name="Group 55"/>
          <p:cNvGrpSpPr/>
          <p:nvPr/>
        </p:nvGrpSpPr>
        <p:grpSpPr>
          <a:xfrm>
            <a:off x="8810895" y="2139047"/>
            <a:ext cx="3225161" cy="1312422"/>
            <a:chOff x="14570915" y="6527320"/>
            <a:chExt cx="6448640" cy="2915733"/>
          </a:xfrm>
        </p:grpSpPr>
        <p:grpSp>
          <p:nvGrpSpPr>
            <p:cNvPr id="9" name="Group 56"/>
            <p:cNvGrpSpPr/>
            <p:nvPr/>
          </p:nvGrpSpPr>
          <p:grpSpPr>
            <a:xfrm>
              <a:off x="14570915" y="6527320"/>
              <a:ext cx="1404923" cy="1294259"/>
              <a:chOff x="14726875" y="6750120"/>
              <a:chExt cx="1404923" cy="1294259"/>
            </a:xfrm>
          </p:grpSpPr>
          <p:grpSp>
            <p:nvGrpSpPr>
              <p:cNvPr id="10" name="Group 80"/>
              <p:cNvGrpSpPr/>
              <p:nvPr/>
            </p:nvGrpSpPr>
            <p:grpSpPr>
              <a:xfrm>
                <a:off x="14726875" y="6750120"/>
                <a:ext cx="1404923" cy="1294259"/>
                <a:chOff x="13296064" y="10607541"/>
                <a:chExt cx="1265763" cy="1166060"/>
              </a:xfrm>
              <a:solidFill>
                <a:schemeClr val="accent2"/>
              </a:solidFill>
            </p:grpSpPr>
            <p:sp>
              <p:nvSpPr>
                <p:cNvPr id="83" name="Freeform 269"/>
                <p:cNvSpPr>
                  <a:spLocks noChangeArrowheads="1"/>
                </p:cNvSpPr>
                <p:nvPr/>
              </p:nvSpPr>
              <p:spPr bwMode="auto">
                <a:xfrm>
                  <a:off x="13349333" y="10670914"/>
                  <a:ext cx="1141470" cy="1039314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bevel/>
                </a:ln>
                <a:effectLst/>
              </p:spPr>
              <p:txBody>
                <a:bodyPr wrap="none" anchor="ctr"/>
                <a:lstStyle/>
                <a:p>
                  <a:endParaRPr 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4" name="Freeform 270"/>
                <p:cNvSpPr>
                  <a:spLocks noChangeArrowheads="1"/>
                </p:cNvSpPr>
                <p:nvPr/>
              </p:nvSpPr>
              <p:spPr bwMode="auto">
                <a:xfrm>
                  <a:off x="13296064" y="10607541"/>
                  <a:ext cx="1265763" cy="1166060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bevel/>
                </a:ln>
                <a:effectLst/>
              </p:spPr>
              <p:txBody>
                <a:bodyPr wrap="none" anchor="ctr"/>
                <a:lstStyle/>
                <a:p>
                  <a:endParaRPr 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2" name="Freeform 116"/>
              <p:cNvSpPr>
                <a:spLocks noChangeArrowheads="1"/>
              </p:cNvSpPr>
              <p:nvPr/>
            </p:nvSpPr>
            <p:spPr bwMode="auto">
              <a:xfrm>
                <a:off x="15167722" y="7085367"/>
                <a:ext cx="532736" cy="553830"/>
              </a:xfrm>
              <a:custGeom>
                <a:avLst/>
                <a:gdLst>
                  <a:gd name="T0" fmla="*/ 400 w 445"/>
                  <a:gd name="T1" fmla="*/ 159 h 462"/>
                  <a:gd name="T2" fmla="*/ 400 w 445"/>
                  <a:gd name="T3" fmla="*/ 159 h 462"/>
                  <a:gd name="T4" fmla="*/ 266 w 445"/>
                  <a:gd name="T5" fmla="*/ 8 h 462"/>
                  <a:gd name="T6" fmla="*/ 36 w 445"/>
                  <a:gd name="T7" fmla="*/ 248 h 462"/>
                  <a:gd name="T8" fmla="*/ 9 w 445"/>
                  <a:gd name="T9" fmla="*/ 319 h 462"/>
                  <a:gd name="T10" fmla="*/ 81 w 445"/>
                  <a:gd name="T11" fmla="*/ 355 h 462"/>
                  <a:gd name="T12" fmla="*/ 98 w 445"/>
                  <a:gd name="T13" fmla="*/ 346 h 462"/>
                  <a:gd name="T14" fmla="*/ 134 w 445"/>
                  <a:gd name="T15" fmla="*/ 372 h 462"/>
                  <a:gd name="T16" fmla="*/ 160 w 445"/>
                  <a:gd name="T17" fmla="*/ 434 h 462"/>
                  <a:gd name="T18" fmla="*/ 187 w 445"/>
                  <a:gd name="T19" fmla="*/ 452 h 462"/>
                  <a:gd name="T20" fmla="*/ 240 w 445"/>
                  <a:gd name="T21" fmla="*/ 434 h 462"/>
                  <a:gd name="T22" fmla="*/ 249 w 445"/>
                  <a:gd name="T23" fmla="*/ 416 h 462"/>
                  <a:gd name="T24" fmla="*/ 231 w 445"/>
                  <a:gd name="T25" fmla="*/ 390 h 462"/>
                  <a:gd name="T26" fmla="*/ 204 w 445"/>
                  <a:gd name="T27" fmla="*/ 337 h 462"/>
                  <a:gd name="T28" fmla="*/ 231 w 445"/>
                  <a:gd name="T29" fmla="*/ 310 h 462"/>
                  <a:gd name="T30" fmla="*/ 417 w 445"/>
                  <a:gd name="T31" fmla="*/ 355 h 462"/>
                  <a:gd name="T32" fmla="*/ 400 w 445"/>
                  <a:gd name="T33" fmla="*/ 159 h 462"/>
                  <a:gd name="T34" fmla="*/ 390 w 445"/>
                  <a:gd name="T35" fmla="*/ 310 h 462"/>
                  <a:gd name="T36" fmla="*/ 390 w 445"/>
                  <a:gd name="T37" fmla="*/ 310 h 462"/>
                  <a:gd name="T38" fmla="*/ 302 w 445"/>
                  <a:gd name="T39" fmla="*/ 204 h 462"/>
                  <a:gd name="T40" fmla="*/ 284 w 445"/>
                  <a:gd name="T41" fmla="*/ 62 h 462"/>
                  <a:gd name="T42" fmla="*/ 364 w 445"/>
                  <a:gd name="T43" fmla="*/ 177 h 462"/>
                  <a:gd name="T44" fmla="*/ 390 w 445"/>
                  <a:gd name="T45" fmla="*/ 31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5" h="462">
                    <a:moveTo>
                      <a:pt x="400" y="159"/>
                    </a:moveTo>
                    <a:lnTo>
                      <a:pt x="400" y="159"/>
                    </a:lnTo>
                    <a:cubicBezTo>
                      <a:pt x="364" y="71"/>
                      <a:pt x="302" y="0"/>
                      <a:pt x="266" y="8"/>
                    </a:cubicBezTo>
                    <a:cubicBezTo>
                      <a:pt x="213" y="36"/>
                      <a:pt x="302" y="142"/>
                      <a:pt x="36" y="248"/>
                    </a:cubicBezTo>
                    <a:cubicBezTo>
                      <a:pt x="9" y="257"/>
                      <a:pt x="0" y="292"/>
                      <a:pt x="9" y="319"/>
                    </a:cubicBezTo>
                    <a:cubicBezTo>
                      <a:pt x="18" y="337"/>
                      <a:pt x="53" y="363"/>
                      <a:pt x="81" y="355"/>
                    </a:cubicBezTo>
                    <a:lnTo>
                      <a:pt x="98" y="346"/>
                    </a:lnTo>
                    <a:cubicBezTo>
                      <a:pt x="116" y="372"/>
                      <a:pt x="134" y="355"/>
                      <a:pt x="134" y="372"/>
                    </a:cubicBezTo>
                    <a:cubicBezTo>
                      <a:pt x="143" y="390"/>
                      <a:pt x="160" y="425"/>
                      <a:pt x="160" y="434"/>
                    </a:cubicBezTo>
                    <a:cubicBezTo>
                      <a:pt x="169" y="443"/>
                      <a:pt x="178" y="461"/>
                      <a:pt x="187" y="452"/>
                    </a:cubicBezTo>
                    <a:cubicBezTo>
                      <a:pt x="196" y="452"/>
                      <a:pt x="231" y="443"/>
                      <a:pt x="240" y="434"/>
                    </a:cubicBezTo>
                    <a:cubicBezTo>
                      <a:pt x="257" y="434"/>
                      <a:pt x="257" y="425"/>
                      <a:pt x="249" y="416"/>
                    </a:cubicBezTo>
                    <a:cubicBezTo>
                      <a:pt x="249" y="408"/>
                      <a:pt x="231" y="399"/>
                      <a:pt x="231" y="390"/>
                    </a:cubicBezTo>
                    <a:cubicBezTo>
                      <a:pt x="222" y="381"/>
                      <a:pt x="213" y="346"/>
                      <a:pt x="204" y="337"/>
                    </a:cubicBezTo>
                    <a:cubicBezTo>
                      <a:pt x="196" y="328"/>
                      <a:pt x="213" y="310"/>
                      <a:pt x="231" y="310"/>
                    </a:cubicBezTo>
                    <a:cubicBezTo>
                      <a:pt x="355" y="302"/>
                      <a:pt x="373" y="372"/>
                      <a:pt x="417" y="355"/>
                    </a:cubicBezTo>
                    <a:cubicBezTo>
                      <a:pt x="444" y="346"/>
                      <a:pt x="444" y="248"/>
                      <a:pt x="400" y="159"/>
                    </a:cubicBezTo>
                    <a:close/>
                    <a:moveTo>
                      <a:pt x="390" y="310"/>
                    </a:moveTo>
                    <a:lnTo>
                      <a:pt x="390" y="310"/>
                    </a:lnTo>
                    <a:cubicBezTo>
                      <a:pt x="381" y="310"/>
                      <a:pt x="328" y="275"/>
                      <a:pt x="302" y="204"/>
                    </a:cubicBezTo>
                    <a:cubicBezTo>
                      <a:pt x="275" y="133"/>
                      <a:pt x="275" y="62"/>
                      <a:pt x="284" y="62"/>
                    </a:cubicBezTo>
                    <a:cubicBezTo>
                      <a:pt x="293" y="62"/>
                      <a:pt x="337" y="106"/>
                      <a:pt x="364" y="177"/>
                    </a:cubicBezTo>
                    <a:cubicBezTo>
                      <a:pt x="400" y="248"/>
                      <a:pt x="390" y="302"/>
                      <a:pt x="390" y="3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6311251" y="6794717"/>
              <a:ext cx="2092367" cy="820542"/>
            </a:xfrm>
            <a:prstGeom prst="rect">
              <a:avLst/>
            </a:prstGeom>
            <a:noFill/>
          </p:spPr>
          <p:txBody>
            <a:bodyPr wrap="none" lIns="137168" tIns="68584" rIns="137168" bIns="68584" rtlCol="0">
              <a:spAutoFit/>
            </a:bodyPr>
            <a:lstStyle/>
            <a:p>
              <a:r>
                <a:rPr lang="zh-CN" altLang="en-US" sz="15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辅助工具</a:t>
              </a:r>
              <a:endParaRPr lang="id-ID" sz="15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58"/>
            <p:cNvGrpSpPr/>
            <p:nvPr/>
          </p:nvGrpSpPr>
          <p:grpSpPr>
            <a:xfrm>
              <a:off x="16087511" y="7015531"/>
              <a:ext cx="304072" cy="303870"/>
              <a:chOff x="8571240" y="5550087"/>
              <a:chExt cx="304072" cy="303870"/>
            </a:xfrm>
          </p:grpSpPr>
          <p:sp>
            <p:nvSpPr>
              <p:cNvPr id="64" name="Freeform 324"/>
              <p:cNvSpPr>
                <a:spLocks noChangeArrowheads="1"/>
              </p:cNvSpPr>
              <p:nvPr/>
            </p:nvSpPr>
            <p:spPr bwMode="auto">
              <a:xfrm>
                <a:off x="8571240" y="5550087"/>
                <a:ext cx="304072" cy="303870"/>
              </a:xfrm>
              <a:custGeom>
                <a:avLst/>
                <a:gdLst>
                  <a:gd name="T0" fmla="*/ 480 w 481"/>
                  <a:gd name="T1" fmla="*/ 240 h 481"/>
                  <a:gd name="T2" fmla="*/ 480 w 481"/>
                  <a:gd name="T3" fmla="*/ 240 h 481"/>
                  <a:gd name="T4" fmla="*/ 240 w 481"/>
                  <a:gd name="T5" fmla="*/ 0 h 481"/>
                  <a:gd name="T6" fmla="*/ 0 w 481"/>
                  <a:gd name="T7" fmla="*/ 240 h 481"/>
                  <a:gd name="T8" fmla="*/ 240 w 481"/>
                  <a:gd name="T9" fmla="*/ 480 h 481"/>
                  <a:gd name="T10" fmla="*/ 480 w 481"/>
                  <a:gd name="T11" fmla="*/ 24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1" h="481">
                    <a:moveTo>
                      <a:pt x="480" y="240"/>
                    </a:moveTo>
                    <a:lnTo>
                      <a:pt x="480" y="240"/>
                    </a:lnTo>
                    <a:cubicBezTo>
                      <a:pt x="480" y="109"/>
                      <a:pt x="371" y="0"/>
                      <a:pt x="240" y="0"/>
                    </a:cubicBezTo>
                    <a:cubicBezTo>
                      <a:pt x="103" y="0"/>
                      <a:pt x="0" y="109"/>
                      <a:pt x="0" y="240"/>
                    </a:cubicBezTo>
                    <a:cubicBezTo>
                      <a:pt x="0" y="372"/>
                      <a:pt x="103" y="480"/>
                      <a:pt x="240" y="480"/>
                    </a:cubicBezTo>
                    <a:cubicBezTo>
                      <a:pt x="371" y="480"/>
                      <a:pt x="480" y="372"/>
                      <a:pt x="480" y="24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" name="Group 65"/>
              <p:cNvGrpSpPr/>
              <p:nvPr/>
            </p:nvGrpSpPr>
            <p:grpSpPr>
              <a:xfrm>
                <a:off x="8633181" y="5620427"/>
                <a:ext cx="183006" cy="180070"/>
                <a:chOff x="8633181" y="5620427"/>
                <a:chExt cx="183006" cy="180070"/>
              </a:xfrm>
              <a:solidFill>
                <a:schemeClr val="bg1"/>
              </a:solidFill>
            </p:grpSpPr>
            <p:sp>
              <p:nvSpPr>
                <p:cNvPr id="67" name="Freeform 325"/>
                <p:cNvSpPr>
                  <a:spLocks noChangeArrowheads="1"/>
                </p:cNvSpPr>
                <p:nvPr/>
              </p:nvSpPr>
              <p:spPr bwMode="auto">
                <a:xfrm>
                  <a:off x="8717645" y="5620427"/>
                  <a:ext cx="16893" cy="180070"/>
                </a:xfrm>
                <a:custGeom>
                  <a:avLst/>
                  <a:gdLst>
                    <a:gd name="T0" fmla="*/ 28 w 29"/>
                    <a:gd name="T1" fmla="*/ 285 h 286"/>
                    <a:gd name="T2" fmla="*/ 0 w 29"/>
                    <a:gd name="T3" fmla="*/ 285 h 286"/>
                    <a:gd name="T4" fmla="*/ 0 w 29"/>
                    <a:gd name="T5" fmla="*/ 0 h 286"/>
                    <a:gd name="T6" fmla="*/ 28 w 29"/>
                    <a:gd name="T7" fmla="*/ 0 h 286"/>
                    <a:gd name="T8" fmla="*/ 28 w 29"/>
                    <a:gd name="T9" fmla="*/ 285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286">
                      <a:moveTo>
                        <a:pt x="28" y="285"/>
                      </a:moveTo>
                      <a:lnTo>
                        <a:pt x="0" y="285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285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Freeform 326"/>
                <p:cNvSpPr>
                  <a:spLocks noChangeArrowheads="1"/>
                </p:cNvSpPr>
                <p:nvPr/>
              </p:nvSpPr>
              <p:spPr bwMode="auto">
                <a:xfrm>
                  <a:off x="8633181" y="5699209"/>
                  <a:ext cx="183006" cy="19695"/>
                </a:xfrm>
                <a:custGeom>
                  <a:avLst/>
                  <a:gdLst>
                    <a:gd name="T0" fmla="*/ 0 w 293"/>
                    <a:gd name="T1" fmla="*/ 35 h 36"/>
                    <a:gd name="T2" fmla="*/ 0 w 293"/>
                    <a:gd name="T3" fmla="*/ 0 h 36"/>
                    <a:gd name="T4" fmla="*/ 292 w 293"/>
                    <a:gd name="T5" fmla="*/ 0 h 36"/>
                    <a:gd name="T6" fmla="*/ 292 w 293"/>
                    <a:gd name="T7" fmla="*/ 35 h 36"/>
                    <a:gd name="T8" fmla="*/ 0 w 293"/>
                    <a:gd name="T9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3" h="36">
                      <a:moveTo>
                        <a:pt x="0" y="35"/>
                      </a:moveTo>
                      <a:lnTo>
                        <a:pt x="0" y="0"/>
                      </a:lnTo>
                      <a:lnTo>
                        <a:pt x="292" y="0"/>
                      </a:lnTo>
                      <a:lnTo>
                        <a:pt x="292" y="35"/>
                      </a:lnTo>
                      <a:lnTo>
                        <a:pt x="0" y="35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0" name="TextBox 59"/>
            <p:cNvSpPr txBox="1"/>
            <p:nvPr/>
          </p:nvSpPr>
          <p:spPr>
            <a:xfrm>
              <a:off x="16280183" y="7268629"/>
              <a:ext cx="4739372" cy="2174424"/>
            </a:xfrm>
            <a:prstGeom prst="rect">
              <a:avLst/>
            </a:prstGeom>
            <a:noFill/>
          </p:spPr>
          <p:txBody>
            <a:bodyPr wrap="square" lIns="164607" tIns="82304" rIns="164607" bIns="82304" rtlCol="0">
              <a:spAutoFit/>
            </a:bodyPr>
            <a:lstStyle/>
            <a:p>
              <a:pPr>
                <a:lnSpc>
                  <a:spcPct val="11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通过简单的页面配置，自动生成策略代码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endParaRPr>
            </a:p>
            <a:p>
              <a:pPr>
                <a:lnSpc>
                  <a:spcPct val="11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交易计划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endParaRPr>
            </a:p>
            <a:p>
              <a:pPr>
                <a:lnSpc>
                  <a:spcPct val="11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行情生成计划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endParaRPr>
            </a:p>
          </p:txBody>
        </p:sp>
      </p:grpSp>
      <p:grpSp>
        <p:nvGrpSpPr>
          <p:cNvPr id="14" name="Group 112"/>
          <p:cNvGrpSpPr/>
          <p:nvPr/>
        </p:nvGrpSpPr>
        <p:grpSpPr>
          <a:xfrm>
            <a:off x="2708419" y="2233005"/>
            <a:ext cx="702644" cy="582569"/>
            <a:chOff x="13296064" y="10607541"/>
            <a:chExt cx="1265763" cy="1166060"/>
          </a:xfrm>
          <a:solidFill>
            <a:schemeClr val="accent2"/>
          </a:solidFill>
        </p:grpSpPr>
        <p:sp>
          <p:nvSpPr>
            <p:cNvPr id="122" name="Freeform 269"/>
            <p:cNvSpPr>
              <a:spLocks noChangeArrowheads="1"/>
            </p:cNvSpPr>
            <p:nvPr/>
          </p:nvSpPr>
          <p:spPr bwMode="auto">
            <a:xfrm>
              <a:off x="13349333" y="10670914"/>
              <a:ext cx="1141470" cy="1039314"/>
            </a:xfrm>
            <a:custGeom>
              <a:avLst/>
              <a:gdLst>
                <a:gd name="T0" fmla="*/ 994 w 1989"/>
                <a:gd name="T1" fmla="*/ 0 h 1812"/>
                <a:gd name="T2" fmla="*/ 994 w 1989"/>
                <a:gd name="T3" fmla="*/ 0 h 1812"/>
                <a:gd name="T4" fmla="*/ 354 w 1989"/>
                <a:gd name="T5" fmla="*/ 268 h 1812"/>
                <a:gd name="T6" fmla="*/ 354 w 1989"/>
                <a:gd name="T7" fmla="*/ 1548 h 1812"/>
                <a:gd name="T8" fmla="*/ 994 w 1989"/>
                <a:gd name="T9" fmla="*/ 1811 h 1812"/>
                <a:gd name="T10" fmla="*/ 1634 w 1989"/>
                <a:gd name="T11" fmla="*/ 1548 h 1812"/>
                <a:gd name="T12" fmla="*/ 1634 w 1989"/>
                <a:gd name="T13" fmla="*/ 268 h 1812"/>
                <a:gd name="T14" fmla="*/ 994 w 1989"/>
                <a:gd name="T15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9" h="1812">
                  <a:moveTo>
                    <a:pt x="994" y="0"/>
                  </a:moveTo>
                  <a:lnTo>
                    <a:pt x="994" y="0"/>
                  </a:lnTo>
                  <a:cubicBezTo>
                    <a:pt x="766" y="0"/>
                    <a:pt x="532" y="91"/>
                    <a:pt x="354" y="268"/>
                  </a:cubicBezTo>
                  <a:cubicBezTo>
                    <a:pt x="0" y="622"/>
                    <a:pt x="0" y="1194"/>
                    <a:pt x="354" y="1548"/>
                  </a:cubicBezTo>
                  <a:cubicBezTo>
                    <a:pt x="532" y="1725"/>
                    <a:pt x="766" y="1811"/>
                    <a:pt x="994" y="1811"/>
                  </a:cubicBezTo>
                  <a:cubicBezTo>
                    <a:pt x="1229" y="1811"/>
                    <a:pt x="1457" y="1725"/>
                    <a:pt x="1634" y="1548"/>
                  </a:cubicBezTo>
                  <a:cubicBezTo>
                    <a:pt x="1988" y="1194"/>
                    <a:pt x="1988" y="622"/>
                    <a:pt x="1634" y="268"/>
                  </a:cubicBezTo>
                  <a:cubicBezTo>
                    <a:pt x="1457" y="91"/>
                    <a:pt x="1229" y="0"/>
                    <a:pt x="99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Freeform 270"/>
            <p:cNvSpPr>
              <a:spLocks noChangeArrowheads="1"/>
            </p:cNvSpPr>
            <p:nvPr/>
          </p:nvSpPr>
          <p:spPr bwMode="auto">
            <a:xfrm>
              <a:off x="13296064" y="10607541"/>
              <a:ext cx="1265763" cy="1166060"/>
            </a:xfrm>
            <a:custGeom>
              <a:avLst/>
              <a:gdLst>
                <a:gd name="T0" fmla="*/ 1085 w 2206"/>
                <a:gd name="T1" fmla="*/ 2005 h 2035"/>
                <a:gd name="T2" fmla="*/ 1085 w 2206"/>
                <a:gd name="T3" fmla="*/ 2005 h 2035"/>
                <a:gd name="T4" fmla="*/ 383 w 2206"/>
                <a:gd name="T5" fmla="*/ 1714 h 2035"/>
                <a:gd name="T6" fmla="*/ 383 w 2206"/>
                <a:gd name="T7" fmla="*/ 314 h 2035"/>
                <a:gd name="T8" fmla="*/ 1085 w 2206"/>
                <a:gd name="T9" fmla="*/ 23 h 2035"/>
                <a:gd name="T10" fmla="*/ 1788 w 2206"/>
                <a:gd name="T11" fmla="*/ 314 h 2035"/>
                <a:gd name="T12" fmla="*/ 1788 w 2206"/>
                <a:gd name="T13" fmla="*/ 1714 h 2035"/>
                <a:gd name="T14" fmla="*/ 1085 w 2206"/>
                <a:gd name="T15" fmla="*/ 2005 h 2035"/>
                <a:gd name="T16" fmla="*/ 1085 w 2206"/>
                <a:gd name="T17" fmla="*/ 0 h 2035"/>
                <a:gd name="T18" fmla="*/ 1085 w 2206"/>
                <a:gd name="T19" fmla="*/ 0 h 2035"/>
                <a:gd name="T20" fmla="*/ 366 w 2206"/>
                <a:gd name="T21" fmla="*/ 297 h 2035"/>
                <a:gd name="T22" fmla="*/ 68 w 2206"/>
                <a:gd name="T23" fmla="*/ 1017 h 2035"/>
                <a:gd name="T24" fmla="*/ 366 w 2206"/>
                <a:gd name="T25" fmla="*/ 1737 h 2035"/>
                <a:gd name="T26" fmla="*/ 1085 w 2206"/>
                <a:gd name="T27" fmla="*/ 2034 h 2035"/>
                <a:gd name="T28" fmla="*/ 1085 w 2206"/>
                <a:gd name="T29" fmla="*/ 2034 h 2035"/>
                <a:gd name="T30" fmla="*/ 1805 w 2206"/>
                <a:gd name="T31" fmla="*/ 1737 h 2035"/>
                <a:gd name="T32" fmla="*/ 1805 w 2206"/>
                <a:gd name="T33" fmla="*/ 297 h 2035"/>
                <a:gd name="T34" fmla="*/ 1085 w 2206"/>
                <a:gd name="T35" fmla="*/ 0 h 2035"/>
                <a:gd name="T36" fmla="*/ 1085 w 2206"/>
                <a:gd name="T37" fmla="*/ 200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06" h="2035">
                  <a:moveTo>
                    <a:pt x="1085" y="2005"/>
                  </a:moveTo>
                  <a:lnTo>
                    <a:pt x="1085" y="2005"/>
                  </a:lnTo>
                  <a:cubicBezTo>
                    <a:pt x="823" y="2005"/>
                    <a:pt x="571" y="1902"/>
                    <a:pt x="383" y="1714"/>
                  </a:cubicBezTo>
                  <a:cubicBezTo>
                    <a:pt x="0" y="1331"/>
                    <a:pt x="0" y="703"/>
                    <a:pt x="383" y="314"/>
                  </a:cubicBezTo>
                  <a:cubicBezTo>
                    <a:pt x="571" y="126"/>
                    <a:pt x="823" y="23"/>
                    <a:pt x="1085" y="23"/>
                  </a:cubicBezTo>
                  <a:cubicBezTo>
                    <a:pt x="1354" y="23"/>
                    <a:pt x="1600" y="126"/>
                    <a:pt x="1788" y="314"/>
                  </a:cubicBezTo>
                  <a:cubicBezTo>
                    <a:pt x="2177" y="703"/>
                    <a:pt x="2177" y="1331"/>
                    <a:pt x="1788" y="1714"/>
                  </a:cubicBezTo>
                  <a:cubicBezTo>
                    <a:pt x="1600" y="1902"/>
                    <a:pt x="1354" y="2005"/>
                    <a:pt x="1085" y="2005"/>
                  </a:cubicBezTo>
                  <a:lnTo>
                    <a:pt x="1085" y="0"/>
                  </a:lnTo>
                  <a:lnTo>
                    <a:pt x="1085" y="0"/>
                  </a:lnTo>
                  <a:cubicBezTo>
                    <a:pt x="817" y="0"/>
                    <a:pt x="560" y="103"/>
                    <a:pt x="366" y="297"/>
                  </a:cubicBezTo>
                  <a:cubicBezTo>
                    <a:pt x="177" y="486"/>
                    <a:pt x="68" y="743"/>
                    <a:pt x="68" y="1017"/>
                  </a:cubicBezTo>
                  <a:cubicBezTo>
                    <a:pt x="68" y="1285"/>
                    <a:pt x="177" y="1542"/>
                    <a:pt x="366" y="1737"/>
                  </a:cubicBezTo>
                  <a:cubicBezTo>
                    <a:pt x="560" y="1925"/>
                    <a:pt x="817" y="2034"/>
                    <a:pt x="1085" y="2034"/>
                  </a:cubicBezTo>
                  <a:lnTo>
                    <a:pt x="1085" y="2034"/>
                  </a:lnTo>
                  <a:cubicBezTo>
                    <a:pt x="1360" y="2034"/>
                    <a:pt x="1611" y="1925"/>
                    <a:pt x="1805" y="1737"/>
                  </a:cubicBezTo>
                  <a:cubicBezTo>
                    <a:pt x="2205" y="1337"/>
                    <a:pt x="2205" y="691"/>
                    <a:pt x="1805" y="297"/>
                  </a:cubicBezTo>
                  <a:cubicBezTo>
                    <a:pt x="1611" y="103"/>
                    <a:pt x="1360" y="0"/>
                    <a:pt x="1085" y="0"/>
                  </a:cubicBezTo>
                  <a:lnTo>
                    <a:pt x="1085" y="200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14"/>
          <p:cNvGrpSpPr/>
          <p:nvPr/>
        </p:nvGrpSpPr>
        <p:grpSpPr>
          <a:xfrm>
            <a:off x="2494045" y="2462239"/>
            <a:ext cx="152076" cy="136777"/>
            <a:chOff x="8571240" y="5550087"/>
            <a:chExt cx="304072" cy="303870"/>
          </a:xfrm>
        </p:grpSpPr>
        <p:sp>
          <p:nvSpPr>
            <p:cNvPr id="118" name="Freeform 324"/>
            <p:cNvSpPr>
              <a:spLocks noChangeArrowheads="1"/>
            </p:cNvSpPr>
            <p:nvPr/>
          </p:nvSpPr>
          <p:spPr bwMode="auto">
            <a:xfrm>
              <a:off x="8571240" y="5550087"/>
              <a:ext cx="304072" cy="303870"/>
            </a:xfrm>
            <a:custGeom>
              <a:avLst/>
              <a:gdLst>
                <a:gd name="T0" fmla="*/ 480 w 481"/>
                <a:gd name="T1" fmla="*/ 240 h 481"/>
                <a:gd name="T2" fmla="*/ 480 w 481"/>
                <a:gd name="T3" fmla="*/ 240 h 481"/>
                <a:gd name="T4" fmla="*/ 240 w 481"/>
                <a:gd name="T5" fmla="*/ 0 h 481"/>
                <a:gd name="T6" fmla="*/ 0 w 481"/>
                <a:gd name="T7" fmla="*/ 240 h 481"/>
                <a:gd name="T8" fmla="*/ 240 w 481"/>
                <a:gd name="T9" fmla="*/ 480 h 481"/>
                <a:gd name="T10" fmla="*/ 480 w 481"/>
                <a:gd name="T11" fmla="*/ 24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1" h="481">
                  <a:moveTo>
                    <a:pt x="480" y="240"/>
                  </a:moveTo>
                  <a:lnTo>
                    <a:pt x="480" y="240"/>
                  </a:lnTo>
                  <a:cubicBezTo>
                    <a:pt x="480" y="109"/>
                    <a:pt x="371" y="0"/>
                    <a:pt x="240" y="0"/>
                  </a:cubicBezTo>
                  <a:cubicBezTo>
                    <a:pt x="103" y="0"/>
                    <a:pt x="0" y="109"/>
                    <a:pt x="0" y="240"/>
                  </a:cubicBezTo>
                  <a:cubicBezTo>
                    <a:pt x="0" y="372"/>
                    <a:pt x="103" y="480"/>
                    <a:pt x="240" y="480"/>
                  </a:cubicBezTo>
                  <a:cubicBezTo>
                    <a:pt x="371" y="480"/>
                    <a:pt x="480" y="372"/>
                    <a:pt x="480" y="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118"/>
            <p:cNvGrpSpPr/>
            <p:nvPr/>
          </p:nvGrpSpPr>
          <p:grpSpPr>
            <a:xfrm>
              <a:off x="8633181" y="5620427"/>
              <a:ext cx="183006" cy="180070"/>
              <a:chOff x="8633181" y="5620427"/>
              <a:chExt cx="183006" cy="180070"/>
            </a:xfrm>
            <a:solidFill>
              <a:schemeClr val="bg1"/>
            </a:solidFill>
          </p:grpSpPr>
          <p:sp>
            <p:nvSpPr>
              <p:cNvPr id="120" name="Freeform 325"/>
              <p:cNvSpPr>
                <a:spLocks noChangeArrowheads="1"/>
              </p:cNvSpPr>
              <p:nvPr/>
            </p:nvSpPr>
            <p:spPr bwMode="auto">
              <a:xfrm>
                <a:off x="8717645" y="5620427"/>
                <a:ext cx="16893" cy="180070"/>
              </a:xfrm>
              <a:custGeom>
                <a:avLst/>
                <a:gdLst>
                  <a:gd name="T0" fmla="*/ 28 w 29"/>
                  <a:gd name="T1" fmla="*/ 285 h 286"/>
                  <a:gd name="T2" fmla="*/ 0 w 29"/>
                  <a:gd name="T3" fmla="*/ 285 h 286"/>
                  <a:gd name="T4" fmla="*/ 0 w 29"/>
                  <a:gd name="T5" fmla="*/ 0 h 286"/>
                  <a:gd name="T6" fmla="*/ 28 w 29"/>
                  <a:gd name="T7" fmla="*/ 0 h 286"/>
                  <a:gd name="T8" fmla="*/ 28 w 29"/>
                  <a:gd name="T9" fmla="*/ 28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6">
                    <a:moveTo>
                      <a:pt x="28" y="285"/>
                    </a:moveTo>
                    <a:lnTo>
                      <a:pt x="0" y="285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285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Freeform 326"/>
              <p:cNvSpPr>
                <a:spLocks noChangeArrowheads="1"/>
              </p:cNvSpPr>
              <p:nvPr/>
            </p:nvSpPr>
            <p:spPr bwMode="auto">
              <a:xfrm>
                <a:off x="8633181" y="5699209"/>
                <a:ext cx="183006" cy="19695"/>
              </a:xfrm>
              <a:custGeom>
                <a:avLst/>
                <a:gdLst>
                  <a:gd name="T0" fmla="*/ 0 w 293"/>
                  <a:gd name="T1" fmla="*/ 35 h 36"/>
                  <a:gd name="T2" fmla="*/ 0 w 293"/>
                  <a:gd name="T3" fmla="*/ 0 h 36"/>
                  <a:gd name="T4" fmla="*/ 292 w 293"/>
                  <a:gd name="T5" fmla="*/ 0 h 36"/>
                  <a:gd name="T6" fmla="*/ 292 w 293"/>
                  <a:gd name="T7" fmla="*/ 35 h 36"/>
                  <a:gd name="T8" fmla="*/ 0 w 293"/>
                  <a:gd name="T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6">
                    <a:moveTo>
                      <a:pt x="0" y="35"/>
                    </a:moveTo>
                    <a:lnTo>
                      <a:pt x="0" y="0"/>
                    </a:lnTo>
                    <a:lnTo>
                      <a:pt x="292" y="0"/>
                    </a:lnTo>
                    <a:lnTo>
                      <a:pt x="292" y="35"/>
                    </a:lnTo>
                    <a:lnTo>
                      <a:pt x="0" y="35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6" name="TextBox 115"/>
          <p:cNvSpPr txBox="1"/>
          <p:nvPr/>
        </p:nvSpPr>
        <p:spPr>
          <a:xfrm>
            <a:off x="986478" y="2344073"/>
            <a:ext cx="1546978" cy="369340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r"/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endParaRPr lang="id-ID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44550" y="2563384"/>
            <a:ext cx="2294068" cy="978746"/>
          </a:xfrm>
          <a:prstGeom prst="rect">
            <a:avLst/>
          </a:prstGeom>
          <a:noFill/>
        </p:spPr>
        <p:txBody>
          <a:bodyPr wrap="square" lIns="164607" tIns="82304" rIns="164607" bIns="82304" rtlCol="0">
            <a:spAutoFit/>
          </a:bodyPr>
          <a:lstStyle/>
          <a:p>
            <a:pPr algn="r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内嵌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Python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策略编辑器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/>
            </a:endParaRPr>
          </a:p>
          <a:p>
            <a:pPr algn="r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交易接口封装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/>
            </a:endParaRPr>
          </a:p>
          <a:p>
            <a:pPr algn="r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因子库封装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/>
            </a:endParaRPr>
          </a:p>
          <a:p>
            <a:pPr algn="r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信号指标封装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/>
            </a:endParaRPr>
          </a:p>
        </p:txBody>
      </p:sp>
      <p:sp>
        <p:nvSpPr>
          <p:cNvPr id="95" name="Shape 2697"/>
          <p:cNvSpPr/>
          <p:nvPr/>
        </p:nvSpPr>
        <p:spPr>
          <a:xfrm>
            <a:off x="2926541" y="2400089"/>
            <a:ext cx="266400" cy="248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20" y="13745"/>
                </a:moveTo>
                <a:lnTo>
                  <a:pt x="4860" y="13745"/>
                </a:lnTo>
                <a:lnTo>
                  <a:pt x="4860" y="15709"/>
                </a:lnTo>
                <a:lnTo>
                  <a:pt x="7020" y="15709"/>
                </a:lnTo>
                <a:cubicBezTo>
                  <a:pt x="7020" y="15709"/>
                  <a:pt x="7020" y="13745"/>
                  <a:pt x="7020" y="13745"/>
                </a:cubicBezTo>
                <a:close/>
                <a:moveTo>
                  <a:pt x="5400" y="10800"/>
                </a:moveTo>
                <a:lnTo>
                  <a:pt x="3240" y="10800"/>
                </a:lnTo>
                <a:lnTo>
                  <a:pt x="3240" y="12764"/>
                </a:lnTo>
                <a:lnTo>
                  <a:pt x="5400" y="12764"/>
                </a:lnTo>
                <a:cubicBezTo>
                  <a:pt x="5400" y="12764"/>
                  <a:pt x="5400" y="10800"/>
                  <a:pt x="5400" y="10800"/>
                </a:cubicBezTo>
                <a:close/>
                <a:moveTo>
                  <a:pt x="5940" y="18655"/>
                </a:moveTo>
                <a:lnTo>
                  <a:pt x="15660" y="18655"/>
                </a:lnTo>
                <a:lnTo>
                  <a:pt x="15660" y="16691"/>
                </a:lnTo>
                <a:lnTo>
                  <a:pt x="5940" y="16691"/>
                </a:lnTo>
                <a:cubicBezTo>
                  <a:pt x="5940" y="16691"/>
                  <a:pt x="5940" y="18655"/>
                  <a:pt x="5940" y="18655"/>
                </a:cubicBezTo>
                <a:close/>
                <a:moveTo>
                  <a:pt x="20520" y="19636"/>
                </a:moveTo>
                <a:cubicBezTo>
                  <a:pt x="20520" y="20179"/>
                  <a:pt x="20036" y="20618"/>
                  <a:pt x="19440" y="20618"/>
                </a:cubicBezTo>
                <a:lnTo>
                  <a:pt x="2160" y="20618"/>
                </a:lnTo>
                <a:cubicBezTo>
                  <a:pt x="1564" y="20618"/>
                  <a:pt x="1080" y="20179"/>
                  <a:pt x="1080" y="19636"/>
                </a:cubicBezTo>
                <a:lnTo>
                  <a:pt x="1080" y="9818"/>
                </a:lnTo>
                <a:cubicBezTo>
                  <a:pt x="1080" y="9276"/>
                  <a:pt x="1564" y="8836"/>
                  <a:pt x="2160" y="8836"/>
                </a:cubicBezTo>
                <a:lnTo>
                  <a:pt x="19440" y="8836"/>
                </a:lnTo>
                <a:cubicBezTo>
                  <a:pt x="20036" y="8836"/>
                  <a:pt x="20520" y="9276"/>
                  <a:pt x="20520" y="9818"/>
                </a:cubicBezTo>
                <a:cubicBezTo>
                  <a:pt x="20520" y="9818"/>
                  <a:pt x="20520" y="19636"/>
                  <a:pt x="20520" y="19636"/>
                </a:cubicBezTo>
                <a:close/>
                <a:moveTo>
                  <a:pt x="19440" y="7855"/>
                </a:moveTo>
                <a:lnTo>
                  <a:pt x="2160" y="7855"/>
                </a:lnTo>
                <a:cubicBezTo>
                  <a:pt x="967" y="7855"/>
                  <a:pt x="0" y="8734"/>
                  <a:pt x="0" y="9818"/>
                </a:cubicBezTo>
                <a:lnTo>
                  <a:pt x="0" y="19636"/>
                </a:lnTo>
                <a:cubicBezTo>
                  <a:pt x="0" y="20721"/>
                  <a:pt x="967" y="21600"/>
                  <a:pt x="2160" y="21600"/>
                </a:cubicBezTo>
                <a:lnTo>
                  <a:pt x="19440" y="21600"/>
                </a:lnTo>
                <a:cubicBezTo>
                  <a:pt x="20633" y="21600"/>
                  <a:pt x="21600" y="20721"/>
                  <a:pt x="21600" y="19636"/>
                </a:cubicBezTo>
                <a:lnTo>
                  <a:pt x="21600" y="9818"/>
                </a:lnTo>
                <a:cubicBezTo>
                  <a:pt x="21600" y="8734"/>
                  <a:pt x="20633" y="7855"/>
                  <a:pt x="19440" y="7855"/>
                </a:cubicBezTo>
                <a:moveTo>
                  <a:pt x="16200" y="12764"/>
                </a:moveTo>
                <a:lnTo>
                  <a:pt x="18360" y="12764"/>
                </a:lnTo>
                <a:lnTo>
                  <a:pt x="18360" y="10800"/>
                </a:lnTo>
                <a:lnTo>
                  <a:pt x="16200" y="10800"/>
                </a:lnTo>
                <a:cubicBezTo>
                  <a:pt x="16200" y="10800"/>
                  <a:pt x="16200" y="12764"/>
                  <a:pt x="16200" y="12764"/>
                </a:cubicBezTo>
                <a:close/>
                <a:moveTo>
                  <a:pt x="14580" y="15709"/>
                </a:moveTo>
                <a:lnTo>
                  <a:pt x="16740" y="15709"/>
                </a:lnTo>
                <a:lnTo>
                  <a:pt x="16740" y="13745"/>
                </a:lnTo>
                <a:lnTo>
                  <a:pt x="14580" y="13745"/>
                </a:lnTo>
                <a:cubicBezTo>
                  <a:pt x="14580" y="13745"/>
                  <a:pt x="14580" y="15709"/>
                  <a:pt x="14580" y="15709"/>
                </a:cubicBezTo>
                <a:close/>
                <a:moveTo>
                  <a:pt x="10800" y="0"/>
                </a:moveTo>
                <a:lnTo>
                  <a:pt x="6480" y="3927"/>
                </a:lnTo>
                <a:lnTo>
                  <a:pt x="15120" y="3927"/>
                </a:lnTo>
                <a:cubicBezTo>
                  <a:pt x="15120" y="3927"/>
                  <a:pt x="10800" y="0"/>
                  <a:pt x="10800" y="0"/>
                </a:cubicBezTo>
                <a:close/>
                <a:moveTo>
                  <a:pt x="8640" y="10800"/>
                </a:moveTo>
                <a:lnTo>
                  <a:pt x="6480" y="10800"/>
                </a:lnTo>
                <a:lnTo>
                  <a:pt x="6480" y="12764"/>
                </a:lnTo>
                <a:lnTo>
                  <a:pt x="8640" y="12764"/>
                </a:lnTo>
                <a:cubicBezTo>
                  <a:pt x="8640" y="12764"/>
                  <a:pt x="8640" y="10800"/>
                  <a:pt x="8640" y="10800"/>
                </a:cubicBezTo>
                <a:close/>
                <a:moveTo>
                  <a:pt x="11340" y="15709"/>
                </a:moveTo>
                <a:lnTo>
                  <a:pt x="13500" y="15709"/>
                </a:lnTo>
                <a:lnTo>
                  <a:pt x="13500" y="13745"/>
                </a:lnTo>
                <a:lnTo>
                  <a:pt x="11340" y="13745"/>
                </a:lnTo>
                <a:cubicBezTo>
                  <a:pt x="11340" y="13745"/>
                  <a:pt x="11340" y="15709"/>
                  <a:pt x="11340" y="15709"/>
                </a:cubicBezTo>
                <a:close/>
                <a:moveTo>
                  <a:pt x="15120" y="10800"/>
                </a:moveTo>
                <a:lnTo>
                  <a:pt x="12960" y="10800"/>
                </a:lnTo>
                <a:lnTo>
                  <a:pt x="12960" y="12764"/>
                </a:lnTo>
                <a:lnTo>
                  <a:pt x="15120" y="12764"/>
                </a:lnTo>
                <a:cubicBezTo>
                  <a:pt x="15120" y="12764"/>
                  <a:pt x="15120" y="10800"/>
                  <a:pt x="15120" y="10800"/>
                </a:cubicBezTo>
                <a:close/>
                <a:moveTo>
                  <a:pt x="11880" y="10800"/>
                </a:moveTo>
                <a:lnTo>
                  <a:pt x="9720" y="10800"/>
                </a:lnTo>
                <a:lnTo>
                  <a:pt x="9720" y="12764"/>
                </a:lnTo>
                <a:lnTo>
                  <a:pt x="11880" y="12764"/>
                </a:lnTo>
                <a:cubicBezTo>
                  <a:pt x="11880" y="12764"/>
                  <a:pt x="11880" y="10800"/>
                  <a:pt x="11880" y="10800"/>
                </a:cubicBezTo>
                <a:close/>
                <a:moveTo>
                  <a:pt x="8100" y="15709"/>
                </a:moveTo>
                <a:lnTo>
                  <a:pt x="10260" y="15709"/>
                </a:lnTo>
                <a:lnTo>
                  <a:pt x="10260" y="13745"/>
                </a:lnTo>
                <a:lnTo>
                  <a:pt x="8100" y="13745"/>
                </a:lnTo>
                <a:cubicBezTo>
                  <a:pt x="8100" y="13745"/>
                  <a:pt x="8100" y="15709"/>
                  <a:pt x="8100" y="1570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panose="020F0502020204030204" charset="0"/>
              <a:cs typeface="Calibri" panose="020F0502020204030204" charset="0"/>
              <a:sym typeface="Gill Sans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3908859" y="5372704"/>
            <a:ext cx="4497877" cy="1307766"/>
            <a:chOff x="5549797" y="5328693"/>
            <a:chExt cx="4497877" cy="1307766"/>
          </a:xfrm>
        </p:grpSpPr>
        <p:grpSp>
          <p:nvGrpSpPr>
            <p:cNvPr id="91" name="Group 80"/>
            <p:cNvGrpSpPr/>
            <p:nvPr/>
          </p:nvGrpSpPr>
          <p:grpSpPr>
            <a:xfrm>
              <a:off x="5549797" y="5328693"/>
              <a:ext cx="702645" cy="582568"/>
              <a:chOff x="13296064" y="10607541"/>
              <a:chExt cx="1265763" cy="1166060"/>
            </a:xfrm>
            <a:solidFill>
              <a:schemeClr val="accent2"/>
            </a:solidFill>
          </p:grpSpPr>
          <p:sp>
            <p:nvSpPr>
              <p:cNvPr id="93" name="Freeform 269"/>
              <p:cNvSpPr>
                <a:spLocks noChangeArrowheads="1"/>
              </p:cNvSpPr>
              <p:nvPr/>
            </p:nvSpPr>
            <p:spPr bwMode="auto">
              <a:xfrm>
                <a:off x="13349333" y="10670914"/>
                <a:ext cx="1141470" cy="1039314"/>
              </a:xfrm>
              <a:custGeom>
                <a:avLst/>
                <a:gdLst>
                  <a:gd name="T0" fmla="*/ 994 w 1989"/>
                  <a:gd name="T1" fmla="*/ 0 h 1812"/>
                  <a:gd name="T2" fmla="*/ 994 w 1989"/>
                  <a:gd name="T3" fmla="*/ 0 h 1812"/>
                  <a:gd name="T4" fmla="*/ 354 w 1989"/>
                  <a:gd name="T5" fmla="*/ 268 h 1812"/>
                  <a:gd name="T6" fmla="*/ 354 w 1989"/>
                  <a:gd name="T7" fmla="*/ 1548 h 1812"/>
                  <a:gd name="T8" fmla="*/ 994 w 1989"/>
                  <a:gd name="T9" fmla="*/ 1811 h 1812"/>
                  <a:gd name="T10" fmla="*/ 1634 w 1989"/>
                  <a:gd name="T11" fmla="*/ 1548 h 1812"/>
                  <a:gd name="T12" fmla="*/ 1634 w 1989"/>
                  <a:gd name="T13" fmla="*/ 268 h 1812"/>
                  <a:gd name="T14" fmla="*/ 994 w 1989"/>
                  <a:gd name="T15" fmla="*/ 0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89" h="1812">
                    <a:moveTo>
                      <a:pt x="994" y="0"/>
                    </a:moveTo>
                    <a:lnTo>
                      <a:pt x="994" y="0"/>
                    </a:lnTo>
                    <a:cubicBezTo>
                      <a:pt x="766" y="0"/>
                      <a:pt x="532" y="91"/>
                      <a:pt x="354" y="268"/>
                    </a:cubicBezTo>
                    <a:cubicBezTo>
                      <a:pt x="0" y="622"/>
                      <a:pt x="0" y="1194"/>
                      <a:pt x="354" y="1548"/>
                    </a:cubicBezTo>
                    <a:cubicBezTo>
                      <a:pt x="532" y="1725"/>
                      <a:pt x="766" y="1811"/>
                      <a:pt x="994" y="1811"/>
                    </a:cubicBezTo>
                    <a:cubicBezTo>
                      <a:pt x="1229" y="1811"/>
                      <a:pt x="1457" y="1725"/>
                      <a:pt x="1634" y="1548"/>
                    </a:cubicBezTo>
                    <a:cubicBezTo>
                      <a:pt x="1988" y="1194"/>
                      <a:pt x="1988" y="622"/>
                      <a:pt x="1634" y="268"/>
                    </a:cubicBezTo>
                    <a:cubicBezTo>
                      <a:pt x="1457" y="91"/>
                      <a:pt x="1229" y="0"/>
                      <a:pt x="994" y="0"/>
                    </a:cubicBezTo>
                  </a:path>
                </a:pathLst>
              </a:custGeom>
              <a:solidFill>
                <a:schemeClr val="accent5"/>
              </a:solidFill>
              <a:ln w="9525" cap="flat">
                <a:noFill/>
                <a:bevel/>
              </a:ln>
              <a:effectLst/>
            </p:spPr>
            <p:txBody>
              <a:bodyPr wrap="none" anchor="ctr"/>
              <a:lstStyle/>
              <a:p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Freeform 270"/>
              <p:cNvSpPr>
                <a:spLocks noChangeArrowheads="1"/>
              </p:cNvSpPr>
              <p:nvPr/>
            </p:nvSpPr>
            <p:spPr bwMode="auto">
              <a:xfrm>
                <a:off x="13296064" y="10607541"/>
                <a:ext cx="1265763" cy="1166060"/>
              </a:xfrm>
              <a:custGeom>
                <a:avLst/>
                <a:gdLst>
                  <a:gd name="T0" fmla="*/ 1085 w 2206"/>
                  <a:gd name="T1" fmla="*/ 2005 h 2035"/>
                  <a:gd name="T2" fmla="*/ 1085 w 2206"/>
                  <a:gd name="T3" fmla="*/ 2005 h 2035"/>
                  <a:gd name="T4" fmla="*/ 383 w 2206"/>
                  <a:gd name="T5" fmla="*/ 1714 h 2035"/>
                  <a:gd name="T6" fmla="*/ 383 w 2206"/>
                  <a:gd name="T7" fmla="*/ 314 h 2035"/>
                  <a:gd name="T8" fmla="*/ 1085 w 2206"/>
                  <a:gd name="T9" fmla="*/ 23 h 2035"/>
                  <a:gd name="T10" fmla="*/ 1788 w 2206"/>
                  <a:gd name="T11" fmla="*/ 314 h 2035"/>
                  <a:gd name="T12" fmla="*/ 1788 w 2206"/>
                  <a:gd name="T13" fmla="*/ 1714 h 2035"/>
                  <a:gd name="T14" fmla="*/ 1085 w 2206"/>
                  <a:gd name="T15" fmla="*/ 2005 h 2035"/>
                  <a:gd name="T16" fmla="*/ 1085 w 2206"/>
                  <a:gd name="T17" fmla="*/ 0 h 2035"/>
                  <a:gd name="T18" fmla="*/ 1085 w 2206"/>
                  <a:gd name="T19" fmla="*/ 0 h 2035"/>
                  <a:gd name="T20" fmla="*/ 366 w 2206"/>
                  <a:gd name="T21" fmla="*/ 297 h 2035"/>
                  <a:gd name="T22" fmla="*/ 68 w 2206"/>
                  <a:gd name="T23" fmla="*/ 1017 h 2035"/>
                  <a:gd name="T24" fmla="*/ 366 w 2206"/>
                  <a:gd name="T25" fmla="*/ 1737 h 2035"/>
                  <a:gd name="T26" fmla="*/ 1085 w 2206"/>
                  <a:gd name="T27" fmla="*/ 2034 h 2035"/>
                  <a:gd name="T28" fmla="*/ 1085 w 2206"/>
                  <a:gd name="T29" fmla="*/ 2034 h 2035"/>
                  <a:gd name="T30" fmla="*/ 1805 w 2206"/>
                  <a:gd name="T31" fmla="*/ 1737 h 2035"/>
                  <a:gd name="T32" fmla="*/ 1805 w 2206"/>
                  <a:gd name="T33" fmla="*/ 297 h 2035"/>
                  <a:gd name="T34" fmla="*/ 1085 w 2206"/>
                  <a:gd name="T35" fmla="*/ 0 h 2035"/>
                  <a:gd name="T36" fmla="*/ 1085 w 2206"/>
                  <a:gd name="T37" fmla="*/ 2005 h 2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06" h="2035">
                    <a:moveTo>
                      <a:pt x="1085" y="2005"/>
                    </a:moveTo>
                    <a:lnTo>
                      <a:pt x="1085" y="2005"/>
                    </a:lnTo>
                    <a:cubicBezTo>
                      <a:pt x="823" y="2005"/>
                      <a:pt x="571" y="1902"/>
                      <a:pt x="383" y="1714"/>
                    </a:cubicBezTo>
                    <a:cubicBezTo>
                      <a:pt x="0" y="1331"/>
                      <a:pt x="0" y="703"/>
                      <a:pt x="383" y="314"/>
                    </a:cubicBezTo>
                    <a:cubicBezTo>
                      <a:pt x="571" y="126"/>
                      <a:pt x="823" y="23"/>
                      <a:pt x="1085" y="23"/>
                    </a:cubicBezTo>
                    <a:cubicBezTo>
                      <a:pt x="1354" y="23"/>
                      <a:pt x="1600" y="126"/>
                      <a:pt x="1788" y="314"/>
                    </a:cubicBezTo>
                    <a:cubicBezTo>
                      <a:pt x="2177" y="703"/>
                      <a:pt x="2177" y="1331"/>
                      <a:pt x="1788" y="1714"/>
                    </a:cubicBezTo>
                    <a:cubicBezTo>
                      <a:pt x="1600" y="1902"/>
                      <a:pt x="1354" y="2005"/>
                      <a:pt x="1085" y="2005"/>
                    </a:cubicBezTo>
                    <a:lnTo>
                      <a:pt x="1085" y="0"/>
                    </a:lnTo>
                    <a:lnTo>
                      <a:pt x="1085" y="0"/>
                    </a:lnTo>
                    <a:cubicBezTo>
                      <a:pt x="817" y="0"/>
                      <a:pt x="560" y="103"/>
                      <a:pt x="366" y="297"/>
                    </a:cubicBezTo>
                    <a:cubicBezTo>
                      <a:pt x="177" y="486"/>
                      <a:pt x="68" y="743"/>
                      <a:pt x="68" y="1017"/>
                    </a:cubicBezTo>
                    <a:cubicBezTo>
                      <a:pt x="68" y="1285"/>
                      <a:pt x="177" y="1542"/>
                      <a:pt x="366" y="1737"/>
                    </a:cubicBezTo>
                    <a:cubicBezTo>
                      <a:pt x="560" y="1925"/>
                      <a:pt x="817" y="2034"/>
                      <a:pt x="1085" y="2034"/>
                    </a:cubicBezTo>
                    <a:lnTo>
                      <a:pt x="1085" y="2034"/>
                    </a:lnTo>
                    <a:cubicBezTo>
                      <a:pt x="1360" y="2034"/>
                      <a:pt x="1611" y="1925"/>
                      <a:pt x="1805" y="1737"/>
                    </a:cubicBezTo>
                    <a:cubicBezTo>
                      <a:pt x="2205" y="1337"/>
                      <a:pt x="2205" y="691"/>
                      <a:pt x="1805" y="297"/>
                    </a:cubicBezTo>
                    <a:cubicBezTo>
                      <a:pt x="1611" y="103"/>
                      <a:pt x="1360" y="0"/>
                      <a:pt x="1085" y="0"/>
                    </a:cubicBezTo>
                    <a:lnTo>
                      <a:pt x="1085" y="2005"/>
                    </a:lnTo>
                  </a:path>
                </a:pathLst>
              </a:custGeom>
              <a:solidFill>
                <a:schemeClr val="accent4"/>
              </a:solidFill>
              <a:ln w="9525" cap="flat">
                <a:noFill/>
                <a:bevel/>
              </a:ln>
              <a:effectLst/>
            </p:spPr>
            <p:txBody>
              <a:bodyPr wrap="none" anchor="ctr"/>
              <a:lstStyle/>
              <a:p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6400701" y="5449053"/>
              <a:ext cx="2392979" cy="369340"/>
            </a:xfrm>
            <a:prstGeom prst="rect">
              <a:avLst/>
            </a:prstGeom>
            <a:noFill/>
          </p:spPr>
          <p:txBody>
            <a:bodyPr wrap="none" lIns="137168" tIns="68584" rIns="137168" bIns="68584" rtlCol="0">
              <a:spAutoFit/>
            </a:bodyPr>
            <a:lstStyle/>
            <a:p>
              <a:pPr algn="r"/>
              <a:r>
                <a:rPr lang="zh-CN" altLang="en-US" sz="15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多市场、多品种、多算法</a:t>
              </a:r>
              <a:endParaRPr lang="id-ID" sz="15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5" name="Group 58"/>
            <p:cNvGrpSpPr/>
            <p:nvPr/>
          </p:nvGrpSpPr>
          <p:grpSpPr>
            <a:xfrm>
              <a:off x="6308293" y="5548445"/>
              <a:ext cx="152076" cy="136777"/>
              <a:chOff x="8571240" y="5550087"/>
              <a:chExt cx="304072" cy="303870"/>
            </a:xfrm>
          </p:grpSpPr>
          <p:sp>
            <p:nvSpPr>
              <p:cNvPr id="87" name="Freeform 324"/>
              <p:cNvSpPr>
                <a:spLocks noChangeArrowheads="1"/>
              </p:cNvSpPr>
              <p:nvPr/>
            </p:nvSpPr>
            <p:spPr bwMode="auto">
              <a:xfrm>
                <a:off x="8571240" y="5550087"/>
                <a:ext cx="304072" cy="303870"/>
              </a:xfrm>
              <a:custGeom>
                <a:avLst/>
                <a:gdLst>
                  <a:gd name="T0" fmla="*/ 480 w 481"/>
                  <a:gd name="T1" fmla="*/ 240 h 481"/>
                  <a:gd name="T2" fmla="*/ 480 w 481"/>
                  <a:gd name="T3" fmla="*/ 240 h 481"/>
                  <a:gd name="T4" fmla="*/ 240 w 481"/>
                  <a:gd name="T5" fmla="*/ 0 h 481"/>
                  <a:gd name="T6" fmla="*/ 0 w 481"/>
                  <a:gd name="T7" fmla="*/ 240 h 481"/>
                  <a:gd name="T8" fmla="*/ 240 w 481"/>
                  <a:gd name="T9" fmla="*/ 480 h 481"/>
                  <a:gd name="T10" fmla="*/ 480 w 481"/>
                  <a:gd name="T11" fmla="*/ 24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1" h="481">
                    <a:moveTo>
                      <a:pt x="480" y="240"/>
                    </a:moveTo>
                    <a:lnTo>
                      <a:pt x="480" y="240"/>
                    </a:lnTo>
                    <a:cubicBezTo>
                      <a:pt x="480" y="109"/>
                      <a:pt x="371" y="0"/>
                      <a:pt x="240" y="0"/>
                    </a:cubicBezTo>
                    <a:cubicBezTo>
                      <a:pt x="103" y="0"/>
                      <a:pt x="0" y="109"/>
                      <a:pt x="0" y="240"/>
                    </a:cubicBezTo>
                    <a:cubicBezTo>
                      <a:pt x="0" y="372"/>
                      <a:pt x="103" y="480"/>
                      <a:pt x="240" y="480"/>
                    </a:cubicBezTo>
                    <a:cubicBezTo>
                      <a:pt x="371" y="480"/>
                      <a:pt x="480" y="372"/>
                      <a:pt x="480" y="24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8" name="Group 65"/>
              <p:cNvGrpSpPr/>
              <p:nvPr/>
            </p:nvGrpSpPr>
            <p:grpSpPr>
              <a:xfrm>
                <a:off x="8633181" y="5620427"/>
                <a:ext cx="183006" cy="180070"/>
                <a:chOff x="8633181" y="5620427"/>
                <a:chExt cx="183006" cy="180070"/>
              </a:xfrm>
              <a:solidFill>
                <a:schemeClr val="bg1"/>
              </a:solidFill>
            </p:grpSpPr>
            <p:sp>
              <p:nvSpPr>
                <p:cNvPr id="89" name="Freeform 325"/>
                <p:cNvSpPr>
                  <a:spLocks noChangeArrowheads="1"/>
                </p:cNvSpPr>
                <p:nvPr/>
              </p:nvSpPr>
              <p:spPr bwMode="auto">
                <a:xfrm>
                  <a:off x="8717645" y="5620427"/>
                  <a:ext cx="16893" cy="180070"/>
                </a:xfrm>
                <a:custGeom>
                  <a:avLst/>
                  <a:gdLst>
                    <a:gd name="T0" fmla="*/ 28 w 29"/>
                    <a:gd name="T1" fmla="*/ 285 h 286"/>
                    <a:gd name="T2" fmla="*/ 0 w 29"/>
                    <a:gd name="T3" fmla="*/ 285 h 286"/>
                    <a:gd name="T4" fmla="*/ 0 w 29"/>
                    <a:gd name="T5" fmla="*/ 0 h 286"/>
                    <a:gd name="T6" fmla="*/ 28 w 29"/>
                    <a:gd name="T7" fmla="*/ 0 h 286"/>
                    <a:gd name="T8" fmla="*/ 28 w 29"/>
                    <a:gd name="T9" fmla="*/ 285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286">
                      <a:moveTo>
                        <a:pt x="28" y="285"/>
                      </a:moveTo>
                      <a:lnTo>
                        <a:pt x="0" y="285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285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0" name="Freeform 326"/>
                <p:cNvSpPr>
                  <a:spLocks noChangeArrowheads="1"/>
                </p:cNvSpPr>
                <p:nvPr/>
              </p:nvSpPr>
              <p:spPr bwMode="auto">
                <a:xfrm>
                  <a:off x="8633181" y="5699209"/>
                  <a:ext cx="183006" cy="19695"/>
                </a:xfrm>
                <a:custGeom>
                  <a:avLst/>
                  <a:gdLst>
                    <a:gd name="T0" fmla="*/ 0 w 293"/>
                    <a:gd name="T1" fmla="*/ 35 h 36"/>
                    <a:gd name="T2" fmla="*/ 0 w 293"/>
                    <a:gd name="T3" fmla="*/ 0 h 36"/>
                    <a:gd name="T4" fmla="*/ 292 w 293"/>
                    <a:gd name="T5" fmla="*/ 0 h 36"/>
                    <a:gd name="T6" fmla="*/ 292 w 293"/>
                    <a:gd name="T7" fmla="*/ 35 h 36"/>
                    <a:gd name="T8" fmla="*/ 0 w 293"/>
                    <a:gd name="T9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3" h="36">
                      <a:moveTo>
                        <a:pt x="0" y="35"/>
                      </a:moveTo>
                      <a:lnTo>
                        <a:pt x="0" y="0"/>
                      </a:lnTo>
                      <a:lnTo>
                        <a:pt x="292" y="0"/>
                      </a:lnTo>
                      <a:lnTo>
                        <a:pt x="292" y="35"/>
                      </a:lnTo>
                      <a:lnTo>
                        <a:pt x="0" y="35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86" name="TextBox 85"/>
            <p:cNvSpPr txBox="1"/>
            <p:nvPr/>
          </p:nvSpPr>
          <p:spPr>
            <a:xfrm>
              <a:off x="6404654" y="5662369"/>
              <a:ext cx="3643020" cy="974090"/>
            </a:xfrm>
            <a:prstGeom prst="rect">
              <a:avLst/>
            </a:prstGeom>
            <a:noFill/>
          </p:spPr>
          <p:txBody>
            <a:bodyPr wrap="square" lIns="164607" tIns="82304" rIns="164607" bIns="82304" rtlCol="0">
              <a:spAutoFit/>
            </a:bodyPr>
            <a:lstStyle/>
            <a:p>
              <a:pPr>
                <a:lnSpc>
                  <a:spcPct val="11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银行间、沪深、四大期货、金交所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endParaRPr>
            </a:p>
            <a:p>
              <a:pPr>
                <a:lnSpc>
                  <a:spcPct val="11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固收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、外汇利率、信用、权益、大宗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endParaRPr>
            </a:p>
            <a:p>
              <a:pPr>
                <a:lnSpc>
                  <a:spcPct val="110000"/>
                </a:lnSpc>
                <a:buFont typeface="Wingdings" panose="05000000000000000000" pitchFamily="2" charset="2"/>
                <a:buChar char="Ø"/>
              </a:pP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TWAP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，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TWAP_ADV, TWAP VP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，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VP, LPT, MOC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，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IceBergRandom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, 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IceBerg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75064" y="5367518"/>
              <a:ext cx="251218" cy="474762"/>
            </a:xfrm>
            <a:prstGeom prst="rect">
              <a:avLst/>
            </a:prstGeom>
            <a:noFill/>
          </p:spPr>
          <p:txBody>
            <a:bodyPr wrap="square" lIns="164607" tIns="82304" rIns="164607" bIns="82304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X</a:t>
              </a:r>
              <a:endParaRPr lang="en-US" sz="20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  <p:pic>
        <p:nvPicPr>
          <p:cNvPr id="98" name="图片占位符 97" descr="策略编辑2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253" b="2253"/>
          <a:stretch>
            <a:fillRect/>
          </a:stretch>
        </p:blipFill>
        <p:spPr/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46" y="231369"/>
            <a:ext cx="2194654" cy="471600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1" y="250825"/>
            <a:ext cx="2310130" cy="471805"/>
          </a:xfrm>
          <a:prstGeom prst="rect">
            <a:avLst/>
          </a:prstGeom>
        </p:spPr>
      </p:pic>
      <p:grpSp>
        <p:nvGrpSpPr>
          <p:cNvPr id="3" name="Group 84"/>
          <p:cNvGrpSpPr/>
          <p:nvPr/>
        </p:nvGrpSpPr>
        <p:grpSpPr>
          <a:xfrm>
            <a:off x="3191742" y="559511"/>
            <a:ext cx="5829111" cy="935833"/>
            <a:chOff x="6361236" y="483017"/>
            <a:chExt cx="11655185" cy="2079087"/>
          </a:xfrm>
        </p:grpSpPr>
        <p:sp>
          <p:nvSpPr>
            <p:cNvPr id="13" name="TextBox 85"/>
            <p:cNvSpPr txBox="1"/>
            <p:nvPr/>
          </p:nvSpPr>
          <p:spPr>
            <a:xfrm>
              <a:off x="10419582" y="483017"/>
              <a:ext cx="3524602" cy="1245686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algn="ctr"/>
              <a:r>
                <a:rPr lang="zh-CN" altLang="id-ID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量化平台</a:t>
              </a:r>
              <a:endParaRPr lang="zh-CN" altLang="id-ID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17" name="Rectangle 86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22" tIns="34263" rIns="68522" bIns="34263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Subtitle 2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63160" tIns="81580" rIns="163160" bIns="81580" rtlCol="0">
              <a:no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策略编辑</a:t>
              </a:r>
              <a:endPara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endParaRPr>
            </a:p>
          </p:txBody>
        </p:sp>
      </p:grpSp>
      <p:grpSp>
        <p:nvGrpSpPr>
          <p:cNvPr id="23" name="Group 132"/>
          <p:cNvGrpSpPr/>
          <p:nvPr/>
        </p:nvGrpSpPr>
        <p:grpSpPr>
          <a:xfrm>
            <a:off x="8810894" y="3736951"/>
            <a:ext cx="702644" cy="582568"/>
            <a:chOff x="13296063" y="10607541"/>
            <a:chExt cx="1265763" cy="1166060"/>
          </a:xfrm>
          <a:solidFill>
            <a:schemeClr val="accent2"/>
          </a:solidFill>
        </p:grpSpPr>
        <p:sp>
          <p:nvSpPr>
            <p:cNvPr id="24" name="Freeform 269"/>
            <p:cNvSpPr>
              <a:spLocks noChangeArrowheads="1"/>
            </p:cNvSpPr>
            <p:nvPr/>
          </p:nvSpPr>
          <p:spPr bwMode="auto">
            <a:xfrm>
              <a:off x="13349333" y="10670914"/>
              <a:ext cx="1141470" cy="1039314"/>
            </a:xfrm>
            <a:custGeom>
              <a:avLst/>
              <a:gdLst>
                <a:gd name="T0" fmla="*/ 994 w 1989"/>
                <a:gd name="T1" fmla="*/ 0 h 1812"/>
                <a:gd name="T2" fmla="*/ 994 w 1989"/>
                <a:gd name="T3" fmla="*/ 0 h 1812"/>
                <a:gd name="T4" fmla="*/ 354 w 1989"/>
                <a:gd name="T5" fmla="*/ 268 h 1812"/>
                <a:gd name="T6" fmla="*/ 354 w 1989"/>
                <a:gd name="T7" fmla="*/ 1548 h 1812"/>
                <a:gd name="T8" fmla="*/ 994 w 1989"/>
                <a:gd name="T9" fmla="*/ 1811 h 1812"/>
                <a:gd name="T10" fmla="*/ 1634 w 1989"/>
                <a:gd name="T11" fmla="*/ 1548 h 1812"/>
                <a:gd name="T12" fmla="*/ 1634 w 1989"/>
                <a:gd name="T13" fmla="*/ 268 h 1812"/>
                <a:gd name="T14" fmla="*/ 994 w 1989"/>
                <a:gd name="T15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9" h="1812">
                  <a:moveTo>
                    <a:pt x="994" y="0"/>
                  </a:moveTo>
                  <a:lnTo>
                    <a:pt x="994" y="0"/>
                  </a:lnTo>
                  <a:cubicBezTo>
                    <a:pt x="766" y="0"/>
                    <a:pt x="532" y="91"/>
                    <a:pt x="354" y="268"/>
                  </a:cubicBezTo>
                  <a:cubicBezTo>
                    <a:pt x="0" y="622"/>
                    <a:pt x="0" y="1194"/>
                    <a:pt x="354" y="1548"/>
                  </a:cubicBezTo>
                  <a:cubicBezTo>
                    <a:pt x="532" y="1725"/>
                    <a:pt x="766" y="1811"/>
                    <a:pt x="994" y="1811"/>
                  </a:cubicBezTo>
                  <a:cubicBezTo>
                    <a:pt x="1229" y="1811"/>
                    <a:pt x="1457" y="1725"/>
                    <a:pt x="1634" y="1548"/>
                  </a:cubicBezTo>
                  <a:cubicBezTo>
                    <a:pt x="1988" y="1194"/>
                    <a:pt x="1988" y="622"/>
                    <a:pt x="1634" y="268"/>
                  </a:cubicBezTo>
                  <a:cubicBezTo>
                    <a:pt x="1457" y="91"/>
                    <a:pt x="1229" y="0"/>
                    <a:pt x="994" y="0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bevel/>
            </a:ln>
            <a:effectLst/>
          </p:spPr>
          <p:txBody>
            <a:bodyPr wrap="none" anchor="ctr"/>
            <a:p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70"/>
            <p:cNvSpPr>
              <a:spLocks noChangeArrowheads="1"/>
            </p:cNvSpPr>
            <p:nvPr/>
          </p:nvSpPr>
          <p:spPr bwMode="auto">
            <a:xfrm>
              <a:off x="13296063" y="10607541"/>
              <a:ext cx="1265763" cy="1166060"/>
            </a:xfrm>
            <a:custGeom>
              <a:avLst/>
              <a:gdLst>
                <a:gd name="T0" fmla="*/ 1085 w 2206"/>
                <a:gd name="T1" fmla="*/ 2005 h 2035"/>
                <a:gd name="T2" fmla="*/ 1085 w 2206"/>
                <a:gd name="T3" fmla="*/ 2005 h 2035"/>
                <a:gd name="T4" fmla="*/ 383 w 2206"/>
                <a:gd name="T5" fmla="*/ 1714 h 2035"/>
                <a:gd name="T6" fmla="*/ 383 w 2206"/>
                <a:gd name="T7" fmla="*/ 314 h 2035"/>
                <a:gd name="T8" fmla="*/ 1085 w 2206"/>
                <a:gd name="T9" fmla="*/ 23 h 2035"/>
                <a:gd name="T10" fmla="*/ 1788 w 2206"/>
                <a:gd name="T11" fmla="*/ 314 h 2035"/>
                <a:gd name="T12" fmla="*/ 1788 w 2206"/>
                <a:gd name="T13" fmla="*/ 1714 h 2035"/>
                <a:gd name="T14" fmla="*/ 1085 w 2206"/>
                <a:gd name="T15" fmla="*/ 2005 h 2035"/>
                <a:gd name="T16" fmla="*/ 1085 w 2206"/>
                <a:gd name="T17" fmla="*/ 0 h 2035"/>
                <a:gd name="T18" fmla="*/ 1085 w 2206"/>
                <a:gd name="T19" fmla="*/ 0 h 2035"/>
                <a:gd name="T20" fmla="*/ 366 w 2206"/>
                <a:gd name="T21" fmla="*/ 297 h 2035"/>
                <a:gd name="T22" fmla="*/ 68 w 2206"/>
                <a:gd name="T23" fmla="*/ 1017 h 2035"/>
                <a:gd name="T24" fmla="*/ 366 w 2206"/>
                <a:gd name="T25" fmla="*/ 1737 h 2035"/>
                <a:gd name="T26" fmla="*/ 1085 w 2206"/>
                <a:gd name="T27" fmla="*/ 2034 h 2035"/>
                <a:gd name="T28" fmla="*/ 1085 w 2206"/>
                <a:gd name="T29" fmla="*/ 2034 h 2035"/>
                <a:gd name="T30" fmla="*/ 1805 w 2206"/>
                <a:gd name="T31" fmla="*/ 1737 h 2035"/>
                <a:gd name="T32" fmla="*/ 1805 w 2206"/>
                <a:gd name="T33" fmla="*/ 297 h 2035"/>
                <a:gd name="T34" fmla="*/ 1085 w 2206"/>
                <a:gd name="T35" fmla="*/ 0 h 2035"/>
                <a:gd name="T36" fmla="*/ 1085 w 2206"/>
                <a:gd name="T37" fmla="*/ 200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06" h="2035">
                  <a:moveTo>
                    <a:pt x="1085" y="2005"/>
                  </a:moveTo>
                  <a:lnTo>
                    <a:pt x="1085" y="2005"/>
                  </a:lnTo>
                  <a:cubicBezTo>
                    <a:pt x="823" y="2005"/>
                    <a:pt x="571" y="1902"/>
                    <a:pt x="383" y="1714"/>
                  </a:cubicBezTo>
                  <a:cubicBezTo>
                    <a:pt x="0" y="1331"/>
                    <a:pt x="0" y="703"/>
                    <a:pt x="383" y="314"/>
                  </a:cubicBezTo>
                  <a:cubicBezTo>
                    <a:pt x="571" y="126"/>
                    <a:pt x="823" y="23"/>
                    <a:pt x="1085" y="23"/>
                  </a:cubicBezTo>
                  <a:cubicBezTo>
                    <a:pt x="1354" y="23"/>
                    <a:pt x="1600" y="126"/>
                    <a:pt x="1788" y="314"/>
                  </a:cubicBezTo>
                  <a:cubicBezTo>
                    <a:pt x="2177" y="703"/>
                    <a:pt x="2177" y="1331"/>
                    <a:pt x="1788" y="1714"/>
                  </a:cubicBezTo>
                  <a:cubicBezTo>
                    <a:pt x="1600" y="1902"/>
                    <a:pt x="1354" y="2005"/>
                    <a:pt x="1085" y="2005"/>
                  </a:cubicBezTo>
                  <a:lnTo>
                    <a:pt x="1085" y="0"/>
                  </a:lnTo>
                  <a:lnTo>
                    <a:pt x="1085" y="0"/>
                  </a:lnTo>
                  <a:cubicBezTo>
                    <a:pt x="817" y="0"/>
                    <a:pt x="560" y="103"/>
                    <a:pt x="366" y="297"/>
                  </a:cubicBezTo>
                  <a:cubicBezTo>
                    <a:pt x="177" y="486"/>
                    <a:pt x="68" y="743"/>
                    <a:pt x="68" y="1017"/>
                  </a:cubicBezTo>
                  <a:cubicBezTo>
                    <a:pt x="68" y="1285"/>
                    <a:pt x="177" y="1542"/>
                    <a:pt x="366" y="1737"/>
                  </a:cubicBezTo>
                  <a:cubicBezTo>
                    <a:pt x="560" y="1925"/>
                    <a:pt x="817" y="2034"/>
                    <a:pt x="1085" y="2034"/>
                  </a:cubicBezTo>
                  <a:lnTo>
                    <a:pt x="1085" y="2034"/>
                  </a:lnTo>
                  <a:cubicBezTo>
                    <a:pt x="1360" y="2034"/>
                    <a:pt x="1611" y="1925"/>
                    <a:pt x="1805" y="1737"/>
                  </a:cubicBezTo>
                  <a:cubicBezTo>
                    <a:pt x="2205" y="1337"/>
                    <a:pt x="2205" y="691"/>
                    <a:pt x="1805" y="297"/>
                  </a:cubicBezTo>
                  <a:cubicBezTo>
                    <a:pt x="1611" y="103"/>
                    <a:pt x="1360" y="0"/>
                    <a:pt x="1085" y="0"/>
                  </a:cubicBezTo>
                  <a:lnTo>
                    <a:pt x="1085" y="2005"/>
                  </a:lnTo>
                </a:path>
              </a:pathLst>
            </a:custGeom>
            <a:solidFill>
              <a:schemeClr val="accent2"/>
            </a:solidFill>
            <a:ln w="9525" cap="flat">
              <a:noFill/>
              <a:bevel/>
            </a:ln>
            <a:effectLst/>
          </p:spPr>
          <p:txBody>
            <a:bodyPr wrap="none" anchor="ctr"/>
            <a:p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125"/>
          <p:cNvSpPr txBox="1"/>
          <p:nvPr/>
        </p:nvSpPr>
        <p:spPr>
          <a:xfrm>
            <a:off x="9681289" y="3857311"/>
            <a:ext cx="996764" cy="369340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p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id-ID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Group 126"/>
          <p:cNvGrpSpPr/>
          <p:nvPr/>
        </p:nvGrpSpPr>
        <p:grpSpPr>
          <a:xfrm>
            <a:off x="9569390" y="3956703"/>
            <a:ext cx="152076" cy="136777"/>
            <a:chOff x="8571240" y="5550087"/>
            <a:chExt cx="304072" cy="303870"/>
          </a:xfrm>
        </p:grpSpPr>
        <p:sp>
          <p:nvSpPr>
            <p:cNvPr id="28" name="Freeform 324"/>
            <p:cNvSpPr>
              <a:spLocks noChangeArrowheads="1"/>
            </p:cNvSpPr>
            <p:nvPr/>
          </p:nvSpPr>
          <p:spPr bwMode="auto">
            <a:xfrm>
              <a:off x="8571240" y="5550087"/>
              <a:ext cx="304072" cy="303870"/>
            </a:xfrm>
            <a:custGeom>
              <a:avLst/>
              <a:gdLst>
                <a:gd name="T0" fmla="*/ 480 w 481"/>
                <a:gd name="T1" fmla="*/ 240 h 481"/>
                <a:gd name="T2" fmla="*/ 480 w 481"/>
                <a:gd name="T3" fmla="*/ 240 h 481"/>
                <a:gd name="T4" fmla="*/ 240 w 481"/>
                <a:gd name="T5" fmla="*/ 0 h 481"/>
                <a:gd name="T6" fmla="*/ 0 w 481"/>
                <a:gd name="T7" fmla="*/ 240 h 481"/>
                <a:gd name="T8" fmla="*/ 240 w 481"/>
                <a:gd name="T9" fmla="*/ 480 h 481"/>
                <a:gd name="T10" fmla="*/ 480 w 481"/>
                <a:gd name="T11" fmla="*/ 24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1" h="481">
                  <a:moveTo>
                    <a:pt x="480" y="240"/>
                  </a:moveTo>
                  <a:lnTo>
                    <a:pt x="480" y="240"/>
                  </a:lnTo>
                  <a:cubicBezTo>
                    <a:pt x="480" y="109"/>
                    <a:pt x="371" y="0"/>
                    <a:pt x="240" y="0"/>
                  </a:cubicBezTo>
                  <a:cubicBezTo>
                    <a:pt x="103" y="0"/>
                    <a:pt x="0" y="109"/>
                    <a:pt x="0" y="240"/>
                  </a:cubicBezTo>
                  <a:cubicBezTo>
                    <a:pt x="0" y="372"/>
                    <a:pt x="103" y="480"/>
                    <a:pt x="240" y="480"/>
                  </a:cubicBezTo>
                  <a:cubicBezTo>
                    <a:pt x="371" y="480"/>
                    <a:pt x="480" y="372"/>
                    <a:pt x="480" y="24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p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Group 129"/>
            <p:cNvGrpSpPr/>
            <p:nvPr/>
          </p:nvGrpSpPr>
          <p:grpSpPr>
            <a:xfrm>
              <a:off x="8633181" y="5620427"/>
              <a:ext cx="183006" cy="180070"/>
              <a:chOff x="8633181" y="5620427"/>
              <a:chExt cx="183006" cy="180070"/>
            </a:xfrm>
            <a:solidFill>
              <a:schemeClr val="bg1"/>
            </a:solidFill>
          </p:grpSpPr>
          <p:sp>
            <p:nvSpPr>
              <p:cNvPr id="30" name="Freeform 325"/>
              <p:cNvSpPr>
                <a:spLocks noChangeArrowheads="1"/>
              </p:cNvSpPr>
              <p:nvPr/>
            </p:nvSpPr>
            <p:spPr bwMode="auto">
              <a:xfrm>
                <a:off x="8717645" y="5620427"/>
                <a:ext cx="16893" cy="180070"/>
              </a:xfrm>
              <a:custGeom>
                <a:avLst/>
                <a:gdLst>
                  <a:gd name="T0" fmla="*/ 28 w 29"/>
                  <a:gd name="T1" fmla="*/ 285 h 286"/>
                  <a:gd name="T2" fmla="*/ 0 w 29"/>
                  <a:gd name="T3" fmla="*/ 285 h 286"/>
                  <a:gd name="T4" fmla="*/ 0 w 29"/>
                  <a:gd name="T5" fmla="*/ 0 h 286"/>
                  <a:gd name="T6" fmla="*/ 28 w 29"/>
                  <a:gd name="T7" fmla="*/ 0 h 286"/>
                  <a:gd name="T8" fmla="*/ 28 w 29"/>
                  <a:gd name="T9" fmla="*/ 28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6">
                    <a:moveTo>
                      <a:pt x="28" y="285"/>
                    </a:moveTo>
                    <a:lnTo>
                      <a:pt x="0" y="285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285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p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326"/>
              <p:cNvSpPr>
                <a:spLocks noChangeArrowheads="1"/>
              </p:cNvSpPr>
              <p:nvPr/>
            </p:nvSpPr>
            <p:spPr bwMode="auto">
              <a:xfrm>
                <a:off x="8633181" y="5699209"/>
                <a:ext cx="183006" cy="19695"/>
              </a:xfrm>
              <a:custGeom>
                <a:avLst/>
                <a:gdLst>
                  <a:gd name="T0" fmla="*/ 0 w 293"/>
                  <a:gd name="T1" fmla="*/ 35 h 36"/>
                  <a:gd name="T2" fmla="*/ 0 w 293"/>
                  <a:gd name="T3" fmla="*/ 0 h 36"/>
                  <a:gd name="T4" fmla="*/ 292 w 293"/>
                  <a:gd name="T5" fmla="*/ 0 h 36"/>
                  <a:gd name="T6" fmla="*/ 292 w 293"/>
                  <a:gd name="T7" fmla="*/ 35 h 36"/>
                  <a:gd name="T8" fmla="*/ 0 w 293"/>
                  <a:gd name="T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6">
                    <a:moveTo>
                      <a:pt x="0" y="35"/>
                    </a:moveTo>
                    <a:lnTo>
                      <a:pt x="0" y="0"/>
                    </a:lnTo>
                    <a:lnTo>
                      <a:pt x="292" y="0"/>
                    </a:lnTo>
                    <a:lnTo>
                      <a:pt x="292" y="35"/>
                    </a:lnTo>
                    <a:lnTo>
                      <a:pt x="0" y="35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p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2" name="TextBox 127"/>
          <p:cNvSpPr txBox="1"/>
          <p:nvPr/>
        </p:nvSpPr>
        <p:spPr>
          <a:xfrm>
            <a:off x="9665970" y="4070350"/>
            <a:ext cx="2369820" cy="568960"/>
          </a:xfrm>
          <a:prstGeom prst="rect">
            <a:avLst/>
          </a:prstGeom>
          <a:noFill/>
        </p:spPr>
        <p:txBody>
          <a:bodyPr wrap="square" lIns="164607" tIns="82304" rIns="164607" bIns="82304" rtlCol="0">
            <a:spAutoFit/>
          </a:bodyPr>
          <a:p>
            <a:pPr marL="171450" indent="-1714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完善的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API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rPr>
              <a:t>文档帮助交易员进行策略的开发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/>
            </a:endParaRPr>
          </a:p>
        </p:txBody>
      </p:sp>
      <p:sp>
        <p:nvSpPr>
          <p:cNvPr id="33" name="Freeform 217"/>
          <p:cNvSpPr>
            <a:spLocks noChangeArrowheads="1"/>
          </p:cNvSpPr>
          <p:nvPr/>
        </p:nvSpPr>
        <p:spPr bwMode="auto">
          <a:xfrm>
            <a:off x="9029016" y="3904035"/>
            <a:ext cx="266400" cy="248400"/>
          </a:xfrm>
          <a:custGeom>
            <a:avLst/>
            <a:gdLst>
              <a:gd name="T0" fmla="*/ 471 w 634"/>
              <a:gd name="T1" fmla="*/ 265 h 619"/>
              <a:gd name="T2" fmla="*/ 471 w 634"/>
              <a:gd name="T3" fmla="*/ 265 h 619"/>
              <a:gd name="T4" fmla="*/ 162 w 634"/>
              <a:gd name="T5" fmla="*/ 265 h 619"/>
              <a:gd name="T6" fmla="*/ 132 w 634"/>
              <a:gd name="T7" fmla="*/ 295 h 619"/>
              <a:gd name="T8" fmla="*/ 162 w 634"/>
              <a:gd name="T9" fmla="*/ 309 h 619"/>
              <a:gd name="T10" fmla="*/ 471 w 634"/>
              <a:gd name="T11" fmla="*/ 309 h 619"/>
              <a:gd name="T12" fmla="*/ 485 w 634"/>
              <a:gd name="T13" fmla="*/ 295 h 619"/>
              <a:gd name="T14" fmla="*/ 471 w 634"/>
              <a:gd name="T15" fmla="*/ 265 h 619"/>
              <a:gd name="T16" fmla="*/ 471 w 634"/>
              <a:gd name="T17" fmla="*/ 383 h 619"/>
              <a:gd name="T18" fmla="*/ 471 w 634"/>
              <a:gd name="T19" fmla="*/ 383 h 619"/>
              <a:gd name="T20" fmla="*/ 162 w 634"/>
              <a:gd name="T21" fmla="*/ 383 h 619"/>
              <a:gd name="T22" fmla="*/ 132 w 634"/>
              <a:gd name="T23" fmla="*/ 412 h 619"/>
              <a:gd name="T24" fmla="*/ 162 w 634"/>
              <a:gd name="T25" fmla="*/ 427 h 619"/>
              <a:gd name="T26" fmla="*/ 471 w 634"/>
              <a:gd name="T27" fmla="*/ 427 h 619"/>
              <a:gd name="T28" fmla="*/ 485 w 634"/>
              <a:gd name="T29" fmla="*/ 412 h 619"/>
              <a:gd name="T30" fmla="*/ 471 w 634"/>
              <a:gd name="T31" fmla="*/ 383 h 619"/>
              <a:gd name="T32" fmla="*/ 544 w 634"/>
              <a:gd name="T33" fmla="*/ 0 h 619"/>
              <a:gd name="T34" fmla="*/ 544 w 634"/>
              <a:gd name="T35" fmla="*/ 0 h 619"/>
              <a:gd name="T36" fmla="*/ 73 w 634"/>
              <a:gd name="T37" fmla="*/ 0 h 619"/>
              <a:gd name="T38" fmla="*/ 0 w 634"/>
              <a:gd name="T39" fmla="*/ 74 h 619"/>
              <a:gd name="T40" fmla="*/ 0 w 634"/>
              <a:gd name="T41" fmla="*/ 545 h 619"/>
              <a:gd name="T42" fmla="*/ 73 w 634"/>
              <a:gd name="T43" fmla="*/ 618 h 619"/>
              <a:gd name="T44" fmla="*/ 544 w 634"/>
              <a:gd name="T45" fmla="*/ 618 h 619"/>
              <a:gd name="T46" fmla="*/ 633 w 634"/>
              <a:gd name="T47" fmla="*/ 545 h 619"/>
              <a:gd name="T48" fmla="*/ 633 w 634"/>
              <a:gd name="T49" fmla="*/ 74 h 619"/>
              <a:gd name="T50" fmla="*/ 544 w 634"/>
              <a:gd name="T51" fmla="*/ 0 h 619"/>
              <a:gd name="T52" fmla="*/ 588 w 634"/>
              <a:gd name="T53" fmla="*/ 545 h 619"/>
              <a:gd name="T54" fmla="*/ 588 w 634"/>
              <a:gd name="T55" fmla="*/ 545 h 619"/>
              <a:gd name="T56" fmla="*/ 544 w 634"/>
              <a:gd name="T57" fmla="*/ 589 h 619"/>
              <a:gd name="T58" fmla="*/ 73 w 634"/>
              <a:gd name="T59" fmla="*/ 589 h 619"/>
              <a:gd name="T60" fmla="*/ 44 w 634"/>
              <a:gd name="T61" fmla="*/ 545 h 619"/>
              <a:gd name="T62" fmla="*/ 44 w 634"/>
              <a:gd name="T63" fmla="*/ 74 h 619"/>
              <a:gd name="T64" fmla="*/ 73 w 634"/>
              <a:gd name="T65" fmla="*/ 29 h 619"/>
              <a:gd name="T66" fmla="*/ 544 w 634"/>
              <a:gd name="T67" fmla="*/ 29 h 619"/>
              <a:gd name="T68" fmla="*/ 588 w 634"/>
              <a:gd name="T69" fmla="*/ 74 h 619"/>
              <a:gd name="T70" fmla="*/ 588 w 634"/>
              <a:gd name="T71" fmla="*/ 545 h 619"/>
              <a:gd name="T72" fmla="*/ 471 w 634"/>
              <a:gd name="T73" fmla="*/ 147 h 619"/>
              <a:gd name="T74" fmla="*/ 471 w 634"/>
              <a:gd name="T75" fmla="*/ 147 h 619"/>
              <a:gd name="T76" fmla="*/ 162 w 634"/>
              <a:gd name="T77" fmla="*/ 147 h 619"/>
              <a:gd name="T78" fmla="*/ 132 w 634"/>
              <a:gd name="T79" fmla="*/ 177 h 619"/>
              <a:gd name="T80" fmla="*/ 162 w 634"/>
              <a:gd name="T81" fmla="*/ 192 h 619"/>
              <a:gd name="T82" fmla="*/ 471 w 634"/>
              <a:gd name="T83" fmla="*/ 192 h 619"/>
              <a:gd name="T84" fmla="*/ 485 w 634"/>
              <a:gd name="T85" fmla="*/ 177 h 619"/>
              <a:gd name="T86" fmla="*/ 471 w 634"/>
              <a:gd name="T87" fmla="*/ 147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34" h="619">
                <a:moveTo>
                  <a:pt x="471" y="265"/>
                </a:moveTo>
                <a:lnTo>
                  <a:pt x="471" y="265"/>
                </a:lnTo>
                <a:cubicBezTo>
                  <a:pt x="162" y="265"/>
                  <a:pt x="162" y="265"/>
                  <a:pt x="162" y="265"/>
                </a:cubicBezTo>
                <a:cubicBezTo>
                  <a:pt x="147" y="265"/>
                  <a:pt x="132" y="280"/>
                  <a:pt x="132" y="295"/>
                </a:cubicBezTo>
                <a:cubicBezTo>
                  <a:pt x="132" y="295"/>
                  <a:pt x="147" y="309"/>
                  <a:pt x="162" y="309"/>
                </a:cubicBezTo>
                <a:cubicBezTo>
                  <a:pt x="471" y="309"/>
                  <a:pt x="471" y="309"/>
                  <a:pt x="471" y="309"/>
                </a:cubicBezTo>
                <a:cubicBezTo>
                  <a:pt x="485" y="309"/>
                  <a:pt x="485" y="295"/>
                  <a:pt x="485" y="295"/>
                </a:cubicBezTo>
                <a:cubicBezTo>
                  <a:pt x="485" y="280"/>
                  <a:pt x="485" y="265"/>
                  <a:pt x="471" y="265"/>
                </a:cubicBezTo>
                <a:close/>
                <a:moveTo>
                  <a:pt x="471" y="383"/>
                </a:moveTo>
                <a:lnTo>
                  <a:pt x="471" y="383"/>
                </a:lnTo>
                <a:cubicBezTo>
                  <a:pt x="162" y="383"/>
                  <a:pt x="162" y="383"/>
                  <a:pt x="162" y="383"/>
                </a:cubicBezTo>
                <a:cubicBezTo>
                  <a:pt x="147" y="383"/>
                  <a:pt x="132" y="398"/>
                  <a:pt x="132" y="412"/>
                </a:cubicBezTo>
                <a:cubicBezTo>
                  <a:pt x="132" y="412"/>
                  <a:pt x="147" y="427"/>
                  <a:pt x="162" y="427"/>
                </a:cubicBezTo>
                <a:cubicBezTo>
                  <a:pt x="471" y="427"/>
                  <a:pt x="471" y="427"/>
                  <a:pt x="471" y="427"/>
                </a:cubicBezTo>
                <a:cubicBezTo>
                  <a:pt x="485" y="427"/>
                  <a:pt x="485" y="412"/>
                  <a:pt x="485" y="412"/>
                </a:cubicBezTo>
                <a:cubicBezTo>
                  <a:pt x="485" y="398"/>
                  <a:pt x="485" y="383"/>
                  <a:pt x="471" y="383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8" y="618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29"/>
                  <a:pt x="588" y="0"/>
                  <a:pt x="544" y="0"/>
                </a:cubicBezTo>
                <a:close/>
                <a:moveTo>
                  <a:pt x="588" y="545"/>
                </a:moveTo>
                <a:lnTo>
                  <a:pt x="588" y="545"/>
                </a:lnTo>
                <a:cubicBezTo>
                  <a:pt x="588" y="559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59"/>
                  <a:pt x="44" y="545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8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74" y="29"/>
                  <a:pt x="588" y="59"/>
                  <a:pt x="588" y="74"/>
                </a:cubicBezTo>
                <a:lnTo>
                  <a:pt x="588" y="545"/>
                </a:lnTo>
                <a:close/>
                <a:moveTo>
                  <a:pt x="471" y="147"/>
                </a:moveTo>
                <a:lnTo>
                  <a:pt x="471" y="147"/>
                </a:lnTo>
                <a:cubicBezTo>
                  <a:pt x="162" y="147"/>
                  <a:pt x="162" y="147"/>
                  <a:pt x="162" y="147"/>
                </a:cubicBezTo>
                <a:cubicBezTo>
                  <a:pt x="147" y="147"/>
                  <a:pt x="132" y="162"/>
                  <a:pt x="132" y="177"/>
                </a:cubicBezTo>
                <a:cubicBezTo>
                  <a:pt x="132" y="177"/>
                  <a:pt x="147" y="192"/>
                  <a:pt x="162" y="192"/>
                </a:cubicBezTo>
                <a:cubicBezTo>
                  <a:pt x="471" y="192"/>
                  <a:pt x="471" y="192"/>
                  <a:pt x="471" y="192"/>
                </a:cubicBezTo>
                <a:cubicBezTo>
                  <a:pt x="485" y="192"/>
                  <a:pt x="485" y="177"/>
                  <a:pt x="485" y="177"/>
                </a:cubicBezTo>
                <a:cubicBezTo>
                  <a:pt x="485" y="162"/>
                  <a:pt x="485" y="147"/>
                  <a:pt x="471" y="1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lIns="91431" tIns="45716" rIns="91431" bIns="45716" anchor="ctr"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</p:spTree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/>
          <p:nvPr/>
        </p:nvGrpSpPr>
        <p:grpSpPr>
          <a:xfrm>
            <a:off x="5805851" y="2315751"/>
            <a:ext cx="5505397" cy="2852256"/>
            <a:chOff x="5898415" y="1976415"/>
            <a:chExt cx="5654530" cy="3255020"/>
          </a:xfrm>
        </p:grpSpPr>
        <p:sp>
          <p:nvSpPr>
            <p:cNvPr id="57" name="Freeform 45"/>
            <p:cNvSpPr/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/>
            <a:lstStyle/>
            <a:p>
              <a:endParaRPr lang="id-ID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46"/>
            <p:cNvSpPr/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/>
            <a:lstStyle/>
            <a:p>
              <a:endParaRPr lang="id-ID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47"/>
            <p:cNvSpPr/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/>
            <a:lstStyle/>
            <a:p>
              <a:endParaRPr lang="id-ID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48"/>
            <p:cNvSpPr/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/>
            <a:lstStyle/>
            <a:p>
              <a:endParaRPr lang="id-ID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/>
            <a:lstStyle/>
            <a:p>
              <a:endParaRPr lang="id-ID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51"/>
            <p:cNvSpPr/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/>
            <a:lstStyle/>
            <a:p>
              <a:endParaRPr lang="id-ID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/>
            <a:lstStyle/>
            <a:p>
              <a:endParaRPr lang="id-ID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/>
            <a:lstStyle/>
            <a:p>
              <a:endParaRPr lang="id-ID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/>
            <a:lstStyle/>
            <a:p>
              <a:endParaRPr lang="id-ID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/>
            <a:lstStyle/>
            <a:p>
              <a:endParaRPr lang="id-ID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/>
            <a:lstStyle/>
            <a:p>
              <a:endParaRPr lang="id-ID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58"/>
            <p:cNvSpPr/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98" tIns="34299" rIns="68598" bIns="34299" numCol="1" anchor="t" anchorCtr="0" compatLnSpc="1"/>
            <a:lstStyle/>
            <a:p>
              <a:endParaRPr lang="id-ID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Subtitle 2"/>
          <p:cNvSpPr txBox="1"/>
          <p:nvPr/>
        </p:nvSpPr>
        <p:spPr>
          <a:xfrm>
            <a:off x="1786347" y="2369234"/>
            <a:ext cx="3816900" cy="936604"/>
          </a:xfrm>
          <a:prstGeom prst="rect">
            <a:avLst/>
          </a:prstGeom>
        </p:spPr>
        <p:txBody>
          <a:bodyPr vert="horz" wrap="square" lIns="104586" tIns="52293" rIns="104586" bIns="5229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收益概览、交易明细、每日盈亏：净值曲线、盈亏占比图、成交占比图；累计盈亏、年化收益、夏普比、最大回测、开平仓次数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6347" y="2104088"/>
            <a:ext cx="733924" cy="243852"/>
          </a:xfrm>
          <a:prstGeom prst="rect">
            <a:avLst/>
          </a:prstGeom>
          <a:noFill/>
        </p:spPr>
        <p:txBody>
          <a:bodyPr wrap="none" lIns="58613" tIns="29307" rIns="58613" bIns="29307" rtlCol="0" anchor="ctr" anchorCtr="0">
            <a:spAutoFit/>
          </a:bodyPr>
          <a:lstStyle/>
          <a:p>
            <a:r>
              <a:rPr lang="zh-CN" altLang="en-US" sz="12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panose="020F0502020204030203" pitchFamily="34" charset="0"/>
              </a:rPr>
              <a:t>数据结果</a:t>
            </a:r>
            <a:endParaRPr 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panose="020F0502020204030203" pitchFamily="34" charset="0"/>
            </a:endParaRPr>
          </a:p>
        </p:txBody>
      </p:sp>
      <p:sp>
        <p:nvSpPr>
          <p:cNvPr id="26" name="Subtitle 2"/>
          <p:cNvSpPr txBox="1"/>
          <p:nvPr/>
        </p:nvSpPr>
        <p:spPr>
          <a:xfrm>
            <a:off x="1786347" y="3578030"/>
            <a:ext cx="3816900" cy="659605"/>
          </a:xfrm>
          <a:prstGeom prst="rect">
            <a:avLst/>
          </a:prstGeom>
        </p:spPr>
        <p:txBody>
          <a:bodyPr vert="horz" wrap="square" lIns="104586" tIns="52293" rIns="104586" bIns="5229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buFont typeface="+mj-lt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可视化分析工具，对比报告；数据导出，API接口；Excel，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6347" y="3312883"/>
            <a:ext cx="733924" cy="243852"/>
          </a:xfrm>
          <a:prstGeom prst="rect">
            <a:avLst/>
          </a:prstGeom>
          <a:noFill/>
        </p:spPr>
        <p:txBody>
          <a:bodyPr wrap="none" lIns="58613" tIns="29307" rIns="58613" bIns="29307" rtlCol="0" anchor="ctr" anchorCtr="0">
            <a:spAutoFit/>
          </a:bodyPr>
          <a:lstStyle/>
          <a:p>
            <a:r>
              <a:rPr lang="zh-CN" altLang="en-US" sz="12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panose="020F0502020204030203" pitchFamily="34" charset="0"/>
              </a:rPr>
              <a:t>回测分析</a:t>
            </a:r>
            <a:endParaRPr 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panose="020F0502020204030203" pitchFamily="34" charset="0"/>
            </a:endParaRPr>
          </a:p>
        </p:txBody>
      </p:sp>
      <p:sp>
        <p:nvSpPr>
          <p:cNvPr id="29" name="Subtitle 2"/>
          <p:cNvSpPr txBox="1"/>
          <p:nvPr/>
        </p:nvSpPr>
        <p:spPr>
          <a:xfrm>
            <a:off x="1786347" y="4771526"/>
            <a:ext cx="3816900" cy="592920"/>
          </a:xfrm>
          <a:prstGeom prst="rect">
            <a:avLst/>
          </a:prstGeom>
        </p:spPr>
        <p:txBody>
          <a:bodyPr vert="horz" wrap="square" lIns="104586" tIns="52293" rIns="104586" bIns="5229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45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rPr>
              <a:t>根据数据以及分析不断对策略进行优化和调整；快速再次回测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86347" y="4506380"/>
            <a:ext cx="733924" cy="243852"/>
          </a:xfrm>
          <a:prstGeom prst="rect">
            <a:avLst/>
          </a:prstGeom>
          <a:noFill/>
        </p:spPr>
        <p:txBody>
          <a:bodyPr wrap="none" lIns="58613" tIns="29307" rIns="58613" bIns="29307" rtlCol="0" anchor="ctr" anchorCtr="0">
            <a:spAutoFit/>
          </a:bodyPr>
          <a:lstStyle/>
          <a:p>
            <a:r>
              <a:rPr lang="zh-CN" altLang="en-US" sz="12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panose="020F0502020204030203" pitchFamily="34" charset="0"/>
              </a:rPr>
              <a:t>策略优化</a:t>
            </a:r>
            <a:endParaRPr 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panose="020F050202020403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0251" y="2006492"/>
            <a:ext cx="749955" cy="674740"/>
          </a:xfrm>
          <a:prstGeom prst="rect">
            <a:avLst/>
          </a:prstGeom>
          <a:noFill/>
        </p:spPr>
        <p:txBody>
          <a:bodyPr wrap="none" lIns="58613" tIns="29307" rIns="58613" bIns="29307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panose="020F0502020204030203" pitchFamily="34" charset="0"/>
              </a:rPr>
              <a:t>01</a:t>
            </a:r>
            <a:endParaRPr lang="en-US" sz="4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panose="020F050202020403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0251" y="4412747"/>
            <a:ext cx="749955" cy="674740"/>
          </a:xfrm>
          <a:prstGeom prst="rect">
            <a:avLst/>
          </a:prstGeom>
          <a:noFill/>
        </p:spPr>
        <p:txBody>
          <a:bodyPr wrap="none" lIns="58613" tIns="29307" rIns="58613" bIns="29307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panose="020F0502020204030203" pitchFamily="34" charset="0"/>
              </a:rPr>
              <a:t>03</a:t>
            </a:r>
            <a:endParaRPr lang="en-US" sz="4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panose="020F050202020403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0251" y="3185746"/>
            <a:ext cx="749955" cy="674740"/>
          </a:xfrm>
          <a:prstGeom prst="rect">
            <a:avLst/>
          </a:prstGeom>
          <a:noFill/>
        </p:spPr>
        <p:txBody>
          <a:bodyPr wrap="none" lIns="58613" tIns="29307" rIns="58613" bIns="29307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panose="020F0502020204030203" pitchFamily="34" charset="0"/>
              </a:rPr>
              <a:t>02</a:t>
            </a:r>
            <a:endParaRPr lang="en-US" sz="4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panose="020F0502020204030203" pitchFamily="34" charset="0"/>
            </a:endParaRPr>
          </a:p>
        </p:txBody>
      </p:sp>
      <p:pic>
        <p:nvPicPr>
          <p:cNvPr id="31" name="图片占位符 30" descr="策略结果.png"/>
          <p:cNvPicPr>
            <a:picLocks noGrp="1" noChangeAspect="1"/>
          </p:cNvPicPr>
          <p:nvPr>
            <p:ph type="pic" sz="quarter" idx="20"/>
          </p:nvPr>
        </p:nvPicPr>
        <p:blipFill>
          <a:blip r:embed="rId1"/>
          <a:srcRect l="5537" r="5537"/>
          <a:stretch>
            <a:fillRect/>
          </a:stretch>
        </p:blipFill>
        <p:spPr>
          <a:xfrm>
            <a:off x="6511670" y="2496111"/>
            <a:ext cx="4126694" cy="2346758"/>
          </a:xfr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46" y="231369"/>
            <a:ext cx="2194654" cy="4716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41" y="250825"/>
            <a:ext cx="2310130" cy="471805"/>
          </a:xfrm>
          <a:prstGeom prst="rect">
            <a:avLst/>
          </a:prstGeom>
        </p:spPr>
      </p:pic>
      <p:grpSp>
        <p:nvGrpSpPr>
          <p:cNvPr id="3" name="Group 84"/>
          <p:cNvGrpSpPr/>
          <p:nvPr/>
        </p:nvGrpSpPr>
        <p:grpSpPr>
          <a:xfrm>
            <a:off x="3191742" y="559511"/>
            <a:ext cx="5829111" cy="935833"/>
            <a:chOff x="6361236" y="483017"/>
            <a:chExt cx="11655185" cy="2079087"/>
          </a:xfrm>
        </p:grpSpPr>
        <p:sp>
          <p:nvSpPr>
            <p:cNvPr id="86" name="TextBox 85"/>
            <p:cNvSpPr txBox="1"/>
            <p:nvPr/>
          </p:nvSpPr>
          <p:spPr>
            <a:xfrm>
              <a:off x="10419582" y="483017"/>
              <a:ext cx="3524602" cy="1245686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algn="ctr"/>
              <a:r>
                <a:rPr lang="zh-CN" altLang="id-ID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量化平台</a:t>
              </a:r>
              <a:endParaRPr lang="zh-CN" altLang="id-ID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22" tIns="34263" rIns="68522" bIns="34263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Subtitle 2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63160" tIns="81580" rIns="163160" bIns="81580" rtlCol="0">
              <a:no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回测分析</a:t>
              </a:r>
              <a:endPara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/>
          <p:nvPr/>
        </p:nvGrpSpPr>
        <p:grpSpPr>
          <a:xfrm>
            <a:off x="6494660" y="2195179"/>
            <a:ext cx="4293167" cy="3880159"/>
            <a:chOff x="6978323" y="3209657"/>
            <a:chExt cx="10462184" cy="10506343"/>
          </a:xfrm>
        </p:grpSpPr>
        <p:sp>
          <p:nvSpPr>
            <p:cNvPr id="7" name="Oval 123"/>
            <p:cNvSpPr/>
            <p:nvPr/>
          </p:nvSpPr>
          <p:spPr>
            <a:xfrm>
              <a:off x="6978323" y="3209657"/>
              <a:ext cx="10462184" cy="104621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133"/>
            <p:cNvSpPr/>
            <p:nvPr/>
          </p:nvSpPr>
          <p:spPr>
            <a:xfrm>
              <a:off x="8038419" y="5374005"/>
              <a:ext cx="8341995" cy="83419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Oval 134"/>
            <p:cNvSpPr/>
            <p:nvPr/>
          </p:nvSpPr>
          <p:spPr>
            <a:xfrm>
              <a:off x="9255512" y="7808194"/>
              <a:ext cx="5907806" cy="590780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Oval 3"/>
            <p:cNvSpPr/>
            <p:nvPr/>
          </p:nvSpPr>
          <p:spPr>
            <a:xfrm>
              <a:off x="10566337" y="10470200"/>
              <a:ext cx="3244978" cy="32449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948233" y="4370160"/>
            <a:ext cx="1386020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795"/>
              </a:lnSpc>
              <a:spcAft>
                <a:spcPts val="1540"/>
              </a:spcAft>
            </a:pPr>
            <a:r>
              <a:rPr lang="zh-CN" altLang="en-US" sz="1400" b="1" spc="144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old" charset="0"/>
              </a:rPr>
              <a:t>历史指标预计算</a:t>
            </a:r>
            <a:endParaRPr lang="en-US" sz="1400" b="1" spc="144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6236" y="2492017"/>
            <a:ext cx="990015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795"/>
              </a:lnSpc>
              <a:spcAft>
                <a:spcPts val="1540"/>
              </a:spcAft>
            </a:pPr>
            <a:r>
              <a:rPr lang="zh-CN" altLang="en-US" sz="1400" b="1" spc="144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old" charset="0"/>
              </a:rPr>
              <a:t>分布式架构</a:t>
            </a:r>
            <a:endParaRPr lang="en-US" sz="1400" b="1" spc="144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ol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45237" y="5409189"/>
            <a:ext cx="792013" cy="2158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795"/>
              </a:lnSpc>
              <a:spcAft>
                <a:spcPts val="1540"/>
              </a:spcAft>
            </a:pPr>
            <a:r>
              <a:rPr lang="zh-CN" altLang="en-US" sz="1400" b="1" spc="144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old" charset="0"/>
              </a:rPr>
              <a:t>并行计算</a:t>
            </a:r>
            <a:endParaRPr lang="en-US" sz="1400" b="1" spc="144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old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48233" y="3377398"/>
            <a:ext cx="1386021" cy="2158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795"/>
              </a:lnSpc>
              <a:spcAft>
                <a:spcPts val="1540"/>
              </a:spcAft>
            </a:pPr>
            <a:r>
              <a:rPr lang="zh-CN" altLang="en-US" sz="1400" b="1" spc="144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old" charset="0"/>
              </a:rPr>
              <a:t>历史数据预加载</a:t>
            </a:r>
            <a:endParaRPr lang="en-US" sz="1400" b="1" spc="144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old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4943" y="5191458"/>
            <a:ext cx="2943843" cy="1033102"/>
            <a:chOff x="1234943" y="5086683"/>
            <a:chExt cx="2943843" cy="1033102"/>
          </a:xfrm>
        </p:grpSpPr>
        <p:sp>
          <p:nvSpPr>
            <p:cNvPr id="15" name="TextBox 14"/>
            <p:cNvSpPr txBox="1"/>
            <p:nvPr/>
          </p:nvSpPr>
          <p:spPr>
            <a:xfrm>
              <a:off x="1592791" y="5329629"/>
              <a:ext cx="2585995" cy="790156"/>
            </a:xfrm>
            <a:prstGeom prst="rect">
              <a:avLst/>
            </a:prstGeom>
            <a:noFill/>
          </p:spPr>
          <p:txBody>
            <a:bodyPr wrap="square" lIns="58613" tIns="29307" rIns="58613" bIns="29307" rtlCol="0">
              <a:spAutoFit/>
            </a:bodyPr>
            <a:lstStyle/>
            <a:p>
              <a:pPr>
                <a:lnSpc>
                  <a:spcPts val="1945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 charset="0"/>
                </a:rPr>
                <a:t>采用数据分片技术使单策略可以多线程并行计算，</a:t>
              </a:r>
              <a:r>
                <a:rPr lang="zh-CN" altLang="en-US" sz="1200" b="1" i="1" dirty="0" smtClean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 charset="0"/>
                </a:rPr>
                <a:t>减少历史</a:t>
              </a:r>
              <a:r>
                <a:rPr lang="en-US" altLang="zh-CN" sz="1200" b="1" i="1" dirty="0" smtClean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 charset="0"/>
                </a:rPr>
                <a:t>Tick</a:t>
              </a:r>
              <a:r>
                <a:rPr lang="zh-CN" altLang="en-US" sz="1200" b="1" i="1" dirty="0" smtClean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 charset="0"/>
                </a:rPr>
                <a:t>级数据的回测速度</a:t>
              </a:r>
              <a:endParaRPr lang="en-US" sz="1200" b="1" i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endParaRPr>
            </a:p>
          </p:txBody>
        </p:sp>
        <p:sp>
          <p:nvSpPr>
            <p:cNvPr id="16" name="Rectangle 141"/>
            <p:cNvSpPr/>
            <p:nvPr/>
          </p:nvSpPr>
          <p:spPr>
            <a:xfrm>
              <a:off x="1587072" y="5086683"/>
              <a:ext cx="1285357" cy="259241"/>
            </a:xfrm>
            <a:prstGeom prst="rect">
              <a:avLst/>
            </a:prstGeom>
          </p:spPr>
          <p:txBody>
            <a:bodyPr wrap="none" lIns="58613" tIns="29307" rIns="58613" bIns="29307">
              <a:spAutoFit/>
            </a:bodyPr>
            <a:lstStyle/>
            <a:p>
              <a:r>
                <a:rPr lang="zh-CN" altLang="en-US" sz="13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charset="0"/>
                </a:rPr>
                <a:t>单任务并行计算</a:t>
              </a:r>
              <a:endParaRPr lang="en-US" sz="13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charset="0"/>
              </a:endParaRPr>
            </a:p>
          </p:txBody>
        </p:sp>
        <p:sp>
          <p:nvSpPr>
            <p:cNvPr id="23" name="Rectangle 179"/>
            <p:cNvSpPr/>
            <p:nvPr/>
          </p:nvSpPr>
          <p:spPr>
            <a:xfrm>
              <a:off x="1234943" y="5151898"/>
              <a:ext cx="66925" cy="6379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613" tIns="29307" rIns="58613" bIns="29307" rtlCol="0" anchor="ctr"/>
            <a:lstStyle/>
            <a:p>
              <a:pPr algn="ctr"/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234943" y="4182477"/>
            <a:ext cx="2943843" cy="765144"/>
            <a:chOff x="1234943" y="4064897"/>
            <a:chExt cx="2943843" cy="765144"/>
          </a:xfrm>
        </p:grpSpPr>
        <p:sp>
          <p:nvSpPr>
            <p:cNvPr id="21" name="TextBox 20"/>
            <p:cNvSpPr txBox="1"/>
            <p:nvPr/>
          </p:nvSpPr>
          <p:spPr>
            <a:xfrm>
              <a:off x="1592791" y="4307843"/>
              <a:ext cx="2585995" cy="522198"/>
            </a:xfrm>
            <a:prstGeom prst="rect">
              <a:avLst/>
            </a:prstGeom>
            <a:noFill/>
          </p:spPr>
          <p:txBody>
            <a:bodyPr wrap="square" lIns="58613" tIns="29307" rIns="58613" bIns="29307" rtlCol="0">
              <a:spAutoFit/>
            </a:bodyPr>
            <a:lstStyle/>
            <a:p>
              <a:pPr>
                <a:lnSpc>
                  <a:spcPts val="1945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 charset="0"/>
                </a:rPr>
                <a:t>提前对历史交易和风控指标预处理计算，</a:t>
              </a:r>
              <a:r>
                <a:rPr lang="zh-CN" altLang="en-US" sz="1200" b="1" i="1" dirty="0" smtClean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 charset="0"/>
                </a:rPr>
                <a:t>减少大量重复的复杂计算</a:t>
              </a:r>
              <a:endParaRPr lang="en-US" sz="1200" b="1" i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endParaRPr>
            </a:p>
          </p:txBody>
        </p:sp>
        <p:sp>
          <p:nvSpPr>
            <p:cNvPr id="22" name="Rectangle 177"/>
            <p:cNvSpPr/>
            <p:nvPr/>
          </p:nvSpPr>
          <p:spPr>
            <a:xfrm>
              <a:off x="1587072" y="4064897"/>
              <a:ext cx="1285357" cy="259241"/>
            </a:xfrm>
            <a:prstGeom prst="rect">
              <a:avLst/>
            </a:prstGeom>
          </p:spPr>
          <p:txBody>
            <a:bodyPr wrap="none" lIns="58613" tIns="29307" rIns="58613" bIns="29307">
              <a:spAutoFit/>
            </a:bodyPr>
            <a:lstStyle/>
            <a:p>
              <a:r>
                <a:rPr lang="zh-CN" altLang="en-US" sz="13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charset="0"/>
                </a:rPr>
                <a:t>历史指标预计算</a:t>
              </a:r>
              <a:endParaRPr lang="en-US" sz="13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charset="0"/>
              </a:endParaRPr>
            </a:p>
          </p:txBody>
        </p:sp>
        <p:sp>
          <p:nvSpPr>
            <p:cNvPr id="24" name="Rectangle 181"/>
            <p:cNvSpPr/>
            <p:nvPr/>
          </p:nvSpPr>
          <p:spPr>
            <a:xfrm>
              <a:off x="1234943" y="4146978"/>
              <a:ext cx="66925" cy="6379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613" tIns="29307" rIns="58613" bIns="29307" rtlCol="0" anchor="ctr"/>
            <a:lstStyle/>
            <a:p>
              <a:pPr algn="ctr"/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34943" y="3173496"/>
            <a:ext cx="2943843" cy="765144"/>
            <a:chOff x="1234943" y="3101181"/>
            <a:chExt cx="2943843" cy="765144"/>
          </a:xfrm>
        </p:grpSpPr>
        <p:sp>
          <p:nvSpPr>
            <p:cNvPr id="19" name="TextBox 18"/>
            <p:cNvSpPr txBox="1"/>
            <p:nvPr/>
          </p:nvSpPr>
          <p:spPr>
            <a:xfrm>
              <a:off x="1592791" y="3344127"/>
              <a:ext cx="2585995" cy="522198"/>
            </a:xfrm>
            <a:prstGeom prst="rect">
              <a:avLst/>
            </a:prstGeom>
            <a:noFill/>
          </p:spPr>
          <p:txBody>
            <a:bodyPr wrap="square" lIns="58613" tIns="29307" rIns="58613" bIns="29307" rtlCol="0">
              <a:spAutoFit/>
            </a:bodyPr>
            <a:lstStyle/>
            <a:p>
              <a:pPr>
                <a:lnSpc>
                  <a:spcPts val="1945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 charset="0"/>
                </a:rPr>
                <a:t>历史数据提前加载到内存数据库和内存中，</a:t>
              </a:r>
              <a:r>
                <a:rPr lang="zh-CN" altLang="en-US" sz="1200" b="1" i="1" dirty="0" smtClean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 charset="0"/>
                </a:rPr>
                <a:t>避免大量的文件</a:t>
              </a:r>
              <a:r>
                <a:rPr lang="en-US" altLang="zh-CN" sz="1200" b="1" i="1" dirty="0" smtClean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 charset="0"/>
                </a:rPr>
                <a:t>I/O</a:t>
              </a:r>
              <a:endParaRPr lang="en-US" sz="1200" b="1" i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endParaRPr>
            </a:p>
          </p:txBody>
        </p:sp>
        <p:sp>
          <p:nvSpPr>
            <p:cNvPr id="20" name="Rectangle 152"/>
            <p:cNvSpPr/>
            <p:nvPr/>
          </p:nvSpPr>
          <p:spPr>
            <a:xfrm>
              <a:off x="1587072" y="3101181"/>
              <a:ext cx="1285357" cy="259241"/>
            </a:xfrm>
            <a:prstGeom prst="rect">
              <a:avLst/>
            </a:prstGeom>
          </p:spPr>
          <p:txBody>
            <a:bodyPr wrap="none" lIns="58613" tIns="29307" rIns="58613" bIns="29307">
              <a:spAutoFit/>
            </a:bodyPr>
            <a:lstStyle/>
            <a:p>
              <a:r>
                <a:rPr lang="zh-CN" altLang="en-US" sz="13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charset="0"/>
                </a:rPr>
                <a:t>历史数据预加载</a:t>
              </a:r>
              <a:endParaRPr lang="en-US" sz="13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charset="0"/>
              </a:endParaRPr>
            </a:p>
          </p:txBody>
        </p:sp>
        <p:sp>
          <p:nvSpPr>
            <p:cNvPr id="25" name="Rectangle 182"/>
            <p:cNvSpPr/>
            <p:nvPr/>
          </p:nvSpPr>
          <p:spPr>
            <a:xfrm>
              <a:off x="1234943" y="3161676"/>
              <a:ext cx="66925" cy="6379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613" tIns="29307" rIns="58613" bIns="29307" rtlCol="0" anchor="ctr"/>
            <a:lstStyle/>
            <a:p>
              <a:pPr algn="ctr"/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34943" y="1920858"/>
            <a:ext cx="2943843" cy="1033102"/>
            <a:chOff x="1234943" y="1816083"/>
            <a:chExt cx="2943843" cy="1033102"/>
          </a:xfrm>
        </p:grpSpPr>
        <p:sp>
          <p:nvSpPr>
            <p:cNvPr id="17" name="TextBox 16"/>
            <p:cNvSpPr txBox="1"/>
            <p:nvPr/>
          </p:nvSpPr>
          <p:spPr>
            <a:xfrm>
              <a:off x="1592791" y="2059029"/>
              <a:ext cx="2585995" cy="790156"/>
            </a:xfrm>
            <a:prstGeom prst="rect">
              <a:avLst/>
            </a:prstGeom>
            <a:noFill/>
          </p:spPr>
          <p:txBody>
            <a:bodyPr wrap="square" lIns="58613" tIns="29307" rIns="58613" bIns="29307" rtlCol="0">
              <a:spAutoFit/>
            </a:bodyPr>
            <a:lstStyle/>
            <a:p>
              <a:pPr>
                <a:lnSpc>
                  <a:spcPts val="1945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 charset="0"/>
                </a:rPr>
                <a:t>采用基于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 charset="0"/>
                </a:rPr>
                <a:t>Spring Cloud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 charset="0"/>
                </a:rPr>
                <a:t>的分布式架构支持水平横向扩展和多任务并行计算，</a:t>
              </a:r>
              <a:r>
                <a:rPr lang="zh-CN" altLang="en-US" sz="1200" b="1" i="1" dirty="0" smtClean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 charset="0"/>
                </a:rPr>
                <a:t>系统架构不会成为瓶颈</a:t>
              </a:r>
              <a:endParaRPr lang="en-US" sz="1200" b="1" i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charset="0"/>
              </a:endParaRPr>
            </a:p>
          </p:txBody>
        </p:sp>
        <p:sp>
          <p:nvSpPr>
            <p:cNvPr id="18" name="Rectangle 147"/>
            <p:cNvSpPr/>
            <p:nvPr/>
          </p:nvSpPr>
          <p:spPr>
            <a:xfrm>
              <a:off x="1587072" y="1816083"/>
              <a:ext cx="951932" cy="259241"/>
            </a:xfrm>
            <a:prstGeom prst="rect">
              <a:avLst/>
            </a:prstGeom>
          </p:spPr>
          <p:txBody>
            <a:bodyPr wrap="none" lIns="58613" tIns="29307" rIns="58613" bIns="29307">
              <a:spAutoFit/>
            </a:bodyPr>
            <a:lstStyle/>
            <a:p>
              <a:r>
                <a:rPr lang="zh-CN" altLang="en-US" sz="13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charset="0"/>
                </a:rPr>
                <a:t>分布式架构</a:t>
              </a:r>
              <a:endParaRPr lang="en-US" sz="13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charset="0"/>
              </a:endParaRPr>
            </a:p>
          </p:txBody>
        </p:sp>
        <p:sp>
          <p:nvSpPr>
            <p:cNvPr id="26" name="Rectangle 183"/>
            <p:cNvSpPr/>
            <p:nvPr/>
          </p:nvSpPr>
          <p:spPr>
            <a:xfrm>
              <a:off x="1234943" y="1884372"/>
              <a:ext cx="66925" cy="637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613" tIns="29307" rIns="58613" bIns="29307" rtlCol="0" anchor="ctr"/>
            <a:lstStyle/>
            <a:p>
              <a:pPr algn="ctr"/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46" y="231369"/>
            <a:ext cx="2194654" cy="4716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1" y="250825"/>
            <a:ext cx="2310130" cy="471805"/>
          </a:xfrm>
          <a:prstGeom prst="rect">
            <a:avLst/>
          </a:prstGeom>
        </p:spPr>
      </p:pic>
      <p:grpSp>
        <p:nvGrpSpPr>
          <p:cNvPr id="3" name="Group 84"/>
          <p:cNvGrpSpPr/>
          <p:nvPr/>
        </p:nvGrpSpPr>
        <p:grpSpPr>
          <a:xfrm>
            <a:off x="3191742" y="559511"/>
            <a:ext cx="5829111" cy="935833"/>
            <a:chOff x="6361236" y="483017"/>
            <a:chExt cx="11655185" cy="2079087"/>
          </a:xfrm>
        </p:grpSpPr>
        <p:sp>
          <p:nvSpPr>
            <p:cNvPr id="86" name="TextBox 85"/>
            <p:cNvSpPr txBox="1"/>
            <p:nvPr/>
          </p:nvSpPr>
          <p:spPr>
            <a:xfrm>
              <a:off x="10419582" y="483017"/>
              <a:ext cx="3524602" cy="1245686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algn="ctr"/>
              <a:r>
                <a:rPr lang="zh-CN" altLang="id-ID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量化平台</a:t>
              </a:r>
              <a:endParaRPr lang="zh-CN" altLang="id-ID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22" tIns="34263" rIns="68522" bIns="34263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Subtitle 2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63160" tIns="81580" rIns="163160" bIns="81580" rtlCol="0">
              <a:no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回测架构</a:t>
              </a:r>
              <a:endPara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69275" y="1860448"/>
            <a:ext cx="3784308" cy="1572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lnSpc>
                <a:spcPct val="150000"/>
              </a:lnSpc>
            </a:pPr>
            <a:r>
              <a:rPr lang="zh-CN" altLang="en-US" sz="1400" b="1" dirty="0">
                <a:solidFill>
                  <a:srgbClr val="4472C4">
                    <a:lumMod val="5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数据管理</a:t>
            </a:r>
            <a:endParaRPr lang="zh-CN" altLang="en-US" sz="1400" b="1" dirty="0">
              <a:solidFill>
                <a:srgbClr val="4472C4">
                  <a:lumMod val="5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7860" y="2275061"/>
            <a:ext cx="1579819" cy="3106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</a:rPr>
              <a:t>多市场数据接入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7860" y="2638351"/>
            <a:ext cx="1579819" cy="3106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</a:rPr>
              <a:t>市场数据转发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7860" y="2993363"/>
            <a:ext cx="1579819" cy="3106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</a:rPr>
              <a:t>数据清洗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12510" y="2275061"/>
            <a:ext cx="1579819" cy="3106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</a:rPr>
              <a:t>行情指标分析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12510" y="2638351"/>
            <a:ext cx="1579819" cy="3106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</a:rPr>
              <a:t>回测辅助工具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12510" y="2993363"/>
            <a:ext cx="1579819" cy="3106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</a:rPr>
              <a:t>模拟交易市场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65434" y="1860448"/>
            <a:ext cx="3780113" cy="1572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1" tIns="45705" rIns="91411" bIns="45705" numCol="1" spcCol="0" rtlCol="0" fromWordArt="0" anchor="t" anchorCtr="0" forceAA="0" compatLnSpc="1">
            <a:noAutofit/>
          </a:bodyPr>
          <a:lstStyle/>
          <a:p>
            <a:pPr algn="ctr" defTabSz="914400">
              <a:lnSpc>
                <a:spcPct val="150000"/>
              </a:lnSpc>
            </a:pPr>
            <a:r>
              <a:rPr lang="zh-CN" altLang="en-US" sz="1400" b="1" dirty="0">
                <a:solidFill>
                  <a:srgbClr val="4472C4">
                    <a:lumMod val="5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策略管理</a:t>
            </a:r>
            <a:endParaRPr lang="zh-CN" altLang="en-US" sz="1400" b="1" dirty="0">
              <a:solidFill>
                <a:srgbClr val="4472C4">
                  <a:lumMod val="5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09470" y="2275061"/>
            <a:ext cx="1579819" cy="3106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策略开发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09469" y="2638351"/>
            <a:ext cx="1579819" cy="3106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策略运行管理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09468" y="2993363"/>
            <a:ext cx="1579819" cy="3106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策略运行分析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72216" y="2637011"/>
            <a:ext cx="1579819" cy="3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策略预设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72215" y="2993788"/>
            <a:ext cx="1579819" cy="3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因子封装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057398" y="1864109"/>
            <a:ext cx="3726339" cy="1572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1" tIns="45705" rIns="91411" bIns="45705" numCol="1" spcCol="0" rtlCol="0" fromWordArt="0" anchor="t" anchorCtr="0" forceAA="0" compatLnSpc="1">
            <a:noAutofit/>
          </a:bodyPr>
          <a:lstStyle/>
          <a:p>
            <a:pPr algn="ctr" defTabSz="914400">
              <a:lnSpc>
                <a:spcPct val="150000"/>
              </a:lnSpc>
            </a:pPr>
            <a:r>
              <a:rPr lang="zh-CN" altLang="en-US" sz="1400" b="1" dirty="0">
                <a:solidFill>
                  <a:srgbClr val="4472C4">
                    <a:lumMod val="5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策略执行</a:t>
            </a:r>
            <a:endParaRPr lang="zh-CN" altLang="en-US" sz="1400" b="1" dirty="0">
              <a:solidFill>
                <a:srgbClr val="4472C4">
                  <a:lumMod val="5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255999" y="2993363"/>
            <a:ext cx="1579819" cy="3106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订单生成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255999" y="2275061"/>
            <a:ext cx="1579819" cy="3106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事件处理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255999" y="2638351"/>
            <a:ext cx="1579819" cy="3106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事件订阅、推送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980648" y="2273177"/>
            <a:ext cx="1579819" cy="4835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事件触发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980648" y="2824595"/>
            <a:ext cx="1579819" cy="4794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定价计算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69276" y="3474963"/>
            <a:ext cx="11514462" cy="1278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1" tIns="45705" rIns="91411" bIns="45705" numCol="1" spcCol="0" rtlCol="0" fromWordArt="0" anchor="t" anchorCtr="0" forceAA="0" compatLnSpc="1">
            <a:noAutofit/>
          </a:bodyPr>
          <a:lstStyle/>
          <a:p>
            <a:pPr algn="ctr" defTabSz="914400">
              <a:lnSpc>
                <a:spcPct val="150000"/>
              </a:lnSpc>
            </a:pPr>
            <a:r>
              <a:rPr lang="zh-CN" altLang="en-US" sz="1400" b="1" dirty="0">
                <a:solidFill>
                  <a:srgbClr val="4472C4">
                    <a:lumMod val="5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风控管理</a:t>
            </a:r>
            <a:endParaRPr lang="zh-CN" altLang="en-US" sz="1400" b="1" dirty="0">
              <a:solidFill>
                <a:srgbClr val="4472C4">
                  <a:lumMod val="5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6" name="组合 22"/>
          <p:cNvGrpSpPr/>
          <p:nvPr/>
        </p:nvGrpSpPr>
        <p:grpSpPr>
          <a:xfrm>
            <a:off x="487766" y="3889389"/>
            <a:ext cx="11072350" cy="674245"/>
            <a:chOff x="2245033" y="4334329"/>
            <a:chExt cx="5414680" cy="637131"/>
          </a:xfrm>
          <a:solidFill>
            <a:srgbClr val="2E5196"/>
          </a:solidFill>
        </p:grpSpPr>
        <p:sp>
          <p:nvSpPr>
            <p:cNvPr id="47" name="矩形 46"/>
            <p:cNvSpPr/>
            <p:nvPr/>
          </p:nvSpPr>
          <p:spPr>
            <a:xfrm>
              <a:off x="2245033" y="4678092"/>
              <a:ext cx="1829007" cy="2933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100" dirty="0">
                  <a:solidFill>
                    <a:prstClr val="white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可视化报表</a:t>
              </a:r>
              <a:endPara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113470" y="4678092"/>
              <a:ext cx="1779020" cy="2933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100" dirty="0">
                  <a:solidFill>
                    <a:prstClr val="white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账户体系</a:t>
              </a:r>
              <a:endPara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245033" y="4334330"/>
              <a:ext cx="790212" cy="2936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100" dirty="0">
                  <a:solidFill>
                    <a:prstClr val="white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交易权限</a:t>
              </a:r>
              <a:endPara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087572" y="4334330"/>
              <a:ext cx="756611" cy="2936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100" dirty="0">
                  <a:solidFill>
                    <a:prstClr val="white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参数阀值</a:t>
              </a:r>
              <a:endPara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891653" y="4334330"/>
              <a:ext cx="905212" cy="2936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100" dirty="0">
                  <a:solidFill>
                    <a:prstClr val="white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限额与额度</a:t>
              </a:r>
              <a:endPara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844335" y="4334330"/>
              <a:ext cx="782896" cy="2936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100" dirty="0">
                  <a:solidFill>
                    <a:prstClr val="white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敞口头寸</a:t>
              </a:r>
              <a:endPara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668506" y="4334330"/>
              <a:ext cx="1056465" cy="2936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100" dirty="0">
                  <a:solidFill>
                    <a:prstClr val="white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风控配置管理</a:t>
              </a:r>
              <a:endPara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920744" y="4671489"/>
              <a:ext cx="1738969" cy="2933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100" dirty="0">
                  <a:solidFill>
                    <a:prstClr val="white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系统监控</a:t>
              </a:r>
              <a:endPara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766246" y="4334329"/>
              <a:ext cx="893467" cy="2936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100" dirty="0">
                  <a:solidFill>
                    <a:prstClr val="white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预警配置</a:t>
              </a:r>
              <a:endPara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269274" y="4791824"/>
            <a:ext cx="5352770" cy="1700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1" tIns="45705" rIns="91411" bIns="45705" numCol="1" spcCol="0" rtlCol="0" fromWordArt="0" anchor="t" anchorCtr="0" forceAA="0" compatLnSpc="1">
            <a:noAutofit/>
          </a:bodyPr>
          <a:lstStyle/>
          <a:p>
            <a:pPr algn="ctr" defTabSz="914400">
              <a:lnSpc>
                <a:spcPct val="150000"/>
              </a:lnSpc>
            </a:pPr>
            <a:r>
              <a:rPr lang="zh-CN" altLang="en-US" sz="1400" b="1" dirty="0">
                <a:solidFill>
                  <a:srgbClr val="4472C4">
                    <a:lumMod val="5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订单管理</a:t>
            </a:r>
            <a:endParaRPr lang="zh-CN" altLang="en-US" sz="1400" b="1" dirty="0">
              <a:solidFill>
                <a:srgbClr val="4472C4">
                  <a:lumMod val="5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9660" y="5224244"/>
            <a:ext cx="2341453" cy="3106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交易指令集合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70343" y="5224245"/>
            <a:ext cx="2353918" cy="3324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套利、快速下单工具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064191" y="5617165"/>
            <a:ext cx="2353918" cy="353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订单拆分、合并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070343" y="6015210"/>
            <a:ext cx="2353918" cy="3106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交易适配器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9660" y="5575906"/>
            <a:ext cx="2341453" cy="23023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900" dirty="0">
                <a:solidFill>
                  <a:srgbClr val="2E5196"/>
                </a:solidFill>
                <a:latin typeface="黑体" panose="02010609060101010101" charset="-122"/>
                <a:ea typeface="黑体" panose="02010609060101010101" charset="-122"/>
              </a:rPr>
              <a:t>Enhanced Limit Order</a:t>
            </a:r>
            <a:endParaRPr lang="en-US" altLang="zh-CN" sz="900" dirty="0">
              <a:solidFill>
                <a:srgbClr val="2E5196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29659" y="5836058"/>
            <a:ext cx="766906" cy="22852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900" dirty="0">
                <a:solidFill>
                  <a:srgbClr val="2E519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TWAP</a:t>
            </a:r>
            <a:endParaRPr lang="en-US" altLang="zh-CN" sz="900" dirty="0">
              <a:solidFill>
                <a:srgbClr val="2E519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35798" y="5835204"/>
            <a:ext cx="647483" cy="23023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900" dirty="0">
                <a:solidFill>
                  <a:srgbClr val="2E519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VWAP</a:t>
            </a:r>
            <a:endParaRPr lang="en-US" altLang="zh-CN" sz="900" dirty="0">
              <a:solidFill>
                <a:srgbClr val="2E519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022515" y="5835204"/>
            <a:ext cx="848600" cy="23023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900" dirty="0">
                <a:solidFill>
                  <a:srgbClr val="2E519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Iceberg</a:t>
            </a:r>
            <a:endParaRPr lang="en-US" altLang="zh-CN" sz="900" dirty="0">
              <a:solidFill>
                <a:srgbClr val="2E519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29660" y="6095618"/>
            <a:ext cx="1210466" cy="23023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900" dirty="0">
                <a:solidFill>
                  <a:srgbClr val="2E519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TriggerOrder</a:t>
            </a:r>
            <a:endParaRPr lang="en-US" altLang="zh-CN" sz="900" dirty="0">
              <a:solidFill>
                <a:srgbClr val="2E519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779808" y="6097547"/>
            <a:ext cx="1091307" cy="23023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900" dirty="0">
                <a:solidFill>
                  <a:srgbClr val="2E519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动态限价-LPT</a:t>
            </a:r>
            <a:endParaRPr lang="en-US" altLang="zh-CN" sz="900" dirty="0">
              <a:solidFill>
                <a:srgbClr val="2E519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773420" y="4791669"/>
            <a:ext cx="6010275" cy="1701165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1" tIns="45705" rIns="91411" bIns="45705" numCol="1" spcCol="0" rtlCol="0" fromWordArt="0" anchor="t" anchorCtr="0" forceAA="0" compatLnSpc="1">
            <a:noAutofit/>
          </a:bodyPr>
          <a:lstStyle/>
          <a:p>
            <a:pPr algn="ctr" defTabSz="914400">
              <a:lnSpc>
                <a:spcPct val="150000"/>
              </a:lnSpc>
            </a:pPr>
            <a:r>
              <a:rPr lang="zh-CN" altLang="en-US" sz="1400" b="1" dirty="0">
                <a:solidFill>
                  <a:srgbClr val="4472C4">
                    <a:lumMod val="5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交易通道</a:t>
            </a:r>
            <a:endParaRPr lang="zh-CN" altLang="en-US" sz="1400" b="1" dirty="0">
              <a:solidFill>
                <a:srgbClr val="4472C4">
                  <a:lumMod val="5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988050" y="5232994"/>
            <a:ext cx="2724150" cy="3105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直接连接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923020" y="5220294"/>
            <a:ext cx="2724150" cy="3105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间接连接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988685" y="5584784"/>
            <a:ext cx="1310640" cy="23050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900" dirty="0">
                <a:solidFill>
                  <a:srgbClr val="2E519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外汇交易中心</a:t>
            </a:r>
            <a:endParaRPr lang="zh-CN" altLang="en-US" sz="900" dirty="0">
              <a:solidFill>
                <a:srgbClr val="2E519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387590" y="5582879"/>
            <a:ext cx="1317600" cy="23050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900" dirty="0">
                <a:solidFill>
                  <a:srgbClr val="2E519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上期所</a:t>
            </a:r>
            <a:endParaRPr lang="en-US" altLang="zh-CN" sz="900" dirty="0">
              <a:solidFill>
                <a:srgbClr val="2E519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988685" y="5839419"/>
            <a:ext cx="1310640" cy="23050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900" dirty="0">
                <a:solidFill>
                  <a:srgbClr val="2E519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中金所</a:t>
            </a:r>
            <a:endParaRPr lang="en-US" altLang="zh-CN" sz="900" dirty="0">
              <a:solidFill>
                <a:srgbClr val="2E519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383780" y="5839419"/>
            <a:ext cx="1317625" cy="23050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900" dirty="0">
                <a:solidFill>
                  <a:srgbClr val="2E519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五大经纪商</a:t>
            </a:r>
            <a:endParaRPr lang="zh-CN" altLang="en-US" sz="900" dirty="0">
              <a:solidFill>
                <a:srgbClr val="2E519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923020" y="5582879"/>
            <a:ext cx="1310640" cy="23050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900" dirty="0">
                <a:solidFill>
                  <a:srgbClr val="2E519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路透</a:t>
            </a:r>
            <a:endParaRPr lang="en-US" altLang="zh-CN" sz="900" dirty="0">
              <a:solidFill>
                <a:srgbClr val="2E519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334625" y="5567004"/>
            <a:ext cx="1310640" cy="23050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900" dirty="0">
                <a:solidFill>
                  <a:srgbClr val="2E519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彭博</a:t>
            </a:r>
            <a:endParaRPr lang="en-US" altLang="zh-CN" sz="900" dirty="0">
              <a:solidFill>
                <a:srgbClr val="2E519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932545" y="5828624"/>
            <a:ext cx="1310640" cy="23050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900" dirty="0">
                <a:solidFill>
                  <a:srgbClr val="2E519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Dimple</a:t>
            </a:r>
            <a:endParaRPr lang="en-US" altLang="zh-CN" sz="900" dirty="0">
              <a:solidFill>
                <a:srgbClr val="2E519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334625" y="5828624"/>
            <a:ext cx="1310640" cy="23050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900" dirty="0">
                <a:solidFill>
                  <a:srgbClr val="2E519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CTP</a:t>
            </a:r>
            <a:endParaRPr lang="en-US" altLang="zh-CN" sz="900" dirty="0">
              <a:solidFill>
                <a:srgbClr val="2E519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988050" y="6107430"/>
            <a:ext cx="5657215" cy="22034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900" dirty="0">
                <a:solidFill>
                  <a:srgbClr val="2E519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境外通道</a:t>
            </a:r>
            <a:endParaRPr lang="en-US" altLang="zh-CN" sz="900" dirty="0">
              <a:solidFill>
                <a:srgbClr val="2E519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46" y="231369"/>
            <a:ext cx="2194654" cy="471600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1" y="250825"/>
            <a:ext cx="2310130" cy="471805"/>
          </a:xfrm>
          <a:prstGeom prst="rect">
            <a:avLst/>
          </a:prstGeom>
        </p:spPr>
      </p:pic>
      <p:grpSp>
        <p:nvGrpSpPr>
          <p:cNvPr id="3" name="Group 84"/>
          <p:cNvGrpSpPr/>
          <p:nvPr/>
        </p:nvGrpSpPr>
        <p:grpSpPr>
          <a:xfrm>
            <a:off x="3191742" y="559511"/>
            <a:ext cx="5829111" cy="935833"/>
            <a:chOff x="6361236" y="483017"/>
            <a:chExt cx="11655185" cy="2079087"/>
          </a:xfrm>
        </p:grpSpPr>
        <p:sp>
          <p:nvSpPr>
            <p:cNvPr id="86" name="TextBox 85"/>
            <p:cNvSpPr txBox="1"/>
            <p:nvPr/>
          </p:nvSpPr>
          <p:spPr>
            <a:xfrm>
              <a:off x="10419582" y="483017"/>
              <a:ext cx="3524602" cy="1245686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algn="ctr"/>
              <a:r>
                <a:rPr lang="zh-CN" altLang="id-ID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量化平台</a:t>
              </a:r>
              <a:endParaRPr lang="zh-CN" altLang="id-ID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22" tIns="34263" rIns="68522" bIns="34263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Subtitle 2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63160" tIns="81580" rIns="163160" bIns="81580" rtlCol="0">
              <a:no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panose="020F0502020204030203"/>
                </a:rPr>
                <a:t>策略管理</a:t>
              </a:r>
              <a:endPara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165866" y="2278236"/>
            <a:ext cx="1579819" cy="3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1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策略发布</a:t>
            </a:r>
            <a:endParaRPr lang="zh-CN" altLang="en-US" sz="11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002528" y="559511"/>
            <a:ext cx="2221230" cy="688975"/>
          </a:xfrm>
          <a:prstGeom prst="rect">
            <a:avLst/>
          </a:prstGeom>
          <a:noFill/>
        </p:spPr>
        <p:txBody>
          <a:bodyPr wrap="none" lIns="43962" tIns="21981" rIns="43962" bIns="21981" rtlCol="0">
            <a:spAutoFit/>
          </a:bodyPr>
          <a:lstStyle/>
          <a:p>
            <a:pPr algn="ctr"/>
            <a:r>
              <a:rPr lang="zh-CN" altLang="en-US" sz="42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charset="0"/>
              </a:rPr>
              <a:t>定价引擎</a:t>
            </a:r>
            <a:endParaRPr lang="zh-CN" altLang="en-US" sz="42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charset="0"/>
            </a:endParaRPr>
          </a:p>
        </p:txBody>
      </p:sp>
      <p:sp>
        <p:nvSpPr>
          <p:cNvPr id="54" name="Rectangle 28"/>
          <p:cNvSpPr/>
          <p:nvPr/>
        </p:nvSpPr>
        <p:spPr>
          <a:xfrm>
            <a:off x="5717938" y="1454187"/>
            <a:ext cx="776721" cy="4115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22" tIns="34263" rIns="68522" bIns="34263" rtlCol="0" anchor="ctr"/>
          <a:lstStyle/>
          <a:p>
            <a:pPr algn="ctr"/>
            <a:endParaRPr lang="en-US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46" y="231369"/>
            <a:ext cx="2194654" cy="4716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1" y="250825"/>
            <a:ext cx="2310130" cy="471805"/>
          </a:xfrm>
          <a:prstGeom prst="rect">
            <a:avLst/>
          </a:prstGeom>
        </p:spPr>
      </p:pic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Impresario - Coloured Light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7FB34C"/>
      </a:accent1>
      <a:accent2>
        <a:srgbClr val="3891DE"/>
      </a:accent2>
      <a:accent3>
        <a:srgbClr val="485868"/>
      </a:accent3>
      <a:accent4>
        <a:srgbClr val="F1992D"/>
      </a:accent4>
      <a:accent5>
        <a:srgbClr val="EB223D"/>
      </a:accent5>
      <a:accent6>
        <a:srgbClr val="A1A1A1"/>
      </a:accent6>
      <a:hlink>
        <a:srgbClr val="F33B48"/>
      </a:hlink>
      <a:folHlink>
        <a:srgbClr val="FFC0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miter lim="400000"/>
        </a:ln>
      </a:spPr>
      <a:bodyPr lIns="14284" tIns="14284" rIns="14284" bIns="14284" anchor="ctr"/>
      <a:lstStyle>
        <a:defPPr defTabSz="171450" eaLnBrk="1" hangingPunct="1">
          <a:defRPr sz="1125" cap="none"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latin typeface="Gill Sans"/>
            <a:ea typeface="Calibri" panose="020F0502020204030204" charset="0"/>
            <a:cs typeface="Calibri" panose="020F0502020204030204" charset="0"/>
            <a:sym typeface="Gill Sans"/>
          </a:defRPr>
        </a:defPPr>
      </a:lstStyle>
    </a:spDef>
    <a:txDef>
      <a:spPr>
        <a:noFill/>
      </a:spPr>
      <a:bodyPr wrap="square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1200" cap="none" spc="0" normalizeH="0" baseline="0" noProof="0" dirty="0">
            <a:ln>
              <a:noFill/>
            </a:ln>
            <a:solidFill>
              <a:schemeClr val="accent1">
                <a:lumMod val="50000"/>
              </a:schemeClr>
            </a:solidFill>
            <a:effectLst/>
            <a:uLnTx/>
            <a:uFillTx/>
            <a:latin typeface="黑体" panose="02010609060101010101" charset="-122"/>
            <a:ea typeface="黑体" panose="02010609060101010101" charset="-122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3364</Words>
  <Application>WPS 演示</Application>
  <PresentationFormat>自定义</PresentationFormat>
  <Paragraphs>598</Paragraphs>
  <Slides>17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17</vt:i4>
      </vt:variant>
    </vt:vector>
  </HeadingPairs>
  <TitlesOfParts>
    <vt:vector size="45" baseType="lpstr">
      <vt:lpstr>Arial</vt:lpstr>
      <vt:lpstr>宋体</vt:lpstr>
      <vt:lpstr>Wingdings</vt:lpstr>
      <vt:lpstr>黑体</vt:lpstr>
      <vt:lpstr>微软雅黑</vt:lpstr>
      <vt:lpstr>Gill Sans</vt:lpstr>
      <vt:lpstr>Segoe Print</vt:lpstr>
      <vt:lpstr>Calibri</vt:lpstr>
      <vt:lpstr>FontName</vt:lpstr>
      <vt:lpstr>Source Han Sans SC Light</vt:lpstr>
      <vt:lpstr>Lato Light</vt:lpstr>
      <vt:lpstr>Lato</vt:lpstr>
      <vt:lpstr>Arial</vt:lpstr>
      <vt:lpstr>Open Sans Light</vt:lpstr>
      <vt:lpstr>Open Sans</vt:lpstr>
      <vt:lpstr>Lato Bold</vt:lpstr>
      <vt:lpstr>Lato Regular</vt:lpstr>
      <vt:lpstr>Lato Light</vt:lpstr>
      <vt:lpstr>Lato Black</vt:lpstr>
      <vt:lpstr>MS PGothic</vt:lpstr>
      <vt:lpstr>等线</vt:lpstr>
      <vt:lpstr>Arial Unicode MS</vt:lpstr>
      <vt:lpstr>等线 Light</vt:lpstr>
      <vt:lpstr>Wingdings</vt:lpstr>
      <vt:lpstr>Symbol</vt:lpstr>
      <vt:lpstr>webwppDefTheme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蔚敏</dc:creator>
  <cp:lastModifiedBy>马苏川</cp:lastModifiedBy>
  <cp:revision>611</cp:revision>
  <dcterms:created xsi:type="dcterms:W3CDTF">2020-06-16T08:11:00Z</dcterms:created>
  <dcterms:modified xsi:type="dcterms:W3CDTF">2020-11-25T15:23:05Z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