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  <p:sldMasterId id="2147483750" r:id="rId2"/>
  </p:sldMasterIdLst>
  <p:notesMasterIdLst>
    <p:notesMasterId r:id="rId18"/>
  </p:notesMasterIdLst>
  <p:sldIdLst>
    <p:sldId id="256" r:id="rId3"/>
    <p:sldId id="257" r:id="rId4"/>
    <p:sldId id="260" r:id="rId5"/>
    <p:sldId id="261" r:id="rId6"/>
    <p:sldId id="270" r:id="rId7"/>
    <p:sldId id="262" r:id="rId8"/>
    <p:sldId id="263" r:id="rId9"/>
    <p:sldId id="271" r:id="rId10"/>
    <p:sldId id="264" r:id="rId11"/>
    <p:sldId id="265" r:id="rId12"/>
    <p:sldId id="267" r:id="rId13"/>
    <p:sldId id="266" r:id="rId14"/>
    <p:sldId id="258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41"/>
    <p:restoredTop sz="94836"/>
  </p:normalViewPr>
  <p:slideViewPr>
    <p:cSldViewPr snapToGrid="0" snapToObjects="1">
      <p:cViewPr varScale="1">
        <p:scale>
          <a:sx n="208" d="100"/>
          <a:sy n="208" d="100"/>
        </p:scale>
        <p:origin x="3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B2C27-F7A9-1544-90EC-37CD1E42CE90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4993A80C-4315-D949-ADD0-77B21A4EB723}">
      <dgm:prSet phldrT="[Text]" custT="1"/>
      <dgm:spPr/>
      <dgm:t>
        <a:bodyPr/>
        <a:lstStyle/>
        <a:p>
          <a:endParaRPr lang="en-GB" sz="1100" dirty="0"/>
        </a:p>
      </dgm:t>
    </dgm:pt>
    <dgm:pt modelId="{8A1740CF-4E0B-5B43-9F83-620A2D41ED9C}" type="parTrans" cxnId="{FB29E914-930A-AB40-A4FE-30B12C3BDAFF}">
      <dgm:prSet/>
      <dgm:spPr/>
      <dgm:t>
        <a:bodyPr/>
        <a:lstStyle/>
        <a:p>
          <a:endParaRPr lang="en-GB" sz="1100"/>
        </a:p>
      </dgm:t>
    </dgm:pt>
    <dgm:pt modelId="{15F1CFCB-C138-044D-A8A6-F702D1260FE4}" type="sibTrans" cxnId="{FB29E914-930A-AB40-A4FE-30B12C3BDAFF}">
      <dgm:prSet/>
      <dgm:spPr/>
      <dgm:t>
        <a:bodyPr/>
        <a:lstStyle/>
        <a:p>
          <a:endParaRPr lang="en-GB" sz="1100"/>
        </a:p>
      </dgm:t>
    </dgm:pt>
    <dgm:pt modelId="{DDEB8C27-A541-E246-A09D-29FF1B814E1E}">
      <dgm:prSet phldrT="[Text]" custT="1"/>
      <dgm:spPr/>
      <dgm:t>
        <a:bodyPr/>
        <a:lstStyle/>
        <a:p>
          <a:endParaRPr lang="en-GB" sz="1100" dirty="0"/>
        </a:p>
      </dgm:t>
    </dgm:pt>
    <dgm:pt modelId="{6FB1C19C-F390-7D4E-83DD-7F52D2BEF64A}" type="parTrans" cxnId="{42BECF04-77DE-9649-860D-85237ACE7013}">
      <dgm:prSet/>
      <dgm:spPr/>
      <dgm:t>
        <a:bodyPr/>
        <a:lstStyle/>
        <a:p>
          <a:endParaRPr lang="en-GB" sz="1100"/>
        </a:p>
      </dgm:t>
    </dgm:pt>
    <dgm:pt modelId="{CADA25DA-CCE0-7646-A589-C0E23DC3DDC8}" type="sibTrans" cxnId="{42BECF04-77DE-9649-860D-85237ACE7013}">
      <dgm:prSet/>
      <dgm:spPr/>
      <dgm:t>
        <a:bodyPr/>
        <a:lstStyle/>
        <a:p>
          <a:endParaRPr lang="en-GB" sz="1100"/>
        </a:p>
      </dgm:t>
    </dgm:pt>
    <dgm:pt modelId="{1973FCF8-047A-3141-9B1A-BFAF3649BC1A}">
      <dgm:prSet phldrT="[Text]" custT="1"/>
      <dgm:spPr/>
      <dgm:t>
        <a:bodyPr/>
        <a:lstStyle/>
        <a:p>
          <a:endParaRPr lang="en-GB" sz="1100" dirty="0"/>
        </a:p>
      </dgm:t>
    </dgm:pt>
    <dgm:pt modelId="{BFBFF4E4-54FA-3D4C-BCF4-5E25929CA770}" type="parTrans" cxnId="{4EDAD8E8-2F21-BE43-AB8A-79C0FFBA6324}">
      <dgm:prSet/>
      <dgm:spPr/>
      <dgm:t>
        <a:bodyPr/>
        <a:lstStyle/>
        <a:p>
          <a:endParaRPr lang="en-GB" sz="1100"/>
        </a:p>
      </dgm:t>
    </dgm:pt>
    <dgm:pt modelId="{60CA239C-5F6A-3644-816A-CAAB5F2E1B03}" type="sibTrans" cxnId="{4EDAD8E8-2F21-BE43-AB8A-79C0FFBA6324}">
      <dgm:prSet/>
      <dgm:spPr/>
      <dgm:t>
        <a:bodyPr/>
        <a:lstStyle/>
        <a:p>
          <a:endParaRPr lang="en-GB" sz="1100"/>
        </a:p>
      </dgm:t>
    </dgm:pt>
    <dgm:pt modelId="{CFB92DA3-4DAB-3F4E-909C-61DF909D1BD2}" type="pres">
      <dgm:prSet presAssocID="{08DB2C27-F7A9-1544-90EC-37CD1E42CE9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8B3F4AD-8AD1-C841-9213-22F6E3BCE27A}" type="pres">
      <dgm:prSet presAssocID="{4993A80C-4315-D949-ADD0-77B21A4EB723}" presName="gear1" presStyleLbl="node1" presStyleIdx="0" presStyleCnt="3">
        <dgm:presLayoutVars>
          <dgm:chMax val="1"/>
          <dgm:bulletEnabled val="1"/>
        </dgm:presLayoutVars>
      </dgm:prSet>
      <dgm:spPr/>
    </dgm:pt>
    <dgm:pt modelId="{5A8167AC-CE65-F04C-BF71-D344FFF24ECD}" type="pres">
      <dgm:prSet presAssocID="{4993A80C-4315-D949-ADD0-77B21A4EB723}" presName="gear1srcNode" presStyleLbl="node1" presStyleIdx="0" presStyleCnt="3"/>
      <dgm:spPr/>
    </dgm:pt>
    <dgm:pt modelId="{5F4B761D-E0BD-A142-94FA-E1AE17C432B5}" type="pres">
      <dgm:prSet presAssocID="{4993A80C-4315-D949-ADD0-77B21A4EB723}" presName="gear1dstNode" presStyleLbl="node1" presStyleIdx="0" presStyleCnt="3"/>
      <dgm:spPr/>
    </dgm:pt>
    <dgm:pt modelId="{78018ED6-4F1A-0949-962E-091DFE804104}" type="pres">
      <dgm:prSet presAssocID="{DDEB8C27-A541-E246-A09D-29FF1B814E1E}" presName="gear2" presStyleLbl="node1" presStyleIdx="1" presStyleCnt="3">
        <dgm:presLayoutVars>
          <dgm:chMax val="1"/>
          <dgm:bulletEnabled val="1"/>
        </dgm:presLayoutVars>
      </dgm:prSet>
      <dgm:spPr/>
    </dgm:pt>
    <dgm:pt modelId="{C08BB454-F72B-A441-BD00-35021E406575}" type="pres">
      <dgm:prSet presAssocID="{DDEB8C27-A541-E246-A09D-29FF1B814E1E}" presName="gear2srcNode" presStyleLbl="node1" presStyleIdx="1" presStyleCnt="3"/>
      <dgm:spPr/>
    </dgm:pt>
    <dgm:pt modelId="{4B3D735C-5155-1240-BD89-7E3F17A0068F}" type="pres">
      <dgm:prSet presAssocID="{DDEB8C27-A541-E246-A09D-29FF1B814E1E}" presName="gear2dstNode" presStyleLbl="node1" presStyleIdx="1" presStyleCnt="3"/>
      <dgm:spPr/>
    </dgm:pt>
    <dgm:pt modelId="{A5CB220C-39AB-0B4D-95C9-8FB88A8BF5A0}" type="pres">
      <dgm:prSet presAssocID="{1973FCF8-047A-3141-9B1A-BFAF3649BC1A}" presName="gear3" presStyleLbl="node1" presStyleIdx="2" presStyleCnt="3"/>
      <dgm:spPr/>
    </dgm:pt>
    <dgm:pt modelId="{3C021DA6-7368-7544-AF2C-4D9FDBEA9815}" type="pres">
      <dgm:prSet presAssocID="{1973FCF8-047A-3141-9B1A-BFAF3649BC1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B1F0A9D-754B-B849-87EA-1DE67B955AF1}" type="pres">
      <dgm:prSet presAssocID="{1973FCF8-047A-3141-9B1A-BFAF3649BC1A}" presName="gear3srcNode" presStyleLbl="node1" presStyleIdx="2" presStyleCnt="3"/>
      <dgm:spPr/>
    </dgm:pt>
    <dgm:pt modelId="{CD71E4FC-78D9-EC4A-9166-5BD72AB485EB}" type="pres">
      <dgm:prSet presAssocID="{1973FCF8-047A-3141-9B1A-BFAF3649BC1A}" presName="gear3dstNode" presStyleLbl="node1" presStyleIdx="2" presStyleCnt="3"/>
      <dgm:spPr/>
    </dgm:pt>
    <dgm:pt modelId="{E7A2E5BA-6B44-DF4A-A562-7F8908C2A73D}" type="pres">
      <dgm:prSet presAssocID="{15F1CFCB-C138-044D-A8A6-F702D1260FE4}" presName="connector1" presStyleLbl="sibTrans2D1" presStyleIdx="0" presStyleCnt="3"/>
      <dgm:spPr/>
    </dgm:pt>
    <dgm:pt modelId="{D4159953-F121-E247-86F0-382518D2FB81}" type="pres">
      <dgm:prSet presAssocID="{CADA25DA-CCE0-7646-A589-C0E23DC3DDC8}" presName="connector2" presStyleLbl="sibTrans2D1" presStyleIdx="1" presStyleCnt="3"/>
      <dgm:spPr/>
    </dgm:pt>
    <dgm:pt modelId="{1BF0988E-E0B8-E143-A5FB-C60C0EFA718E}" type="pres">
      <dgm:prSet presAssocID="{60CA239C-5F6A-3644-816A-CAAB5F2E1B03}" presName="connector3" presStyleLbl="sibTrans2D1" presStyleIdx="2" presStyleCnt="3"/>
      <dgm:spPr/>
    </dgm:pt>
  </dgm:ptLst>
  <dgm:cxnLst>
    <dgm:cxn modelId="{42BECF04-77DE-9649-860D-85237ACE7013}" srcId="{08DB2C27-F7A9-1544-90EC-37CD1E42CE90}" destId="{DDEB8C27-A541-E246-A09D-29FF1B814E1E}" srcOrd="1" destOrd="0" parTransId="{6FB1C19C-F390-7D4E-83DD-7F52D2BEF64A}" sibTransId="{CADA25DA-CCE0-7646-A589-C0E23DC3DDC8}"/>
    <dgm:cxn modelId="{FB29E914-930A-AB40-A4FE-30B12C3BDAFF}" srcId="{08DB2C27-F7A9-1544-90EC-37CD1E42CE90}" destId="{4993A80C-4315-D949-ADD0-77B21A4EB723}" srcOrd="0" destOrd="0" parTransId="{8A1740CF-4E0B-5B43-9F83-620A2D41ED9C}" sibTransId="{15F1CFCB-C138-044D-A8A6-F702D1260FE4}"/>
    <dgm:cxn modelId="{9079DB1A-78CD-4B4F-B70C-4FBEC6D59599}" type="presOf" srcId="{4993A80C-4315-D949-ADD0-77B21A4EB723}" destId="{5F4B761D-E0BD-A142-94FA-E1AE17C432B5}" srcOrd="2" destOrd="0" presId="urn:microsoft.com/office/officeart/2005/8/layout/gear1"/>
    <dgm:cxn modelId="{4EB92C37-A60C-434E-A581-222F1C7CA6C4}" type="presOf" srcId="{60CA239C-5F6A-3644-816A-CAAB5F2E1B03}" destId="{1BF0988E-E0B8-E143-A5FB-C60C0EFA718E}" srcOrd="0" destOrd="0" presId="urn:microsoft.com/office/officeart/2005/8/layout/gear1"/>
    <dgm:cxn modelId="{0B55384A-0DE4-454B-B988-61611C73BF31}" type="presOf" srcId="{1973FCF8-047A-3141-9B1A-BFAF3649BC1A}" destId="{3C021DA6-7368-7544-AF2C-4D9FDBEA9815}" srcOrd="1" destOrd="0" presId="urn:microsoft.com/office/officeart/2005/8/layout/gear1"/>
    <dgm:cxn modelId="{58B7A263-099D-9E4C-AEE9-0DE282C1D672}" type="presOf" srcId="{CADA25DA-CCE0-7646-A589-C0E23DC3DDC8}" destId="{D4159953-F121-E247-86F0-382518D2FB81}" srcOrd="0" destOrd="0" presId="urn:microsoft.com/office/officeart/2005/8/layout/gear1"/>
    <dgm:cxn modelId="{52B3A76E-A04A-D947-815D-EE9DD6E766DF}" type="presOf" srcId="{DDEB8C27-A541-E246-A09D-29FF1B814E1E}" destId="{C08BB454-F72B-A441-BD00-35021E406575}" srcOrd="1" destOrd="0" presId="urn:microsoft.com/office/officeart/2005/8/layout/gear1"/>
    <dgm:cxn modelId="{7D617E74-DDD0-1E4E-9DA5-4BD9AD2261C3}" type="presOf" srcId="{08DB2C27-F7A9-1544-90EC-37CD1E42CE90}" destId="{CFB92DA3-4DAB-3F4E-909C-61DF909D1BD2}" srcOrd="0" destOrd="0" presId="urn:microsoft.com/office/officeart/2005/8/layout/gear1"/>
    <dgm:cxn modelId="{E47E6A75-9D36-0B42-B6D1-C24D7533EDCA}" type="presOf" srcId="{DDEB8C27-A541-E246-A09D-29FF1B814E1E}" destId="{78018ED6-4F1A-0949-962E-091DFE804104}" srcOrd="0" destOrd="0" presId="urn:microsoft.com/office/officeart/2005/8/layout/gear1"/>
    <dgm:cxn modelId="{9065E981-126B-3147-B14D-9C7C4BBD30D3}" type="presOf" srcId="{DDEB8C27-A541-E246-A09D-29FF1B814E1E}" destId="{4B3D735C-5155-1240-BD89-7E3F17A0068F}" srcOrd="2" destOrd="0" presId="urn:microsoft.com/office/officeart/2005/8/layout/gear1"/>
    <dgm:cxn modelId="{324DA790-CFFC-A649-8171-C42B4DA4CBED}" type="presOf" srcId="{4993A80C-4315-D949-ADD0-77B21A4EB723}" destId="{C8B3F4AD-8AD1-C841-9213-22F6E3BCE27A}" srcOrd="0" destOrd="0" presId="urn:microsoft.com/office/officeart/2005/8/layout/gear1"/>
    <dgm:cxn modelId="{3A6A1694-66B6-1B42-91AD-AF851CB0DC47}" type="presOf" srcId="{1973FCF8-047A-3141-9B1A-BFAF3649BC1A}" destId="{A5CB220C-39AB-0B4D-95C9-8FB88A8BF5A0}" srcOrd="0" destOrd="0" presId="urn:microsoft.com/office/officeart/2005/8/layout/gear1"/>
    <dgm:cxn modelId="{ACED1B94-7776-B04D-AD1B-BB39EB967A9C}" type="presOf" srcId="{4993A80C-4315-D949-ADD0-77B21A4EB723}" destId="{5A8167AC-CE65-F04C-BF71-D344FFF24ECD}" srcOrd="1" destOrd="0" presId="urn:microsoft.com/office/officeart/2005/8/layout/gear1"/>
    <dgm:cxn modelId="{35D5ADB3-ECF9-0C42-8903-FEAB705C01F4}" type="presOf" srcId="{1973FCF8-047A-3141-9B1A-BFAF3649BC1A}" destId="{CD71E4FC-78D9-EC4A-9166-5BD72AB485EB}" srcOrd="3" destOrd="0" presId="urn:microsoft.com/office/officeart/2005/8/layout/gear1"/>
    <dgm:cxn modelId="{E5C5EAE0-DFD4-3F46-A78D-D9C0A2F2E4F7}" type="presOf" srcId="{15F1CFCB-C138-044D-A8A6-F702D1260FE4}" destId="{E7A2E5BA-6B44-DF4A-A562-7F8908C2A73D}" srcOrd="0" destOrd="0" presId="urn:microsoft.com/office/officeart/2005/8/layout/gear1"/>
    <dgm:cxn modelId="{4EDAD8E8-2F21-BE43-AB8A-79C0FFBA6324}" srcId="{08DB2C27-F7A9-1544-90EC-37CD1E42CE90}" destId="{1973FCF8-047A-3141-9B1A-BFAF3649BC1A}" srcOrd="2" destOrd="0" parTransId="{BFBFF4E4-54FA-3D4C-BCF4-5E25929CA770}" sibTransId="{60CA239C-5F6A-3644-816A-CAAB5F2E1B03}"/>
    <dgm:cxn modelId="{7E3CACEC-AD8E-234C-A280-AF8913FBB48B}" type="presOf" srcId="{1973FCF8-047A-3141-9B1A-BFAF3649BC1A}" destId="{2B1F0A9D-754B-B849-87EA-1DE67B955AF1}" srcOrd="2" destOrd="0" presId="urn:microsoft.com/office/officeart/2005/8/layout/gear1"/>
    <dgm:cxn modelId="{D9B4C8B3-1CD8-9E4E-A6B5-38545F1E903E}" type="presParOf" srcId="{CFB92DA3-4DAB-3F4E-909C-61DF909D1BD2}" destId="{C8B3F4AD-8AD1-C841-9213-22F6E3BCE27A}" srcOrd="0" destOrd="0" presId="urn:microsoft.com/office/officeart/2005/8/layout/gear1"/>
    <dgm:cxn modelId="{ECDC9449-FCF0-CA4B-A3BE-398B73678688}" type="presParOf" srcId="{CFB92DA3-4DAB-3F4E-909C-61DF909D1BD2}" destId="{5A8167AC-CE65-F04C-BF71-D344FFF24ECD}" srcOrd="1" destOrd="0" presId="urn:microsoft.com/office/officeart/2005/8/layout/gear1"/>
    <dgm:cxn modelId="{E2EA3712-4CB1-E640-8C5C-E61EED2D0166}" type="presParOf" srcId="{CFB92DA3-4DAB-3F4E-909C-61DF909D1BD2}" destId="{5F4B761D-E0BD-A142-94FA-E1AE17C432B5}" srcOrd="2" destOrd="0" presId="urn:microsoft.com/office/officeart/2005/8/layout/gear1"/>
    <dgm:cxn modelId="{0672211A-27C5-7747-8EB0-B316BC7A1717}" type="presParOf" srcId="{CFB92DA3-4DAB-3F4E-909C-61DF909D1BD2}" destId="{78018ED6-4F1A-0949-962E-091DFE804104}" srcOrd="3" destOrd="0" presId="urn:microsoft.com/office/officeart/2005/8/layout/gear1"/>
    <dgm:cxn modelId="{5FD08C4A-EB78-AC41-A2BC-16842D09DCEC}" type="presParOf" srcId="{CFB92DA3-4DAB-3F4E-909C-61DF909D1BD2}" destId="{C08BB454-F72B-A441-BD00-35021E406575}" srcOrd="4" destOrd="0" presId="urn:microsoft.com/office/officeart/2005/8/layout/gear1"/>
    <dgm:cxn modelId="{1915F919-6FD3-5E42-9810-445DDF419ADC}" type="presParOf" srcId="{CFB92DA3-4DAB-3F4E-909C-61DF909D1BD2}" destId="{4B3D735C-5155-1240-BD89-7E3F17A0068F}" srcOrd="5" destOrd="0" presId="urn:microsoft.com/office/officeart/2005/8/layout/gear1"/>
    <dgm:cxn modelId="{96BAF9B5-192E-F44E-BDF2-F43EBD5E48FA}" type="presParOf" srcId="{CFB92DA3-4DAB-3F4E-909C-61DF909D1BD2}" destId="{A5CB220C-39AB-0B4D-95C9-8FB88A8BF5A0}" srcOrd="6" destOrd="0" presId="urn:microsoft.com/office/officeart/2005/8/layout/gear1"/>
    <dgm:cxn modelId="{7DD4B124-292D-0242-8522-2F8E688BB384}" type="presParOf" srcId="{CFB92DA3-4DAB-3F4E-909C-61DF909D1BD2}" destId="{3C021DA6-7368-7544-AF2C-4D9FDBEA9815}" srcOrd="7" destOrd="0" presId="urn:microsoft.com/office/officeart/2005/8/layout/gear1"/>
    <dgm:cxn modelId="{22CC55AC-00C2-3B49-907F-4EC02F96B35C}" type="presParOf" srcId="{CFB92DA3-4DAB-3F4E-909C-61DF909D1BD2}" destId="{2B1F0A9D-754B-B849-87EA-1DE67B955AF1}" srcOrd="8" destOrd="0" presId="urn:microsoft.com/office/officeart/2005/8/layout/gear1"/>
    <dgm:cxn modelId="{F4551A79-5718-FE4D-8C7E-C8B4A98C4023}" type="presParOf" srcId="{CFB92DA3-4DAB-3F4E-909C-61DF909D1BD2}" destId="{CD71E4FC-78D9-EC4A-9166-5BD72AB485EB}" srcOrd="9" destOrd="0" presId="urn:microsoft.com/office/officeart/2005/8/layout/gear1"/>
    <dgm:cxn modelId="{15E3E864-00AC-EE4A-A6D9-A3F562364A4E}" type="presParOf" srcId="{CFB92DA3-4DAB-3F4E-909C-61DF909D1BD2}" destId="{E7A2E5BA-6B44-DF4A-A562-7F8908C2A73D}" srcOrd="10" destOrd="0" presId="urn:microsoft.com/office/officeart/2005/8/layout/gear1"/>
    <dgm:cxn modelId="{FB712F1D-4336-AC47-A435-D31E1DDE0A9C}" type="presParOf" srcId="{CFB92DA3-4DAB-3F4E-909C-61DF909D1BD2}" destId="{D4159953-F121-E247-86F0-382518D2FB81}" srcOrd="11" destOrd="0" presId="urn:microsoft.com/office/officeart/2005/8/layout/gear1"/>
    <dgm:cxn modelId="{F3AA4A89-4137-C840-894F-6718C4132BC4}" type="presParOf" srcId="{CFB92DA3-4DAB-3F4E-909C-61DF909D1BD2}" destId="{1BF0988E-E0B8-E143-A5FB-C60C0EFA718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3F4AD-8AD1-C841-9213-22F6E3BCE27A}">
      <dsp:nvSpPr>
        <dsp:cNvPr id="0" name=""/>
        <dsp:cNvSpPr/>
      </dsp:nvSpPr>
      <dsp:spPr>
        <a:xfrm>
          <a:off x="496988" y="426100"/>
          <a:ext cx="520789" cy="52078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601690" y="548092"/>
        <a:ext cx="311385" cy="267697"/>
      </dsp:txXfrm>
    </dsp:sp>
    <dsp:sp modelId="{78018ED6-4F1A-0949-962E-091DFE804104}">
      <dsp:nvSpPr>
        <dsp:cNvPr id="0" name=""/>
        <dsp:cNvSpPr/>
      </dsp:nvSpPr>
      <dsp:spPr>
        <a:xfrm>
          <a:off x="193984" y="303004"/>
          <a:ext cx="378756" cy="37875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289337" y="398933"/>
        <a:ext cx="188050" cy="186898"/>
      </dsp:txXfrm>
    </dsp:sp>
    <dsp:sp modelId="{A5CB220C-39AB-0B4D-95C9-8FB88A8BF5A0}">
      <dsp:nvSpPr>
        <dsp:cNvPr id="0" name=""/>
        <dsp:cNvSpPr/>
      </dsp:nvSpPr>
      <dsp:spPr>
        <a:xfrm rot="20700000">
          <a:off x="406126" y="41701"/>
          <a:ext cx="371103" cy="37110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 rot="-20700000">
        <a:off x="487520" y="123095"/>
        <a:ext cx="208315" cy="208315"/>
      </dsp:txXfrm>
    </dsp:sp>
    <dsp:sp modelId="{E7A2E5BA-6B44-DF4A-A562-7F8908C2A73D}">
      <dsp:nvSpPr>
        <dsp:cNvPr id="0" name=""/>
        <dsp:cNvSpPr/>
      </dsp:nvSpPr>
      <dsp:spPr>
        <a:xfrm>
          <a:off x="428797" y="361725"/>
          <a:ext cx="666610" cy="666610"/>
        </a:xfrm>
        <a:prstGeom prst="circularArrow">
          <a:avLst>
            <a:gd name="adj1" fmla="val 4687"/>
            <a:gd name="adj2" fmla="val 299029"/>
            <a:gd name="adj3" fmla="val 2285486"/>
            <a:gd name="adj4" fmla="val 1650516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59953-F121-E247-86F0-382518D2FB81}">
      <dsp:nvSpPr>
        <dsp:cNvPr id="0" name=""/>
        <dsp:cNvSpPr/>
      </dsp:nvSpPr>
      <dsp:spPr>
        <a:xfrm>
          <a:off x="126907" y="233136"/>
          <a:ext cx="484334" cy="48433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0988E-E0B8-E143-A5FB-C60C0EFA718E}">
      <dsp:nvSpPr>
        <dsp:cNvPr id="0" name=""/>
        <dsp:cNvSpPr/>
      </dsp:nvSpPr>
      <dsp:spPr>
        <a:xfrm>
          <a:off x="320286" y="-25647"/>
          <a:ext cx="522209" cy="52220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24DE8-81DF-7C45-BF01-B3AC44ECE443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FD965-E6E9-E64A-9CF8-1B6BEE63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08F5-35CD-44E1-A711-111CBE8628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1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4316-DD6B-E940-8F4F-A060BF8B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2A439-A1D4-CE45-98E2-63C5825EA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1AB6-5489-E141-BD09-E2FAC1F1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8073-5206-5B40-A9A3-74A21F81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DDAD-5FDF-6348-B40D-9219EFC0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0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BFAB-543A-C146-8535-D18126C9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3F5E-D849-8F43-9723-A7FCE79C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7F34F-7375-FC4C-A98A-B42EADE0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FDB6-E530-DE4E-9A22-CD3CBA56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782F-F9F3-4A48-B312-5F9CE43D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75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40AD-127A-9041-B841-D803943E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A07C1-9410-1044-B1DE-CEED176B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2FB9-8AB7-3E48-AA52-90849ABC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AE3C-1345-554F-B4F1-751EFBE3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C417-54D2-4448-9175-0F438B4D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3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6492-B925-2449-A320-FBB0C2C6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9028-100C-D647-81C4-8F421DF31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FA2BD-8EC7-704C-95EF-1589236DF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392BB-A9BC-E947-96F8-5218128E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8AEAF-B4EE-2C4B-BD31-B2807C19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94BA4-251F-E84D-AC24-784DA22E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5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3226-A2D2-A240-B8AF-DA73FC2A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06D5-B8B9-4D43-B0C4-4E9086B27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C03B1-EF84-7C45-B57F-0CC2DDB7D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04EEB-128F-D14D-960C-F7F87E128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FC94D-C3F4-DD40-ACA9-81B21692A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7522B-F618-5B42-82A9-5C9F0D9A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62239-979E-E14D-B7D1-524318AE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F4B9E-BA96-664C-A39D-7800F86D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10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C376-1CA3-0847-9F0B-382D7AC4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995EA-B8A0-8F4B-B6FE-B7911428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F924A-C9B1-DD40-A08A-F5E9BEA6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51B05-9FD2-A048-89F2-90B203C6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4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17F58-F70D-7240-ABD3-90278F44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3E00F-AAC6-0C46-83D1-54750209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FB6AA-0DF7-7947-BE80-2740F408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2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5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55E8-DC90-C545-A011-A14919FB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9188-AFDC-0C4D-A355-1E800782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E271A-96A2-EC44-9F10-01D5E1D4E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6E22E-9AE8-F546-A666-FD99D2E1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FE46B-4650-624F-B7C7-8B5908F4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33D64-033F-F548-88E6-D5826DC8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4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F686-BC5D-6448-9DE4-6180FD14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BDE0-ADB3-D445-931A-30221BB42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8649F-963E-764B-8AF8-A4EA66DF3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BEBE2-0412-8043-9564-26F7E44A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68B0-B8FA-DA43-BB77-9ED56EAF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C361B-BBF8-F847-8BE0-4D7BE755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9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FBCE-7B94-1848-B1CD-C6D8280F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2F769-2085-364C-84B1-866B9E255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0006C-48F1-3546-8EA4-43A6D6CC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713A-43B3-9443-91B1-2F9F1C3D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0DAC-E0BF-1947-AE1B-50C56D1F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6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2150-E913-DB45-A73D-6A238A27D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9BA14-C895-AC4D-9129-97B38B90D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9878-D616-2242-9106-206D836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29E2-3D24-0B49-8384-B205145F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CC50-156D-E14B-B285-EAB3417D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5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0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0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1FF7F-4ED6-1249-9F06-16D13603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27BBE-C763-5446-9A09-6B145B4F5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E35B-6512-C04B-900B-D83294EA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55E24-E39D-4441-8142-6AA0461FC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3408-AAA0-734A-B076-8C5FAC91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igbio/proteomics-metadata-standard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12" Type="http://schemas.openxmlformats.org/officeDocument/2006/relationships/hyperlink" Target="https://www.ebi.ac.uk/biosamples/samples?text=PXD00056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hyperlink" Target="https://www.ebi.ac.uk/pride/archive/projects/PXD000561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gbio/proteomics-metadata-standard/tree/master/annotated-projects" TargetMode="External"/><Relationship Id="rId2" Type="http://schemas.openxmlformats.org/officeDocument/2006/relationships/hyperlink" Target="https://github.com/bigbio/proteomics-metadata-standard/issues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priverol/sdrf-pipelines" TargetMode="External"/><Relationship Id="rId2" Type="http://schemas.openxmlformats.org/officeDocument/2006/relationships/hyperlink" Target="https://github.com/bigbio/sdrfcheck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NCIT_C43366" TargetMode="External"/><Relationship Id="rId2" Type="http://schemas.openxmlformats.org/officeDocument/2006/relationships/hyperlink" Target="http://www.ebi.ac.uk/efo/EFO_0000408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ebi.ac.uk/efo/EFO_0006429" TargetMode="External"/><Relationship Id="rId4" Type="http://schemas.openxmlformats.org/officeDocument/2006/relationships/hyperlink" Target="http://purl.obolibrary.org/obo/NCBITaxon_96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B390-5FF1-5241-AC6C-F62CF01CB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r>
              <a:rPr lang="en-US" sz="3600" dirty="0"/>
              <a:t>Proteomics </a:t>
            </a:r>
            <a:br>
              <a:rPr lang="en-US" sz="3600" dirty="0"/>
            </a:br>
            <a:r>
              <a:rPr lang="en-US" sz="3600" dirty="0"/>
              <a:t>Sample Metadata </a:t>
            </a:r>
            <a:br>
              <a:rPr lang="en-US" sz="3600" dirty="0"/>
            </a:br>
            <a:r>
              <a:rPr lang="en-US" sz="3600" dirty="0"/>
              <a:t>Experimental Design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B1DF58-473E-1544-8FD4-5C4A0EF61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294998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/>
              <a:t>Yasset Perez-Riverol PhD</a:t>
            </a:r>
          </a:p>
          <a:p>
            <a:pPr>
              <a:lnSpc>
                <a:spcPct val="100000"/>
              </a:lnSpc>
            </a:pPr>
            <a:r>
              <a:rPr lang="en-US" sz="1300"/>
              <a:t>Team Coordinator, PRIDE, EMBL-EBI</a:t>
            </a:r>
          </a:p>
          <a:p>
            <a:pPr>
              <a:lnSpc>
                <a:spcPct val="100000"/>
              </a:lnSpc>
            </a:pPr>
            <a:r>
              <a:rPr lang="en-US" sz="1300">
                <a:hlinkClick r:id="rId2"/>
              </a:rPr>
              <a:t>https://github.com/bigbio/proteomics-metadata-standard</a:t>
            </a:r>
            <a:r>
              <a:rPr lang="en-US" sz="1300"/>
              <a:t>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1B2AF0-3AE5-9043-9E87-405349B82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7" t="1808" r="6857" b="2381"/>
          <a:stretch/>
        </p:blipFill>
        <p:spPr>
          <a:xfrm>
            <a:off x="3683705" y="1122363"/>
            <a:ext cx="521964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Key-value pairs values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665877-03B6-A548-A09D-5862C1607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07937"/>
              </p:ext>
            </p:extLst>
          </p:nvPr>
        </p:nvGraphicFramePr>
        <p:xfrm>
          <a:off x="110259" y="1505911"/>
          <a:ext cx="8923482" cy="3017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70827">
                  <a:extLst>
                    <a:ext uri="{9D8B030D-6E8A-4147-A177-3AD203B41FA5}">
                      <a16:colId xmlns:a16="http://schemas.microsoft.com/office/drawing/2014/main" val="1756623455"/>
                    </a:ext>
                  </a:extLst>
                </a:gridCol>
                <a:gridCol w="928255">
                  <a:extLst>
                    <a:ext uri="{9D8B030D-6E8A-4147-A177-3AD203B41FA5}">
                      <a16:colId xmlns:a16="http://schemas.microsoft.com/office/drawing/2014/main" val="318072439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9295800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9409020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Property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Key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Example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Mandatory(✅)/Optional()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6059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Name of the modification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NM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NM=Acetylation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✅</a:t>
                      </a:r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extLst>
                  <a:ext uri="{0D108BD9-81ED-4DB2-BD59-A6C34878D82A}">
                    <a16:rowId xmlns:a16="http://schemas.microsoft.com/office/drawing/2014/main" val="193817875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Database Accession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AC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AC=UNIMOD:1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74657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Chemical Formula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CF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CF=H(2)C(2)O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11532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Modification type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MT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MT=Fixed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214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Position of the modification in the polypeptide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PP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PP=Any N-term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✅</a:t>
                      </a:r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extLst>
                  <a:ext uri="{0D108BD9-81ED-4DB2-BD59-A6C34878D82A}">
                    <a16:rowId xmlns:a16="http://schemas.microsoft.com/office/drawing/2014/main" val="1214355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Target Amino acid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TA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TA=S,T,Y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✅</a:t>
                      </a:r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extLst>
                  <a:ext uri="{0D108BD9-81ED-4DB2-BD59-A6C34878D82A}">
                    <a16:rowId xmlns:a16="http://schemas.microsoft.com/office/drawing/2014/main" val="67789564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Monoisotopic mass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MM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MM=42.010565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00803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CC7D614-CE40-A545-BDE7-749C0FAA8723}"/>
              </a:ext>
            </a:extLst>
          </p:cNvPr>
          <p:cNvSpPr/>
          <p:nvPr/>
        </p:nvSpPr>
        <p:spPr>
          <a:xfrm>
            <a:off x="-484909" y="4754615"/>
            <a:ext cx="9254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accent4">
                  <a:lumMod val="75000"/>
                </a:schemeClr>
              </a:buClr>
            </a:pPr>
            <a:r>
              <a:rPr lang="en-US" sz="2000" dirty="0"/>
              <a:t>NM=</a:t>
            </a:r>
            <a:r>
              <a:rPr lang="en-US" sz="2000" dirty="0" err="1"/>
              <a:t>Glu→pyro-Glu</a:t>
            </a:r>
            <a:r>
              <a:rPr lang="en-US" sz="2000" dirty="0"/>
              <a:t>; MT=fixed; PP=Anywhere; AC=Unimod:27; TA=E</a:t>
            </a:r>
          </a:p>
        </p:txBody>
      </p:sp>
    </p:spTree>
    <p:extLst>
      <p:ext uri="{BB962C8B-B14F-4D97-AF65-F5344CB8AC3E}">
        <p14:creationId xmlns:p14="http://schemas.microsoft.com/office/powerpoint/2010/main" val="110210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Some additional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118772-E9E6-9346-8FAA-BC516ADF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3" y="1654269"/>
            <a:ext cx="8996714" cy="47326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000" u="sng" dirty="0"/>
              <a:t>Unknown values</a:t>
            </a:r>
            <a:r>
              <a:rPr lang="en-GB" sz="2000" dirty="0"/>
              <a:t>: In some cases the column is Mandatory (✅) but for some samples the value is unknown. In those cases users SHOULD use </a:t>
            </a:r>
            <a:r>
              <a:rPr lang="en-GB" sz="2000" b="1" dirty="0"/>
              <a:t>not available</a:t>
            </a:r>
            <a:r>
              <a:rPr lang="en-GB" sz="2000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GB" sz="2000" u="sng" dirty="0"/>
              <a:t>Not Applicable values</a:t>
            </a:r>
            <a:r>
              <a:rPr lang="en-GB" sz="2000" dirty="0"/>
              <a:t>: In some cases the column is Mandatory (✅) but for some samples the value is not applicable: In those cases users SHOULD use </a:t>
            </a:r>
            <a:r>
              <a:rPr lang="en-GB" sz="2000" b="1" dirty="0"/>
              <a:t>not applicable</a:t>
            </a:r>
            <a:r>
              <a:rPr lang="en-GB" sz="2000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GB" sz="2000" u="sng" dirty="0"/>
              <a:t>Case sensitive</a:t>
            </a:r>
            <a:r>
              <a:rPr lang="en-GB" sz="2000" dirty="0"/>
              <a:t>: By specification, the SDRF is case insensitive, but we RECOMMEND to use lower cases throughout all the text (Column names and values).</a:t>
            </a:r>
          </a:p>
          <a:p>
            <a:pPr>
              <a:buFont typeface="Wingdings" pitchFamily="2" charset="2"/>
              <a:buChar char="ü"/>
            </a:pPr>
            <a:r>
              <a:rPr lang="en-GB" sz="2000" u="sng" dirty="0"/>
              <a:t>Spaces</a:t>
            </a:r>
            <a:r>
              <a:rPr lang="en-GB" sz="2000" dirty="0"/>
              <a:t>: By specification, the SDRF is insensitive to spaces (</a:t>
            </a:r>
            <a:r>
              <a:rPr lang="en-GB" sz="2000" dirty="0" err="1"/>
              <a:t>SourceName</a:t>
            </a:r>
            <a:r>
              <a:rPr lang="en-GB" sz="2000" dirty="0"/>
              <a:t> == source name). We RECOMMENDED to use the space representation because is more human readable (</a:t>
            </a:r>
            <a:r>
              <a:rPr lang="en-GB" sz="2000" dirty="0" err="1"/>
              <a:t>e.g</a:t>
            </a:r>
            <a:r>
              <a:rPr lang="en-GB" sz="2000" dirty="0"/>
              <a:t> source name).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96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Sample templates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66858D-5809-3540-9C50-D0ABB7E89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2106"/>
              </p:ext>
            </p:extLst>
          </p:nvPr>
        </p:nvGraphicFramePr>
        <p:xfrm>
          <a:off x="228600" y="1237703"/>
          <a:ext cx="8686800" cy="530568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82636">
                  <a:extLst>
                    <a:ext uri="{9D8B030D-6E8A-4147-A177-3AD203B41FA5}">
                      <a16:colId xmlns:a16="http://schemas.microsoft.com/office/drawing/2014/main" val="257137754"/>
                    </a:ext>
                  </a:extLst>
                </a:gridCol>
                <a:gridCol w="845128">
                  <a:extLst>
                    <a:ext uri="{9D8B030D-6E8A-4147-A177-3AD203B41FA5}">
                      <a16:colId xmlns:a16="http://schemas.microsoft.com/office/drawing/2014/main" val="3628234345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1187841921"/>
                    </a:ext>
                  </a:extLst>
                </a:gridCol>
                <a:gridCol w="1052000">
                  <a:extLst>
                    <a:ext uri="{9D8B030D-6E8A-4147-A177-3AD203B41FA5}">
                      <a16:colId xmlns:a16="http://schemas.microsoft.com/office/drawing/2014/main" val="4127021971"/>
                    </a:ext>
                  </a:extLst>
                </a:gridCol>
                <a:gridCol w="1328146">
                  <a:extLst>
                    <a:ext uri="{9D8B030D-6E8A-4147-A177-3AD203B41FA5}">
                      <a16:colId xmlns:a16="http://schemas.microsoft.com/office/drawing/2014/main" val="2160615729"/>
                    </a:ext>
                  </a:extLst>
                </a:gridCol>
                <a:gridCol w="780736">
                  <a:extLst>
                    <a:ext uri="{9D8B030D-6E8A-4147-A177-3AD203B41FA5}">
                      <a16:colId xmlns:a16="http://schemas.microsoft.com/office/drawing/2014/main" val="2662860922"/>
                    </a:ext>
                  </a:extLst>
                </a:gridCol>
                <a:gridCol w="780736">
                  <a:extLst>
                    <a:ext uri="{9D8B030D-6E8A-4147-A177-3AD203B41FA5}">
                      <a16:colId xmlns:a16="http://schemas.microsoft.com/office/drawing/2014/main" val="3377147300"/>
                    </a:ext>
                  </a:extLst>
                </a:gridCol>
              </a:tblGrid>
              <a:tr h="171538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Default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Human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Vertebrates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Non-vertebrates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Plants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Cell lines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extLst>
                  <a:ext uri="{0D108BD9-81ED-4DB2-BD59-A6C34878D82A}">
                    <a16:rowId xmlns:a16="http://schemas.microsoft.com/office/drawing/2014/main" val="2391308172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Source Name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✅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785859976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characteristics[organism]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198781452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characteristics[strain/breed]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extLst>
                  <a:ext uri="{0D108BD9-81ED-4DB2-BD59-A6C34878D82A}">
                    <a16:rowId xmlns:a16="http://schemas.microsoft.com/office/drawing/2014/main" val="1882632177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characteristics[ecotype/cultivar]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052401603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characteristics[ethnicity]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752735965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characteristics[age]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724107359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characteristics[developmental stage]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776369938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characteristics[sex]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569907971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characteristics[disease]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013720632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characteristics[organism part]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1300031156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characteristics[cell type]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1668239393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characteristics[individual]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extLst>
                  <a:ext uri="{0D108BD9-81ED-4DB2-BD59-A6C34878D82A}">
                    <a16:rowId xmlns:a16="http://schemas.microsoft.com/office/drawing/2014/main" val="4070459839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characteristics[cell line Code]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601371499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651419765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comment[data file]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859101455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comment[fraction identifier]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1629700730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comment[label]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✅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99858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10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BC931517-1429-D04C-86E5-8E14E4CD9468}"/>
              </a:ext>
            </a:extLst>
          </p:cNvPr>
          <p:cNvGrpSpPr/>
          <p:nvPr/>
        </p:nvGrpSpPr>
        <p:grpSpPr>
          <a:xfrm>
            <a:off x="123785" y="53505"/>
            <a:ext cx="5725709" cy="2851959"/>
            <a:chOff x="510134" y="1458098"/>
            <a:chExt cx="15028659" cy="748573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E2C41E-2153-4241-8311-14FBE332FAF0}"/>
                </a:ext>
              </a:extLst>
            </p:cNvPr>
            <p:cNvGrpSpPr/>
            <p:nvPr/>
          </p:nvGrpSpPr>
          <p:grpSpPr>
            <a:xfrm>
              <a:off x="510134" y="4220499"/>
              <a:ext cx="2912789" cy="3984706"/>
              <a:chOff x="1551214" y="2551627"/>
              <a:chExt cx="2912789" cy="3984706"/>
            </a:xfrm>
          </p:grpSpPr>
          <p:sp>
            <p:nvSpPr>
              <p:cNvPr id="4" name="Card 3">
                <a:extLst>
                  <a:ext uri="{FF2B5EF4-FFF2-40B4-BE49-F238E27FC236}">
                    <a16:creationId xmlns:a16="http://schemas.microsoft.com/office/drawing/2014/main" id="{8918F935-AB7E-8A49-8C2A-B8D85FF4FD90}"/>
                  </a:ext>
                </a:extLst>
              </p:cNvPr>
              <p:cNvSpPr/>
              <p:nvPr/>
            </p:nvSpPr>
            <p:spPr>
              <a:xfrm>
                <a:off x="2129976" y="2993034"/>
                <a:ext cx="1371600" cy="1208315"/>
              </a:xfrm>
              <a:prstGeom prst="flowChartPunchedCard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62" dirty="0">
                    <a:solidFill>
                      <a:schemeClr val="tx1"/>
                    </a:solidFill>
                  </a:rPr>
                  <a:t>SDRF</a:t>
                </a:r>
              </a:p>
              <a:p>
                <a:pPr algn="ctr"/>
                <a:r>
                  <a:rPr lang="en-US" sz="762" dirty="0">
                    <a:solidFill>
                      <a:schemeClr val="tx1"/>
                    </a:solidFill>
                  </a:rPr>
                  <a:t>Proteomic</a:t>
                </a:r>
                <a:r>
                  <a:rPr lang="en-US" sz="686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Card 5">
                <a:extLst>
                  <a:ext uri="{FF2B5EF4-FFF2-40B4-BE49-F238E27FC236}">
                    <a16:creationId xmlns:a16="http://schemas.microsoft.com/office/drawing/2014/main" id="{24D8C21D-C268-1544-B627-38AAEBDF0765}"/>
                  </a:ext>
                </a:extLst>
              </p:cNvPr>
              <p:cNvSpPr/>
              <p:nvPr/>
            </p:nvSpPr>
            <p:spPr>
              <a:xfrm>
                <a:off x="2116867" y="4631869"/>
                <a:ext cx="1371600" cy="1208315"/>
              </a:xfrm>
              <a:prstGeom prst="flowChartPunchedCard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62" dirty="0">
                    <a:solidFill>
                      <a:schemeClr val="tx1"/>
                    </a:solidFill>
                  </a:rPr>
                  <a:t>IDF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A3FEE2-1D78-8549-8E81-C4F4E204F6E9}"/>
                  </a:ext>
                </a:extLst>
              </p:cNvPr>
              <p:cNvSpPr/>
              <p:nvPr/>
            </p:nvSpPr>
            <p:spPr>
              <a:xfrm>
                <a:off x="1551214" y="2551627"/>
                <a:ext cx="2912789" cy="3834661"/>
              </a:xfrm>
              <a:prstGeom prst="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86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532AA0-D14D-5C46-B8E0-32F6E6661FB9}"/>
                  </a:ext>
                </a:extLst>
              </p:cNvPr>
              <p:cNvSpPr txBox="1"/>
              <p:nvPr/>
            </p:nvSpPr>
            <p:spPr>
              <a:xfrm>
                <a:off x="1782978" y="6016957"/>
                <a:ext cx="2681025" cy="519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86" b="1" dirty="0"/>
                  <a:t>MAGE-TAB Proteomics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0DF241-8959-4745-9D2C-D3A8386BEDB3}"/>
                </a:ext>
              </a:extLst>
            </p:cNvPr>
            <p:cNvSpPr txBox="1"/>
            <p:nvPr/>
          </p:nvSpPr>
          <p:spPr>
            <a:xfrm>
              <a:off x="4554877" y="1458098"/>
              <a:ext cx="4832246" cy="190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72" dirty="0"/>
                <a:t>Validation </a:t>
              </a:r>
            </a:p>
            <a:p>
              <a:pPr algn="ctr"/>
              <a:r>
                <a:rPr lang="en-US" sz="1372" dirty="0"/>
                <a:t>MAGE-TAB Proteomics </a:t>
              </a:r>
            </a:p>
            <a:p>
              <a:pPr algn="ctr"/>
              <a:r>
                <a:rPr lang="en-US" sz="1372" dirty="0"/>
                <a:t>components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B3258B-B040-9244-9807-2FED03AD6F4C}"/>
                </a:ext>
              </a:extLst>
            </p:cNvPr>
            <p:cNvGrpSpPr/>
            <p:nvPr/>
          </p:nvGrpSpPr>
          <p:grpSpPr>
            <a:xfrm>
              <a:off x="4963885" y="3744148"/>
              <a:ext cx="3606018" cy="1599487"/>
              <a:chOff x="5045528" y="2437862"/>
              <a:chExt cx="4471688" cy="159948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685A0C2-0F5F-A147-B434-6CC44BB39AD6}"/>
                  </a:ext>
                </a:extLst>
              </p:cNvPr>
              <p:cNvSpPr/>
              <p:nvPr/>
            </p:nvSpPr>
            <p:spPr>
              <a:xfrm>
                <a:off x="5045528" y="2437862"/>
                <a:ext cx="4471688" cy="12083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14" dirty="0">
                    <a:solidFill>
                      <a:schemeClr val="tx1"/>
                    </a:solidFill>
                  </a:rPr>
                  <a:t>sdrf-pipelines (Python)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0BA240-4B03-334A-B483-18B1FBB63E2E}"/>
                  </a:ext>
                </a:extLst>
              </p:cNvPr>
              <p:cNvSpPr/>
              <p:nvPr/>
            </p:nvSpPr>
            <p:spPr>
              <a:xfrm>
                <a:off x="5551740" y="3364484"/>
                <a:ext cx="3965476" cy="672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33" dirty="0"/>
                  <a:t>https://github.com/bigbio/sdrf-pipelines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00DED5-634C-7244-8F87-2FE6FF30A202}"/>
                </a:ext>
              </a:extLst>
            </p:cNvPr>
            <p:cNvGrpSpPr/>
            <p:nvPr/>
          </p:nvGrpSpPr>
          <p:grpSpPr>
            <a:xfrm>
              <a:off x="4963884" y="5533673"/>
              <a:ext cx="3606019" cy="1537931"/>
              <a:chOff x="5045528" y="2437862"/>
              <a:chExt cx="4471688" cy="153793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9EC725-44E6-AD46-98EF-CD5CD34D04D6}"/>
                  </a:ext>
                </a:extLst>
              </p:cNvPr>
              <p:cNvSpPr/>
              <p:nvPr/>
            </p:nvSpPr>
            <p:spPr>
              <a:xfrm>
                <a:off x="5045528" y="2437862"/>
                <a:ext cx="4471688" cy="12083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14" dirty="0">
                    <a:solidFill>
                      <a:schemeClr val="tx1"/>
                    </a:solidFill>
                  </a:rPr>
                  <a:t>jSDRF (Java)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D38648-FADF-FE41-AEC9-96C63AE293B4}"/>
                  </a:ext>
                </a:extLst>
              </p:cNvPr>
              <p:cNvSpPr/>
              <p:nvPr/>
            </p:nvSpPr>
            <p:spPr>
              <a:xfrm>
                <a:off x="5551743" y="3302928"/>
                <a:ext cx="3965473" cy="672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33" dirty="0"/>
                  <a:t>https://github.com/bigbio/sdrf-pipelines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2A79C3-3AC3-2840-ACDD-BC4192F38D80}"/>
                </a:ext>
              </a:extLst>
            </p:cNvPr>
            <p:cNvGrpSpPr/>
            <p:nvPr/>
          </p:nvGrpSpPr>
          <p:grpSpPr>
            <a:xfrm>
              <a:off x="4963884" y="7370427"/>
              <a:ext cx="3606020" cy="1573402"/>
              <a:chOff x="5045528" y="2437862"/>
              <a:chExt cx="4471689" cy="157340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181761-895D-FE4A-9D9A-0C7CD7599990}"/>
                  </a:ext>
                </a:extLst>
              </p:cNvPr>
              <p:cNvSpPr/>
              <p:nvPr/>
            </p:nvSpPr>
            <p:spPr>
              <a:xfrm>
                <a:off x="5045528" y="2437862"/>
                <a:ext cx="4471688" cy="12083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14" dirty="0">
                    <a:solidFill>
                      <a:schemeClr val="tx1"/>
                    </a:solidFill>
                  </a:rPr>
                  <a:t>Bio-MAGETAB (Perl)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4D2A71-6B34-0247-8B10-36B896BD2A82}"/>
                  </a:ext>
                </a:extLst>
              </p:cNvPr>
              <p:cNvSpPr/>
              <p:nvPr/>
            </p:nvSpPr>
            <p:spPr>
              <a:xfrm>
                <a:off x="5192489" y="3338399"/>
                <a:ext cx="4324728" cy="672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33" dirty="0"/>
                  <a:t>https://metacpan.org/release/Bio-MAGETAB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45DB28-5C0C-A643-A75E-E4B874F50F1E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 flipV="1">
              <a:off x="2460496" y="4348306"/>
              <a:ext cx="2503389" cy="9177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1">
              <a:extLst>
                <a:ext uri="{FF2B5EF4-FFF2-40B4-BE49-F238E27FC236}">
                  <a16:creationId xmlns:a16="http://schemas.microsoft.com/office/drawing/2014/main" id="{6794163A-3225-584B-B022-C3048D7FED70}"/>
                </a:ext>
              </a:extLst>
            </p:cNvPr>
            <p:cNvCxnSpPr>
              <a:cxnSpLocks/>
              <a:stCxn id="4" idx="3"/>
              <a:endCxn id="16" idx="1"/>
            </p:cNvCxnSpPr>
            <p:nvPr/>
          </p:nvCxnSpPr>
          <p:spPr>
            <a:xfrm>
              <a:off x="2460496" y="5266064"/>
              <a:ext cx="2503388" cy="8717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>
              <a:extLst>
                <a:ext uri="{FF2B5EF4-FFF2-40B4-BE49-F238E27FC236}">
                  <a16:creationId xmlns:a16="http://schemas.microsoft.com/office/drawing/2014/main" id="{118A9932-675E-2B49-A03C-DBA703334FF4}"/>
                </a:ext>
              </a:extLst>
            </p:cNvPr>
            <p:cNvCxnSpPr>
              <a:cxnSpLocks/>
              <a:stCxn id="7" idx="3"/>
              <a:endCxn id="19" idx="1"/>
            </p:cNvCxnSpPr>
            <p:nvPr/>
          </p:nvCxnSpPr>
          <p:spPr>
            <a:xfrm>
              <a:off x="3422923" y="6137829"/>
              <a:ext cx="1540959" cy="18367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C8F909-6DCB-5C40-BE78-467D3732BCB5}"/>
                </a:ext>
              </a:extLst>
            </p:cNvPr>
            <p:cNvSpPr txBox="1"/>
            <p:nvPr/>
          </p:nvSpPr>
          <p:spPr>
            <a:xfrm>
              <a:off x="10294044" y="1464077"/>
              <a:ext cx="5244749" cy="1350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72" dirty="0"/>
                <a:t>Conversion </a:t>
              </a:r>
            </a:p>
            <a:p>
              <a:pPr algn="ctr"/>
              <a:r>
                <a:rPr lang="en-US" sz="1372" dirty="0"/>
                <a:t>configuration parameters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1AE23D-5F34-CD43-84A6-BD24AEAC77EE}"/>
                </a:ext>
              </a:extLst>
            </p:cNvPr>
            <p:cNvSpPr/>
            <p:nvPr/>
          </p:nvSpPr>
          <p:spPr>
            <a:xfrm>
              <a:off x="11839589" y="2833896"/>
              <a:ext cx="1791685" cy="704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4" dirty="0">
                  <a:solidFill>
                    <a:schemeClr val="tx1"/>
                  </a:solidFill>
                </a:rPr>
                <a:t>OpenMS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F38BFE-F9C8-3348-96B1-08F397AFF84B}"/>
                </a:ext>
              </a:extLst>
            </p:cNvPr>
            <p:cNvSpPr/>
            <p:nvPr/>
          </p:nvSpPr>
          <p:spPr>
            <a:xfrm>
              <a:off x="11821993" y="3723071"/>
              <a:ext cx="1791685" cy="704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4" dirty="0">
                  <a:solidFill>
                    <a:schemeClr val="tx1"/>
                  </a:solidFill>
                </a:rPr>
                <a:t>MaxQuant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802DAC-454E-6142-B9BB-4D6C804ED78C}"/>
                </a:ext>
              </a:extLst>
            </p:cNvPr>
            <p:cNvSpPr/>
            <p:nvPr/>
          </p:nvSpPr>
          <p:spPr>
            <a:xfrm>
              <a:off x="11821995" y="4626130"/>
              <a:ext cx="1791683" cy="704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4" dirty="0">
                  <a:solidFill>
                    <a:schemeClr val="tx1"/>
                  </a:solidFill>
                </a:rPr>
                <a:t>MSstats </a:t>
              </a:r>
            </a:p>
          </p:txBody>
        </p:sp>
        <p:cxnSp>
          <p:nvCxnSpPr>
            <p:cNvPr id="37" name="Straight Arrow Connector 21">
              <a:extLst>
                <a:ext uri="{FF2B5EF4-FFF2-40B4-BE49-F238E27FC236}">
                  <a16:creationId xmlns:a16="http://schemas.microsoft.com/office/drawing/2014/main" id="{AAD5539E-AE15-D745-AE4B-87C760CA98DA}"/>
                </a:ext>
              </a:extLst>
            </p:cNvPr>
            <p:cNvCxnSpPr>
              <a:cxnSpLocks/>
              <a:stCxn id="11" idx="3"/>
              <a:endCxn id="33" idx="1"/>
            </p:cNvCxnSpPr>
            <p:nvPr/>
          </p:nvCxnSpPr>
          <p:spPr>
            <a:xfrm flipV="1">
              <a:off x="8569902" y="3186314"/>
              <a:ext cx="3269687" cy="11619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21">
              <a:extLst>
                <a:ext uri="{FF2B5EF4-FFF2-40B4-BE49-F238E27FC236}">
                  <a16:creationId xmlns:a16="http://schemas.microsoft.com/office/drawing/2014/main" id="{F19E0831-391C-0943-B3CF-C1B934AD75E1}"/>
                </a:ext>
              </a:extLst>
            </p:cNvPr>
            <p:cNvCxnSpPr>
              <a:cxnSpLocks/>
              <a:stCxn id="11" idx="3"/>
              <a:endCxn id="35" idx="1"/>
            </p:cNvCxnSpPr>
            <p:nvPr/>
          </p:nvCxnSpPr>
          <p:spPr>
            <a:xfrm flipV="1">
              <a:off x="8569902" y="4075488"/>
              <a:ext cx="3252090" cy="2728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21">
              <a:extLst>
                <a:ext uri="{FF2B5EF4-FFF2-40B4-BE49-F238E27FC236}">
                  <a16:creationId xmlns:a16="http://schemas.microsoft.com/office/drawing/2014/main" id="{120F2310-6A3C-1846-9199-2D167740221D}"/>
                </a:ext>
              </a:extLst>
            </p:cNvPr>
            <p:cNvCxnSpPr>
              <a:cxnSpLocks/>
              <a:stCxn id="11" idx="3"/>
              <a:endCxn id="36" idx="1"/>
            </p:cNvCxnSpPr>
            <p:nvPr/>
          </p:nvCxnSpPr>
          <p:spPr>
            <a:xfrm>
              <a:off x="8569902" y="4348306"/>
              <a:ext cx="3252093" cy="630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Multi-document 51">
            <a:extLst>
              <a:ext uri="{FF2B5EF4-FFF2-40B4-BE49-F238E27FC236}">
                <a16:creationId xmlns:a16="http://schemas.microsoft.com/office/drawing/2014/main" id="{72533054-453F-EC47-A698-7632552809B4}"/>
              </a:ext>
            </a:extLst>
          </p:cNvPr>
          <p:cNvSpPr/>
          <p:nvPr/>
        </p:nvSpPr>
        <p:spPr>
          <a:xfrm>
            <a:off x="967245" y="4168168"/>
            <a:ext cx="996077" cy="795679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RAWs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Results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Others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b="1" dirty="0">
                <a:solidFill>
                  <a:schemeClr val="tx1"/>
                </a:solidFill>
              </a:rPr>
              <a:t>SDRF-Proteomics</a:t>
            </a:r>
          </a:p>
        </p:txBody>
      </p:sp>
      <p:pic>
        <p:nvPicPr>
          <p:cNvPr id="1028" name="Picture 4" descr="Resultado de imagen de computer">
            <a:extLst>
              <a:ext uri="{FF2B5EF4-FFF2-40B4-BE49-F238E27FC236}">
                <a16:creationId xmlns:a16="http://schemas.microsoft.com/office/drawing/2014/main" id="{D5465C80-D9C0-894B-ABFC-15E232E6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05" y="3807969"/>
            <a:ext cx="544334" cy="54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21">
            <a:extLst>
              <a:ext uri="{FF2B5EF4-FFF2-40B4-BE49-F238E27FC236}">
                <a16:creationId xmlns:a16="http://schemas.microsoft.com/office/drawing/2014/main" id="{FA3CB502-B3D7-6140-9541-8214E8AF2CF8}"/>
              </a:ext>
            </a:extLst>
          </p:cNvPr>
          <p:cNvCxnSpPr>
            <a:cxnSpLocks/>
            <a:endCxn id="1028" idx="1"/>
          </p:cNvCxnSpPr>
          <p:nvPr/>
        </p:nvCxnSpPr>
        <p:spPr>
          <a:xfrm flipV="1">
            <a:off x="932485" y="4080136"/>
            <a:ext cx="1385020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sultado de imagen de user blue">
            <a:extLst>
              <a:ext uri="{FF2B5EF4-FFF2-40B4-BE49-F238E27FC236}">
                <a16:creationId xmlns:a16="http://schemas.microsoft.com/office/drawing/2014/main" id="{951E11BF-84FF-484E-B088-7FE67005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42" y="3868446"/>
            <a:ext cx="423380" cy="42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876A646-09D8-ED41-8EEA-2B7B197CE9A5}"/>
              </a:ext>
            </a:extLst>
          </p:cNvPr>
          <p:cNvSpPr txBox="1"/>
          <p:nvPr/>
        </p:nvSpPr>
        <p:spPr>
          <a:xfrm>
            <a:off x="2080559" y="3560393"/>
            <a:ext cx="1018228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PRIDE Submission Tool </a:t>
            </a:r>
          </a:p>
          <a:p>
            <a:pPr algn="ctr"/>
            <a:r>
              <a:rPr lang="en-US" sz="686" dirty="0"/>
              <a:t>Annotation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135613C-8302-6749-B23A-105CF14A4108}"/>
              </a:ext>
            </a:extLst>
          </p:cNvPr>
          <p:cNvSpPr/>
          <p:nvPr/>
        </p:nvSpPr>
        <p:spPr>
          <a:xfrm>
            <a:off x="2357420" y="4352303"/>
            <a:ext cx="455179" cy="14767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" dirty="0">
                <a:solidFill>
                  <a:schemeClr val="tx1"/>
                </a:solidFill>
              </a:rPr>
              <a:t>jSDRF (Java)</a:t>
            </a:r>
          </a:p>
        </p:txBody>
      </p:sp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id="{28C3A905-FBA5-5542-9DE6-0110E64B3CCD}"/>
              </a:ext>
            </a:extLst>
          </p:cNvPr>
          <p:cNvGraphicFramePr/>
          <p:nvPr/>
        </p:nvGraphicFramePr>
        <p:xfrm>
          <a:off x="4259520" y="3806636"/>
          <a:ext cx="1088667" cy="946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BED47A8D-0034-BC4F-871A-E0F4F25B216C}"/>
              </a:ext>
            </a:extLst>
          </p:cNvPr>
          <p:cNvSpPr txBox="1"/>
          <p:nvPr/>
        </p:nvSpPr>
        <p:spPr>
          <a:xfrm>
            <a:off x="4489076" y="3560393"/>
            <a:ext cx="822661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PRIDE Submission</a:t>
            </a:r>
          </a:p>
          <a:p>
            <a:pPr algn="ctr"/>
            <a:r>
              <a:rPr lang="en-US" sz="686" dirty="0"/>
              <a:t>Pipelines</a:t>
            </a:r>
          </a:p>
        </p:txBody>
      </p:sp>
      <p:cxnSp>
        <p:nvCxnSpPr>
          <p:cNvPr id="67" name="Straight Arrow Connector 21">
            <a:extLst>
              <a:ext uri="{FF2B5EF4-FFF2-40B4-BE49-F238E27FC236}">
                <a16:creationId xmlns:a16="http://schemas.microsoft.com/office/drawing/2014/main" id="{249DA968-58DF-FF4A-9DBD-1D93C71A2C2C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2861839" y="4080136"/>
            <a:ext cx="143668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ulti-document 70">
            <a:extLst>
              <a:ext uri="{FF2B5EF4-FFF2-40B4-BE49-F238E27FC236}">
                <a16:creationId xmlns:a16="http://schemas.microsoft.com/office/drawing/2014/main" id="{FE26D82C-B1BA-2D4D-B637-5B66B60D7EE0}"/>
              </a:ext>
            </a:extLst>
          </p:cNvPr>
          <p:cNvSpPr/>
          <p:nvPr/>
        </p:nvSpPr>
        <p:spPr>
          <a:xfrm>
            <a:off x="3052599" y="4173601"/>
            <a:ext cx="1131196" cy="795679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RAWs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Results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Others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b="1" dirty="0">
                <a:solidFill>
                  <a:schemeClr val="tx1"/>
                </a:solidFill>
              </a:rPr>
              <a:t>SDRF-Proteomics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b="1" dirty="0">
                <a:solidFill>
                  <a:schemeClr val="tx1"/>
                </a:solidFill>
              </a:rPr>
              <a:t>Generated IDF </a:t>
            </a:r>
          </a:p>
        </p:txBody>
      </p:sp>
      <p:cxnSp>
        <p:nvCxnSpPr>
          <p:cNvPr id="77" name="Straight Arrow Connector 21">
            <a:extLst>
              <a:ext uri="{FF2B5EF4-FFF2-40B4-BE49-F238E27FC236}">
                <a16:creationId xmlns:a16="http://schemas.microsoft.com/office/drawing/2014/main" id="{22F6A46F-58AC-B849-82EF-9ED3DB0F0BDD}"/>
              </a:ext>
            </a:extLst>
          </p:cNvPr>
          <p:cNvCxnSpPr>
            <a:cxnSpLocks/>
            <a:stCxn id="66" idx="0"/>
            <a:endCxn id="70" idx="1"/>
          </p:cNvCxnSpPr>
          <p:nvPr/>
        </p:nvCxnSpPr>
        <p:spPr>
          <a:xfrm rot="5400000" flipH="1" flipV="1">
            <a:off x="4718047" y="2834869"/>
            <a:ext cx="907885" cy="543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FEB00F1-A4B4-9D49-B860-F3AD2216238C}"/>
              </a:ext>
            </a:extLst>
          </p:cNvPr>
          <p:cNvSpPr txBox="1"/>
          <p:nvPr/>
        </p:nvSpPr>
        <p:spPr>
          <a:xfrm>
            <a:off x="2911621" y="5498838"/>
            <a:ext cx="1657826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29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US" sz="1524" dirty="0"/>
              <a:t> BioSamples API </a:t>
            </a:r>
            <a:r>
              <a:rPr lang="en-US" sz="1829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82" name="Straight Arrow Connector 21">
            <a:extLst>
              <a:ext uri="{FF2B5EF4-FFF2-40B4-BE49-F238E27FC236}">
                <a16:creationId xmlns:a16="http://schemas.microsoft.com/office/drawing/2014/main" id="{5FD140F9-3A77-8C4F-B956-35884689D4C2}"/>
              </a:ext>
            </a:extLst>
          </p:cNvPr>
          <p:cNvCxnSpPr>
            <a:cxnSpLocks/>
            <a:stCxn id="61" idx="2"/>
            <a:endCxn id="78" idx="0"/>
          </p:cNvCxnSpPr>
          <p:nvPr/>
        </p:nvCxnSpPr>
        <p:spPr>
          <a:xfrm rot="5400000">
            <a:off x="3899538" y="4594523"/>
            <a:ext cx="745312" cy="1063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3830B08-3E33-DC49-BA60-57F843AE5F7F}"/>
              </a:ext>
            </a:extLst>
          </p:cNvPr>
          <p:cNvGrpSpPr/>
          <p:nvPr/>
        </p:nvGrpSpPr>
        <p:grpSpPr>
          <a:xfrm>
            <a:off x="5443572" y="1603272"/>
            <a:ext cx="3384566" cy="2737804"/>
            <a:chOff x="13742333" y="4958956"/>
            <a:chExt cx="8883703" cy="7186101"/>
          </a:xfrm>
        </p:grpSpPr>
        <p:pic>
          <p:nvPicPr>
            <p:cNvPr id="70" name="Picture 69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F493C1AC-FF75-6F40-92A0-60AE1A773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2333" y="4958956"/>
              <a:ext cx="8400242" cy="550800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B4F8880-F1E6-5A4E-AAA9-07CDDDFEE49B}"/>
                </a:ext>
              </a:extLst>
            </p:cNvPr>
            <p:cNvSpPr txBox="1"/>
            <p:nvPr/>
          </p:nvSpPr>
          <p:spPr>
            <a:xfrm>
              <a:off x="16105321" y="11348490"/>
              <a:ext cx="3627719" cy="796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72" dirty="0"/>
                <a:t>BioSamples Web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680CB2E-B340-F24E-B62F-480E77DD7B28}"/>
                </a:ext>
              </a:extLst>
            </p:cNvPr>
            <p:cNvSpPr/>
            <p:nvPr/>
          </p:nvSpPr>
          <p:spPr>
            <a:xfrm>
              <a:off x="16608452" y="10459709"/>
              <a:ext cx="6017584" cy="5193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86" dirty="0">
                  <a:hlinkClick r:id="rId10"/>
                </a:rPr>
                <a:t>https://www.ebi.ac.uk/pride/archive/projects/PXD000561</a:t>
              </a:r>
              <a:r>
                <a:rPr lang="en-US" sz="686" dirty="0"/>
                <a:t> </a:t>
              </a:r>
            </a:p>
          </p:txBody>
        </p:sp>
      </p:grpSp>
      <p:pic>
        <p:nvPicPr>
          <p:cNvPr id="84" name="Picture 83" descr="Graphical user interface&#10;&#10;Description automatically generated">
            <a:extLst>
              <a:ext uri="{FF2B5EF4-FFF2-40B4-BE49-F238E27FC236}">
                <a16:creationId xmlns:a16="http://schemas.microsoft.com/office/drawing/2014/main" id="{2B966240-E048-9745-B8F4-6C153CD3A20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03"/>
          <a:stretch/>
        </p:blipFill>
        <p:spPr>
          <a:xfrm>
            <a:off x="5443572" y="4318074"/>
            <a:ext cx="3219996" cy="215333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FAB42DE9-F057-DB48-B9F5-9AE64B7ED2A9}"/>
              </a:ext>
            </a:extLst>
          </p:cNvPr>
          <p:cNvSpPr txBox="1"/>
          <p:nvPr/>
        </p:nvSpPr>
        <p:spPr>
          <a:xfrm>
            <a:off x="6255416" y="1385164"/>
            <a:ext cx="155895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72" dirty="0"/>
              <a:t>PRIDE Archive Web</a:t>
            </a:r>
          </a:p>
        </p:txBody>
      </p:sp>
      <p:cxnSp>
        <p:nvCxnSpPr>
          <p:cNvPr id="106" name="Straight Arrow Connector 21">
            <a:extLst>
              <a:ext uri="{FF2B5EF4-FFF2-40B4-BE49-F238E27FC236}">
                <a16:creationId xmlns:a16="http://schemas.microsoft.com/office/drawing/2014/main" id="{9D183C73-2BD0-6642-B496-290D9289833A}"/>
              </a:ext>
            </a:extLst>
          </p:cNvPr>
          <p:cNvCxnSpPr>
            <a:cxnSpLocks/>
          </p:cNvCxnSpPr>
          <p:nvPr/>
        </p:nvCxnSpPr>
        <p:spPr>
          <a:xfrm flipV="1">
            <a:off x="4458715" y="5667655"/>
            <a:ext cx="984857" cy="1"/>
          </a:xfrm>
          <a:prstGeom prst="bentConnector3">
            <a:avLst>
              <a:gd name="adj1" fmla="val 4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47AD5A-355F-9445-BE12-FFC07D7D5A0B}"/>
              </a:ext>
            </a:extLst>
          </p:cNvPr>
          <p:cNvSpPr/>
          <p:nvPr/>
        </p:nvSpPr>
        <p:spPr>
          <a:xfrm>
            <a:off x="6375408" y="6505643"/>
            <a:ext cx="2408032" cy="19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6" dirty="0">
                <a:hlinkClick r:id="rId12"/>
              </a:rPr>
              <a:t>https://www.ebi.ac.uk/biosamples/samples?text=PXD000561</a:t>
            </a:r>
            <a:r>
              <a:rPr lang="en-US" sz="686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882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C55E-3E56-6940-B693-303D50E1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Community-oriented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74DB05-9B27-014C-AF4B-C9D22CFC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83" y="1550341"/>
            <a:ext cx="4955557" cy="47326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/>
              <a:t>Issues are discussed here: </a:t>
            </a:r>
            <a:r>
              <a:rPr lang="en-GB" sz="2000" dirty="0">
                <a:hlinkClick r:id="rId2"/>
              </a:rPr>
              <a:t>https://github.com/bigbio/proteomics-metadata-standard/issues</a:t>
            </a:r>
            <a:endParaRPr lang="en-GB" sz="2000" dirty="0"/>
          </a:p>
          <a:p>
            <a:pPr>
              <a:buFont typeface="Wingdings" pitchFamily="2" charset="2"/>
              <a:buChar char="ü"/>
            </a:pPr>
            <a:r>
              <a:rPr lang="en-GB" sz="2000" dirty="0"/>
              <a:t>Examples: </a:t>
            </a:r>
            <a:r>
              <a:rPr lang="en-GB" sz="2000" dirty="0">
                <a:hlinkClick r:id="rId3"/>
              </a:rPr>
              <a:t>https://github.com/bigbio/proteomics-metadata-standard/tree/master/annotated-projects</a:t>
            </a:r>
            <a:endParaRPr lang="en-GB" sz="2000" dirty="0"/>
          </a:p>
          <a:p>
            <a:pPr>
              <a:buFont typeface="Wingdings" pitchFamily="2" charset="2"/>
              <a:buChar char="ü"/>
            </a:pPr>
            <a:r>
              <a:rPr lang="en-GB" sz="2000" dirty="0"/>
              <a:t>CI validation of the files using </a:t>
            </a:r>
            <a:r>
              <a:rPr lang="en-GB" sz="2000" dirty="0" err="1"/>
              <a:t>Cirecle</a:t>
            </a:r>
            <a:r>
              <a:rPr lang="en-GB" sz="2000" dirty="0"/>
              <a:t>-CI for PRs. </a:t>
            </a:r>
            <a:endParaRPr lang="en-US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973555-C46E-634E-9168-F48F5515E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499" y="574983"/>
            <a:ext cx="3331187" cy="57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0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C55E-3E56-6940-B693-303D50E1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sdrfcheck</a:t>
            </a:r>
            <a:r>
              <a:rPr lang="en-US" dirty="0"/>
              <a:t>: SDRF validator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74DB05-9B27-014C-AF4B-C9D22CFC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51" y="2230620"/>
            <a:ext cx="8100539" cy="14962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000" dirty="0">
                <a:hlinkClick r:id="rId2"/>
              </a:rPr>
              <a:t>sdrfcheck: </a:t>
            </a:r>
            <a:r>
              <a:rPr lang="en-GB" sz="2000" dirty="0">
                <a:hlinkClick r:id="rId3"/>
              </a:rPr>
              <a:t>https://github.com/bigbio/sdrf-pipelines</a:t>
            </a:r>
            <a:endParaRPr lang="en-GB" sz="2000" dirty="0"/>
          </a:p>
          <a:p>
            <a:pPr>
              <a:buFont typeface="Wingdings" pitchFamily="2" charset="2"/>
              <a:buChar char="ü"/>
            </a:pPr>
            <a:r>
              <a:rPr lang="en-GB" sz="2000" dirty="0"/>
              <a:t>Python validator and Install using pip: </a:t>
            </a:r>
            <a:r>
              <a:rPr lang="en-GB" sz="2000" i="1" dirty="0"/>
              <a:t>pip install </a:t>
            </a:r>
            <a:r>
              <a:rPr lang="en-GB" sz="2000" i="1" dirty="0" err="1"/>
              <a:t>sdrf</a:t>
            </a:r>
            <a:r>
              <a:rPr lang="en-GB" sz="2000" i="1" dirty="0"/>
              <a:t>-pipelines</a:t>
            </a:r>
          </a:p>
          <a:p>
            <a:pPr>
              <a:buFont typeface="Wingdings" pitchFamily="2" charset="2"/>
              <a:buChar char="ü"/>
            </a:pPr>
            <a:r>
              <a:rPr lang="en-GB" sz="2000" i="1" dirty="0" err="1"/>
              <a:t>parse_sdrf</a:t>
            </a:r>
            <a:r>
              <a:rPr lang="en-GB" sz="2000" i="1" dirty="0"/>
              <a:t> validate-</a:t>
            </a:r>
            <a:r>
              <a:rPr lang="en-GB" sz="2000" i="1" dirty="0" err="1"/>
              <a:t>sdrf</a:t>
            </a:r>
            <a:r>
              <a:rPr lang="en-GB" sz="2000" i="1" dirty="0"/>
              <a:t> --</a:t>
            </a:r>
            <a:r>
              <a:rPr lang="en-GB" sz="2000" i="1" dirty="0" err="1"/>
              <a:t>sdrf_file</a:t>
            </a:r>
            <a:r>
              <a:rPr lang="en-GB" sz="2000" i="1" dirty="0"/>
              <a:t> {</a:t>
            </a:r>
            <a:r>
              <a:rPr lang="en-GB" sz="2000" i="1" dirty="0" err="1"/>
              <a:t>here_the_path_to_sdrf_file</a:t>
            </a:r>
            <a:r>
              <a:rPr lang="en-GB" sz="2000" i="1" dirty="0"/>
              <a:t>}</a:t>
            </a:r>
            <a:br>
              <a:rPr lang="en-GB" sz="2000" dirty="0"/>
            </a:br>
            <a:endParaRPr lang="en-GB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321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673D-C342-FC4E-ADA7-472C14B3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49" y="103437"/>
            <a:ext cx="10168128" cy="85405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E1F9CC-E529-0D47-BB39-25DC345369DE}"/>
              </a:ext>
            </a:extLst>
          </p:cNvPr>
          <p:cNvGrpSpPr/>
          <p:nvPr/>
        </p:nvGrpSpPr>
        <p:grpSpPr>
          <a:xfrm>
            <a:off x="595745" y="1330037"/>
            <a:ext cx="8159988" cy="5507182"/>
            <a:chOff x="616527" y="833823"/>
            <a:chExt cx="8567112" cy="52783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7E6122-467D-6C4D-B425-15C2DD96F9A6}"/>
                </a:ext>
              </a:extLst>
            </p:cNvPr>
            <p:cNvGrpSpPr/>
            <p:nvPr/>
          </p:nvGrpSpPr>
          <p:grpSpPr>
            <a:xfrm>
              <a:off x="616527" y="1011381"/>
              <a:ext cx="1593273" cy="1343891"/>
              <a:chOff x="616527" y="1011381"/>
              <a:chExt cx="1593273" cy="13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A4C7915-17F6-214D-8903-59AEBF69D1CD}"/>
                  </a:ext>
                </a:extLst>
              </p:cNvPr>
              <p:cNvSpPr/>
              <p:nvPr/>
            </p:nvSpPr>
            <p:spPr>
              <a:xfrm>
                <a:off x="775854" y="1011381"/>
                <a:ext cx="1274618" cy="1343891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70AA53-78E9-064C-979F-19921981142E}"/>
                  </a:ext>
                </a:extLst>
              </p:cNvPr>
              <p:cNvSpPr txBox="1"/>
              <p:nvPr/>
            </p:nvSpPr>
            <p:spPr>
              <a:xfrm>
                <a:off x="616527" y="1221662"/>
                <a:ext cx="1593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Dataset general description</a:t>
                </a:r>
              </a:p>
            </p:txBody>
          </p:sp>
        </p:grpSp>
        <p:sp>
          <p:nvSpPr>
            <p:cNvPr id="6" name="Multi-document 5">
              <a:extLst>
                <a:ext uri="{FF2B5EF4-FFF2-40B4-BE49-F238E27FC236}">
                  <a16:creationId xmlns:a16="http://schemas.microsoft.com/office/drawing/2014/main" id="{CAAE6704-AF52-984E-B12A-A91D6F958A44}"/>
                </a:ext>
              </a:extLst>
            </p:cNvPr>
            <p:cNvSpPr/>
            <p:nvPr/>
          </p:nvSpPr>
          <p:spPr>
            <a:xfrm>
              <a:off x="5400131" y="833823"/>
              <a:ext cx="1524000" cy="1717964"/>
            </a:xfrm>
            <a:prstGeom prst="flowChartMultidocument">
              <a:avLst/>
            </a:prstGeom>
            <a:solidFill>
              <a:schemeClr val="bg1"/>
            </a:solidFill>
            <a:ln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Files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41CC88-B79A-B943-84BC-3857BB52C187}"/>
                </a:ext>
              </a:extLst>
            </p:cNvPr>
            <p:cNvSpPr txBox="1"/>
            <p:nvPr/>
          </p:nvSpPr>
          <p:spPr>
            <a:xfrm>
              <a:off x="7055749" y="833823"/>
              <a:ext cx="212789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Instrument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Result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Intermediate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config files</a:t>
              </a:r>
            </a:p>
          </p:txBody>
        </p:sp>
        <p:pic>
          <p:nvPicPr>
            <p:cNvPr id="8" name="Picture 7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9E88E878-6A5D-4342-8717-7989C9E6B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3572163"/>
              <a:ext cx="3098800" cy="25400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1E966E-B0DD-314C-B12F-7851C53B0B04}"/>
                </a:ext>
              </a:extLst>
            </p:cNvPr>
            <p:cNvGrpSpPr/>
            <p:nvPr/>
          </p:nvGrpSpPr>
          <p:grpSpPr>
            <a:xfrm>
              <a:off x="3082963" y="1011381"/>
              <a:ext cx="1593273" cy="1343891"/>
              <a:chOff x="616527" y="1011381"/>
              <a:chExt cx="1593273" cy="134389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8B190E5-C951-4742-8BE2-B51C2995D127}"/>
                  </a:ext>
                </a:extLst>
              </p:cNvPr>
              <p:cNvSpPr/>
              <p:nvPr/>
            </p:nvSpPr>
            <p:spPr>
              <a:xfrm>
                <a:off x="775854" y="1011381"/>
                <a:ext cx="1274618" cy="1343891"/>
              </a:xfrm>
              <a:prstGeom prst="rect">
                <a:avLst/>
              </a:prstGeom>
              <a:noFill/>
              <a:ln w="28575">
                <a:solidFill>
                  <a:schemeClr val="accent3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78C01F-ECDE-ED45-ABDA-A6C8C549C7CB}"/>
                  </a:ext>
                </a:extLst>
              </p:cNvPr>
              <p:cNvSpPr txBox="1"/>
              <p:nvPr/>
            </p:nvSpPr>
            <p:spPr>
              <a:xfrm>
                <a:off x="616527" y="1221662"/>
                <a:ext cx="1593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Sample </a:t>
                </a:r>
              </a:p>
              <a:p>
                <a:pPr algn="ctr"/>
                <a:r>
                  <a:rPr lang="en-US" dirty="0"/>
                  <a:t>To</a:t>
                </a:r>
              </a:p>
              <a:p>
                <a:pPr algn="ctr"/>
                <a:r>
                  <a:rPr lang="en-US" dirty="0"/>
                  <a:t>Data files</a:t>
                </a: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FB020F-522B-E84D-B069-146B366412F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050473" y="2355272"/>
              <a:ext cx="1829126" cy="1440873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581B827-002A-204D-AABC-C960447A7C64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3879599" y="2355272"/>
              <a:ext cx="1829127" cy="1427171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03C8B45-A58A-AF4A-9F44-3CD38B0248C3}"/>
                </a:ext>
              </a:extLst>
            </p:cNvPr>
            <p:cNvCxnSpPr>
              <a:stCxn id="17" idx="3"/>
              <a:endCxn id="15" idx="1"/>
            </p:cNvCxnSpPr>
            <p:nvPr/>
          </p:nvCxnSpPr>
          <p:spPr>
            <a:xfrm>
              <a:off x="2209800" y="1683327"/>
              <a:ext cx="87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BA0131-0F48-5C40-9C61-CF9CC8F0A6C8}"/>
                </a:ext>
              </a:extLst>
            </p:cNvPr>
            <p:cNvCxnSpPr>
              <a:cxnSpLocks/>
              <a:stCxn id="15" idx="3"/>
              <a:endCxn id="6" idx="1"/>
            </p:cNvCxnSpPr>
            <p:nvPr/>
          </p:nvCxnSpPr>
          <p:spPr>
            <a:xfrm>
              <a:off x="4676236" y="1683327"/>
              <a:ext cx="723895" cy="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B6D662-7C28-6841-B1A4-DCBAC31F312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354524" y="2917448"/>
            <a:ext cx="0" cy="568574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D26C16-F5E3-6A46-A14A-E2A3FD88F042}"/>
              </a:ext>
            </a:extLst>
          </p:cNvPr>
          <p:cNvSpPr txBox="1"/>
          <p:nvPr/>
        </p:nvSpPr>
        <p:spPr>
          <a:xfrm>
            <a:off x="513273" y="3437531"/>
            <a:ext cx="18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PX summary file</a:t>
            </a:r>
          </a:p>
        </p:txBody>
      </p:sp>
    </p:spTree>
    <p:extLst>
      <p:ext uri="{BB962C8B-B14F-4D97-AF65-F5344CB8AC3E}">
        <p14:creationId xmlns:p14="http://schemas.microsoft.com/office/powerpoint/2010/main" val="3885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403A-9205-B145-8B48-16969C44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C89C-CB7C-E74E-9386-18ABEDFA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13" y="1581912"/>
            <a:ext cx="8776578" cy="369417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Support sample to file relations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Easy to use by submitters (manual annotation) and software tools.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Compatible with existing ProteomeXchange formats </a:t>
            </a:r>
            <a:r>
              <a:rPr lang="en-US" dirty="0" err="1"/>
              <a:t>submission.px</a:t>
            </a:r>
            <a:r>
              <a:rPr lang="en-US" dirty="0"/>
              <a:t>, mzTab, mzIdentML, </a:t>
            </a:r>
            <a:r>
              <a:rPr lang="en-US" dirty="0" err="1"/>
              <a:t>mzML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Ontology-based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2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MAGE-TAB for Proteomics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35F1AB-206D-0F46-8057-B0CA288D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13" y="1581912"/>
            <a:ext cx="8776578" cy="4978448"/>
          </a:xfrm>
        </p:spPr>
        <p:txBody>
          <a:bodyPr>
            <a:noAutofit/>
          </a:bodyPr>
          <a:lstStyle/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Support sample to file relations</a:t>
            </a:r>
          </a:p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Easy to use by submitters (manual annotation) and software tools. </a:t>
            </a:r>
          </a:p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Compatible with existing ProteomeXchange formats </a:t>
            </a:r>
            <a:r>
              <a:rPr lang="en-US" sz="2000" dirty="0" err="1"/>
              <a:t>submission.px</a:t>
            </a:r>
            <a:r>
              <a:rPr lang="en-US" sz="2000" dirty="0"/>
              <a:t>, mzTab, mzIdentML, </a:t>
            </a:r>
            <a:r>
              <a:rPr lang="en-US" sz="2000" dirty="0" err="1"/>
              <a:t>mzML</a:t>
            </a:r>
            <a:endParaRPr lang="en-US" sz="2000" dirty="0"/>
          </a:p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Ontology-based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Well-known in the transcriptomics community allowing multi-omics studies in the future. 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Existing tooling framework to validate and curate the files. 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Ongoing work to represent more complex cases in like single cell RNA experiments (future of proteomics)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Tab-delimited format compatible with existing tools in Proteomics like </a:t>
            </a:r>
            <a:r>
              <a:rPr lang="en-US" sz="2000" dirty="0" err="1"/>
              <a:t>MsStats</a:t>
            </a:r>
            <a:r>
              <a:rPr lang="en-US" sz="2000" dirty="0"/>
              <a:t>.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900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64AE46-A721-1D45-99B3-E0BD5C4F8730}"/>
              </a:ext>
            </a:extLst>
          </p:cNvPr>
          <p:cNvSpPr/>
          <p:nvPr/>
        </p:nvSpPr>
        <p:spPr>
          <a:xfrm>
            <a:off x="0" y="197346"/>
            <a:ext cx="871267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50" dirty="0">
                <a:solidFill>
                  <a:schemeClr val="accent1"/>
                </a:solidFill>
              </a:rPr>
              <a:t>MAGE-TAB Version 1.1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Investigation Title </a:t>
            </a:r>
            <a:r>
              <a:rPr lang="en-GB" sz="1150" dirty="0"/>
              <a:t>Ultra-deep human </a:t>
            </a:r>
            <a:r>
              <a:rPr lang="en-GB" sz="1150" dirty="0" err="1"/>
              <a:t>phosphoproteome</a:t>
            </a:r>
            <a:r>
              <a:rPr lang="en-GB" sz="1150" dirty="0"/>
              <a:t> reveals different regulatory nature of Tyr and Ser/</a:t>
            </a:r>
            <a:r>
              <a:rPr lang="en-GB" sz="1150" dirty="0" err="1"/>
              <a:t>Thr</a:t>
            </a:r>
            <a:r>
              <a:rPr lang="en-GB" sz="1150" dirty="0"/>
              <a:t>-based </a:t>
            </a:r>
            <a:r>
              <a:rPr lang="en-GB" sz="1150" dirty="0" err="1"/>
              <a:t>signaling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Experiment Description </a:t>
            </a:r>
            <a:r>
              <a:rPr lang="en-GB" sz="1150" dirty="0"/>
              <a:t>Regulatory protein phosphorylation controls nearly every normal and pathophysiological </a:t>
            </a:r>
            <a:r>
              <a:rPr lang="en-GB" sz="1150" dirty="0" err="1"/>
              <a:t>signaling</a:t>
            </a:r>
            <a:r>
              <a:rPr lang="en-GB" sz="1150" dirty="0"/>
              <a:t> system in eukaryotic cells. </a:t>
            </a:r>
            <a:br>
              <a:rPr lang="en-GB" sz="1150" dirty="0"/>
            </a:b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Date of Experiment </a:t>
            </a:r>
            <a:r>
              <a:rPr lang="en-GB" sz="1150" dirty="0"/>
              <a:t>2014-08-06</a:t>
            </a:r>
            <a:br>
              <a:rPr lang="en-GB" sz="1150" dirty="0">
                <a:solidFill>
                  <a:schemeClr val="accent1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Public Release Date </a:t>
            </a:r>
            <a:r>
              <a:rPr lang="en-GB" sz="1150" dirty="0"/>
              <a:t>2014-08-06</a:t>
            </a:r>
            <a:br>
              <a:rPr lang="en-GB" sz="1150" dirty="0">
                <a:solidFill>
                  <a:srgbClr val="067D17"/>
                </a:solidFill>
              </a:rPr>
            </a:b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Name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/>
              <a:t>P-MTAB-Sample-PXD000612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P-MTAB-Data-PXD000612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Type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/>
              <a:t>sample collection protocol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data analysis protocol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Description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/>
              <a:t>HeLa S3 cells were subjected to a double thymidine block in combination with nocodazole  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Raw mass spectrometric data was </a:t>
            </a:r>
            <a:r>
              <a:rPr lang="en-GB" sz="1150" dirty="0" err="1">
                <a:solidFill>
                  <a:schemeClr val="bg1">
                    <a:lumMod val="50000"/>
                  </a:schemeClr>
                </a:solidFill>
              </a:rPr>
              <a:t>analyzed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 in the </a:t>
            </a:r>
            <a:r>
              <a:rPr lang="en-GB" sz="1150" dirty="0" err="1">
                <a:solidFill>
                  <a:schemeClr val="bg1">
                    <a:lumMod val="50000"/>
                  </a:schemeClr>
                </a:solidFill>
              </a:rPr>
              <a:t>MaxQuant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 environment version 1.5.0.0, and employed Andromeda for database search. 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Parameters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Hardware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/>
              <a:t>Q </a:t>
            </a:r>
            <a:r>
              <a:rPr lang="en-GB" sz="1150" dirty="0" err="1"/>
              <a:t>Exactive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Software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Contact</a:t>
            </a:r>
            <a:br>
              <a:rPr lang="en-GB" sz="1150" dirty="0">
                <a:solidFill>
                  <a:srgbClr val="067D17"/>
                </a:solidFill>
              </a:rPr>
            </a:b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Last Name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 err="1"/>
              <a:t>Oroshi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Mann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First Name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/>
              <a:t>Mario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Matthias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Mid Initials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Email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 err="1"/>
              <a:t>oroshi@biochem.mpg.de</a:t>
            </a:r>
            <a:r>
              <a:rPr lang="en-GB" sz="1150" dirty="0"/>
              <a:t> </a:t>
            </a:r>
            <a:r>
              <a:rPr lang="en-GB" sz="1150" dirty="0" err="1">
                <a:solidFill>
                  <a:schemeClr val="bg1">
                    <a:lumMod val="50000"/>
                  </a:schemeClr>
                </a:solidFill>
              </a:rPr>
              <a:t>mmann@biochem.mpg.de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Phone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Fax</a:t>
            </a:r>
            <a:br>
              <a:rPr lang="en-GB" sz="1150" dirty="0">
                <a:solidFill>
                  <a:schemeClr val="accent1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Affiliation </a:t>
            </a:r>
            <a:r>
              <a:rPr lang="en-GB" sz="1150" dirty="0"/>
              <a:t>Proteomics Department of Proteomics and Signal Transduction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Max Planck Institute of Biochemistry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Address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Roles </a:t>
            </a:r>
            <a:r>
              <a:rPr lang="en-GB" sz="1150" dirty="0"/>
              <a:t>submitter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principal investigator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Roles Term Source REF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Roles Term Accession Number</a:t>
            </a:r>
            <a:br>
              <a:rPr lang="en-GB" sz="1150" dirty="0">
                <a:solidFill>
                  <a:srgbClr val="067D17"/>
                </a:solidFill>
              </a:rPr>
            </a:br>
            <a:br>
              <a:rPr lang="en-GB" sz="1150" dirty="0">
                <a:solidFill>
                  <a:schemeClr val="accent1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Experimental Factor Name </a:t>
            </a:r>
            <a:r>
              <a:rPr lang="en-GB" sz="1150" dirty="0"/>
              <a:t>compound enrichment process</a:t>
            </a:r>
            <a:br>
              <a:rPr lang="en-GB" sz="1150" dirty="0">
                <a:solidFill>
                  <a:srgbClr val="067D17"/>
                </a:solidFill>
              </a:rPr>
            </a:b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SDRF File </a:t>
            </a:r>
            <a:r>
              <a:rPr lang="en-GB" sz="1150" dirty="0"/>
              <a:t>PXD000612.sdrf.tsv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Comment[SDRF-Proteomics version] </a:t>
            </a:r>
            <a:r>
              <a:rPr lang="en-GB" sz="1150" dirty="0"/>
              <a:t>1.1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Comment[</a:t>
            </a:r>
            <a:r>
              <a:rPr lang="en-GB" sz="1150" dirty="0" err="1">
                <a:solidFill>
                  <a:schemeClr val="accent1"/>
                </a:solidFill>
              </a:rPr>
              <a:t>TemplateType</a:t>
            </a:r>
            <a:r>
              <a:rPr lang="en-GB" sz="1150" dirty="0">
                <a:solidFill>
                  <a:schemeClr val="accent1"/>
                </a:solidFill>
              </a:rPr>
              <a:t>] </a:t>
            </a:r>
            <a:r>
              <a:rPr lang="en-GB" sz="1150" dirty="0"/>
              <a:t>proteomics</a:t>
            </a:r>
            <a:br>
              <a:rPr lang="en-GB" sz="1150" dirty="0">
                <a:solidFill>
                  <a:srgbClr val="067D17"/>
                </a:solidFill>
              </a:rPr>
            </a:br>
            <a:br>
              <a:rPr lang="en-GB" sz="1150" dirty="0">
                <a:solidFill>
                  <a:schemeClr val="accent1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Comment[</a:t>
            </a:r>
            <a:r>
              <a:rPr lang="en-GB" sz="1150" dirty="0" err="1">
                <a:solidFill>
                  <a:schemeClr val="accent1"/>
                </a:solidFill>
              </a:rPr>
              <a:t>ProteomeXchange</a:t>
            </a:r>
            <a:r>
              <a:rPr lang="en-GB" sz="1150" dirty="0">
                <a:solidFill>
                  <a:schemeClr val="accent1"/>
                </a:solidFill>
              </a:rPr>
              <a:t> accession number] </a:t>
            </a:r>
            <a:r>
              <a:rPr lang="en-GB" sz="1150" dirty="0"/>
              <a:t>PXD000612</a:t>
            </a:r>
            <a:endParaRPr lang="en-US" sz="1150" dirty="0"/>
          </a:p>
        </p:txBody>
      </p:sp>
    </p:spTree>
    <p:extLst>
      <p:ext uri="{BB962C8B-B14F-4D97-AF65-F5344CB8AC3E}">
        <p14:creationId xmlns:p14="http://schemas.microsoft.com/office/powerpoint/2010/main" val="134673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2" y="78894"/>
            <a:ext cx="7886700" cy="1325563"/>
          </a:xfrm>
        </p:spPr>
        <p:txBody>
          <a:bodyPr/>
          <a:lstStyle/>
          <a:p>
            <a:r>
              <a:rPr lang="en-US" dirty="0"/>
              <a:t>Sample to Data format: SDRF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E983C3-2B09-044F-8319-798345FC5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6" y="3760161"/>
            <a:ext cx="8996714" cy="2502094"/>
          </a:xfrm>
        </p:spPr>
        <p:txBody>
          <a:bodyPr>
            <a:noAutofit/>
          </a:bodyPr>
          <a:lstStyle/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Sample properties</a:t>
            </a:r>
            <a:r>
              <a:rPr lang="en-US" sz="1800" dirty="0"/>
              <a:t>: Attributes related for the sample (tissue, disease, etc.). The sample properties are annotated with the prefix</a:t>
            </a:r>
            <a:r>
              <a:rPr lang="en-US" sz="1800" b="1" dirty="0"/>
              <a:t> characteristics</a:t>
            </a:r>
            <a:r>
              <a:rPr lang="en-US" sz="1800" i="1" dirty="0"/>
              <a:t>. </a:t>
            </a:r>
            <a:r>
              <a:rPr lang="en-US" sz="1800" b="1" dirty="0"/>
              <a:t>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800" dirty="0"/>
              <a:t> </a:t>
            </a:r>
            <a:r>
              <a:rPr lang="en-US" sz="1800" u="sng" dirty="0"/>
              <a:t>Data file properties</a:t>
            </a:r>
            <a:r>
              <a:rPr lang="en-US" sz="1800" dirty="0"/>
              <a:t>: Attributes for the assay / data file / msrun (fraction identifier, label, etc.). The data file properties are annotated with the prefix </a:t>
            </a:r>
            <a:r>
              <a:rPr lang="en-US" sz="1800" b="1" dirty="0"/>
              <a:t>comment</a:t>
            </a:r>
            <a:r>
              <a:rPr lang="en-US" sz="1800" i="1" dirty="0"/>
              <a:t>.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Study variable</a:t>
            </a:r>
            <a:r>
              <a:rPr lang="en-US" sz="1800" dirty="0"/>
              <a:t>: Variables under study that should be present in the sample characteristics. The study variables are annotated with the prefix </a:t>
            </a:r>
            <a:r>
              <a:rPr lang="en-US" sz="1800" b="1" dirty="0"/>
              <a:t>factor value</a:t>
            </a:r>
            <a:r>
              <a:rPr lang="en-US" sz="1800" dirty="0"/>
              <a:t>  </a:t>
            </a:r>
            <a:r>
              <a:rPr lang="en-US" sz="1800" i="1" dirty="0"/>
              <a:t> </a:t>
            </a:r>
            <a:r>
              <a:rPr lang="en-US" sz="1800" dirty="0"/>
              <a:t> 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endParaRPr lang="en-US" sz="18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A3E75C2-387A-4A43-8EDC-C3919A27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83860"/>
              </p:ext>
            </p:extLst>
          </p:nvPr>
        </p:nvGraphicFramePr>
        <p:xfrm>
          <a:off x="73642" y="2232490"/>
          <a:ext cx="8996715" cy="1196510"/>
        </p:xfrm>
        <a:graphic>
          <a:graphicData uri="http://schemas.openxmlformats.org/drawingml/2006/table">
            <a:tbl>
              <a:tblPr firstRow="1" bandRow="1"/>
              <a:tblGrid>
                <a:gridCol w="593785">
                  <a:extLst>
                    <a:ext uri="{9D8B030D-6E8A-4147-A177-3AD203B41FA5}">
                      <a16:colId xmlns:a16="http://schemas.microsoft.com/office/drawing/2014/main" val="2522687694"/>
                    </a:ext>
                  </a:extLst>
                </a:gridCol>
                <a:gridCol w="1073197">
                  <a:extLst>
                    <a:ext uri="{9D8B030D-6E8A-4147-A177-3AD203B41FA5}">
                      <a16:colId xmlns:a16="http://schemas.microsoft.com/office/drawing/2014/main" val="140013746"/>
                    </a:ext>
                  </a:extLst>
                </a:gridCol>
                <a:gridCol w="972308">
                  <a:extLst>
                    <a:ext uri="{9D8B030D-6E8A-4147-A177-3AD203B41FA5}">
                      <a16:colId xmlns:a16="http://schemas.microsoft.com/office/drawing/2014/main" val="4268493495"/>
                    </a:ext>
                  </a:extLst>
                </a:gridCol>
                <a:gridCol w="1127401">
                  <a:extLst>
                    <a:ext uri="{9D8B030D-6E8A-4147-A177-3AD203B41FA5}">
                      <a16:colId xmlns:a16="http://schemas.microsoft.com/office/drawing/2014/main" val="1509501435"/>
                    </a:ext>
                  </a:extLst>
                </a:gridCol>
                <a:gridCol w="237147">
                  <a:extLst>
                    <a:ext uri="{9D8B030D-6E8A-4147-A177-3AD203B41FA5}">
                      <a16:colId xmlns:a16="http://schemas.microsoft.com/office/drawing/2014/main" val="3214207617"/>
                    </a:ext>
                  </a:extLst>
                </a:gridCol>
                <a:gridCol w="578680">
                  <a:extLst>
                    <a:ext uri="{9D8B030D-6E8A-4147-A177-3AD203B41FA5}">
                      <a16:colId xmlns:a16="http://schemas.microsoft.com/office/drawing/2014/main" val="3396500543"/>
                    </a:ext>
                  </a:extLst>
                </a:gridCol>
                <a:gridCol w="1178528">
                  <a:extLst>
                    <a:ext uri="{9D8B030D-6E8A-4147-A177-3AD203B41FA5}">
                      <a16:colId xmlns:a16="http://schemas.microsoft.com/office/drawing/2014/main" val="1365130392"/>
                    </a:ext>
                  </a:extLst>
                </a:gridCol>
                <a:gridCol w="931763">
                  <a:extLst>
                    <a:ext uri="{9D8B030D-6E8A-4147-A177-3AD203B41FA5}">
                      <a16:colId xmlns:a16="http://schemas.microsoft.com/office/drawing/2014/main" val="1609997497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991175573"/>
                    </a:ext>
                  </a:extLst>
                </a:gridCol>
                <a:gridCol w="984393">
                  <a:extLst>
                    <a:ext uri="{9D8B030D-6E8A-4147-A177-3AD203B41FA5}">
                      <a16:colId xmlns:a16="http://schemas.microsoft.com/office/drawing/2014/main" val="3922267556"/>
                    </a:ext>
                  </a:extLst>
                </a:gridCol>
              </a:tblGrid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source name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characteristics[organism]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characteristics[disease]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characteristics[phenotype]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…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assay name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comment[fraction identifier]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comment[label]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comment[data file]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factor value[phenotype]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9663"/>
                  </a:ext>
                </a:extLst>
              </a:tr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700" dirty="0"/>
                        <a:t>sample 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homo sapiens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control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Run 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label free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fileRAW_Control_F1.raw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control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3476"/>
                  </a:ext>
                </a:extLst>
              </a:tr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700" dirty="0"/>
                        <a:t>sample 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homo sapiens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70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Run 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label free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fileRAW_Tumor_F1.raw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88367"/>
                  </a:ext>
                </a:extLst>
              </a:tr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/>
                        <a:t>….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823639"/>
                  </a:ext>
                </a:extLst>
              </a:tr>
            </a:tbl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:a16="http://schemas.microsoft.com/office/drawing/2014/main" id="{C829E684-3B1D-8A4B-B4C6-12A2DD737F94}"/>
              </a:ext>
            </a:extLst>
          </p:cNvPr>
          <p:cNvSpPr/>
          <p:nvPr/>
        </p:nvSpPr>
        <p:spPr>
          <a:xfrm rot="5400000">
            <a:off x="1994532" y="49927"/>
            <a:ext cx="165697" cy="4007482"/>
          </a:xfrm>
          <a:prstGeom prst="leftBrac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D3CFF-70E0-3E4F-92F4-6CEDCC5CB3E9}"/>
              </a:ext>
            </a:extLst>
          </p:cNvPr>
          <p:cNvSpPr txBox="1"/>
          <p:nvPr/>
        </p:nvSpPr>
        <p:spPr>
          <a:xfrm>
            <a:off x="1322846" y="1553497"/>
            <a:ext cx="150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sample properties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0F22394E-4A6F-1844-B03D-A1F677EEA49E}"/>
              </a:ext>
            </a:extLst>
          </p:cNvPr>
          <p:cNvSpPr/>
          <p:nvPr/>
        </p:nvSpPr>
        <p:spPr>
          <a:xfrm rot="5400000">
            <a:off x="6003589" y="48356"/>
            <a:ext cx="165697" cy="4010628"/>
          </a:xfrm>
          <a:prstGeom prst="leftBrac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506406-C533-684C-8814-90CFAE1C3E78}"/>
              </a:ext>
            </a:extLst>
          </p:cNvPr>
          <p:cNvSpPr txBox="1"/>
          <p:nvPr/>
        </p:nvSpPr>
        <p:spPr>
          <a:xfrm>
            <a:off x="5232051" y="1567073"/>
            <a:ext cx="171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data file properties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87A9249-A466-3B45-A67C-28293C4A2002}"/>
              </a:ext>
            </a:extLst>
          </p:cNvPr>
          <p:cNvSpPr/>
          <p:nvPr/>
        </p:nvSpPr>
        <p:spPr>
          <a:xfrm rot="5400000">
            <a:off x="8498204" y="1564366"/>
            <a:ext cx="165697" cy="978604"/>
          </a:xfrm>
          <a:prstGeom prst="leftBrac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7A0A51-E9ED-8E4A-8F87-77EBD5AFB622}"/>
              </a:ext>
            </a:extLst>
          </p:cNvPr>
          <p:cNvSpPr txBox="1"/>
          <p:nvPr/>
        </p:nvSpPr>
        <p:spPr>
          <a:xfrm>
            <a:off x="7786366" y="1553498"/>
            <a:ext cx="158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/>
              </a:rPr>
              <a:t>study variables</a:t>
            </a:r>
          </a:p>
        </p:txBody>
      </p:sp>
    </p:spTree>
    <p:extLst>
      <p:ext uri="{BB962C8B-B14F-4D97-AF65-F5344CB8AC3E}">
        <p14:creationId xmlns:p14="http://schemas.microsoft.com/office/powerpoint/2010/main" val="13340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experimental Design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201E44-029A-FE4A-AB84-90A269A952A1}"/>
              </a:ext>
            </a:extLst>
          </p:cNvPr>
          <p:cNvGrpSpPr/>
          <p:nvPr/>
        </p:nvGrpSpPr>
        <p:grpSpPr>
          <a:xfrm>
            <a:off x="3477013" y="1659101"/>
            <a:ext cx="5510565" cy="5028370"/>
            <a:chOff x="2462382" y="1787237"/>
            <a:chExt cx="5627426" cy="50283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282BA6-4E1C-5D4D-A66D-25A8992685B8}"/>
                </a:ext>
              </a:extLst>
            </p:cNvPr>
            <p:cNvSpPr/>
            <p:nvPr/>
          </p:nvSpPr>
          <p:spPr>
            <a:xfrm>
              <a:off x="2462382" y="1787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 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05762E-56FE-DB42-BB0F-D1AF41E67215}"/>
                </a:ext>
              </a:extLst>
            </p:cNvPr>
            <p:cNvSpPr/>
            <p:nvPr/>
          </p:nvSpPr>
          <p:spPr>
            <a:xfrm>
              <a:off x="2462382" y="2549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656584-8F3F-FD41-AF26-CAB1148331E8}"/>
                </a:ext>
              </a:extLst>
            </p:cNvPr>
            <p:cNvSpPr/>
            <p:nvPr/>
          </p:nvSpPr>
          <p:spPr>
            <a:xfrm>
              <a:off x="2462382" y="3895130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 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19C598-6633-A846-A9AB-48334C7888FD}"/>
                </a:ext>
              </a:extLst>
            </p:cNvPr>
            <p:cNvSpPr txBox="1"/>
            <p:nvPr/>
          </p:nvSpPr>
          <p:spPr>
            <a:xfrm>
              <a:off x="3150880" y="2925772"/>
              <a:ext cx="2439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0D02B0-3611-3A42-8DBE-6A011D84FD88}"/>
                </a:ext>
              </a:extLst>
            </p:cNvPr>
            <p:cNvSpPr/>
            <p:nvPr/>
          </p:nvSpPr>
          <p:spPr>
            <a:xfrm>
              <a:off x="6468826" y="1787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Msrun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E78EAB-59DA-DD47-823D-0B04E4576901}"/>
                </a:ext>
              </a:extLst>
            </p:cNvPr>
            <p:cNvSpPr/>
            <p:nvPr/>
          </p:nvSpPr>
          <p:spPr>
            <a:xfrm>
              <a:off x="6468826" y="2549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Msrun 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C7166B-E76F-EE4F-8238-972F8462BC54}"/>
                </a:ext>
              </a:extLst>
            </p:cNvPr>
            <p:cNvSpPr/>
            <p:nvPr/>
          </p:nvSpPr>
          <p:spPr>
            <a:xfrm>
              <a:off x="6468826" y="3895130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Msrun m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01D2E599-1EC8-B84C-89CA-0319755258AC}"/>
                </a:ext>
              </a:extLst>
            </p:cNvPr>
            <p:cNvCxnSpPr>
              <a:cxnSpLocks/>
              <a:stCxn id="14" idx="3"/>
              <a:endCxn id="25" idx="1"/>
            </p:cNvCxnSpPr>
            <p:nvPr/>
          </p:nvCxnSpPr>
          <p:spPr>
            <a:xfrm>
              <a:off x="4083364" y="2791692"/>
              <a:ext cx="23854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2BF835C-1234-FF4C-9D96-C16302BA0E31}"/>
                </a:ext>
              </a:extLst>
            </p:cNvPr>
            <p:cNvCxnSpPr>
              <a:cxnSpLocks/>
            </p:cNvCxnSpPr>
            <p:nvPr/>
          </p:nvCxnSpPr>
          <p:spPr>
            <a:xfrm>
              <a:off x="5287004" y="2791691"/>
              <a:ext cx="0" cy="1988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217DB3-2AC9-7E47-A87F-5D39BC3D29AC}"/>
                </a:ext>
              </a:extLst>
            </p:cNvPr>
            <p:cNvSpPr txBox="1"/>
            <p:nvPr/>
          </p:nvSpPr>
          <p:spPr>
            <a:xfrm>
              <a:off x="2894867" y="4784282"/>
              <a:ext cx="509110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label: Type of labeling: Label free sample, TMT16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fraction identifier: identifier of the fraction 1, 2..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technical replicate (optional): identifier of the technical replicate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BDAD2A-0A92-954A-B6B6-A28C9689C70F}"/>
              </a:ext>
            </a:extLst>
          </p:cNvPr>
          <p:cNvCxnSpPr>
            <a:cxnSpLocks/>
            <a:stCxn id="5" idx="1"/>
            <a:endCxn id="14" idx="1"/>
          </p:cNvCxnSpPr>
          <p:nvPr/>
        </p:nvCxnSpPr>
        <p:spPr>
          <a:xfrm rot="10800000" flipV="1">
            <a:off x="3477013" y="1901556"/>
            <a:ext cx="12700" cy="7620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B696DA-D2EB-CA40-8FA2-127DB73440E0}"/>
              </a:ext>
            </a:extLst>
          </p:cNvPr>
          <p:cNvSpPr txBox="1"/>
          <p:nvPr/>
        </p:nvSpPr>
        <p:spPr>
          <a:xfrm>
            <a:off x="70029" y="1659101"/>
            <a:ext cx="3069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Biological replicates should be annotated with the sample sample identifier and characteristics. biological replicate can be use as optional column.</a:t>
            </a:r>
          </a:p>
        </p:txBody>
      </p:sp>
    </p:spTree>
    <p:extLst>
      <p:ext uri="{BB962C8B-B14F-4D97-AF65-F5344CB8AC3E}">
        <p14:creationId xmlns:p14="http://schemas.microsoft.com/office/powerpoint/2010/main" val="145251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0DA1AF-87FA-46BF-8B22-151CB24A1F9B}"/>
              </a:ext>
            </a:extLst>
          </p:cNvPr>
          <p:cNvGraphicFramePr>
            <a:graphicFrameLocks noGrp="1"/>
          </p:cNvGraphicFramePr>
          <p:nvPr/>
        </p:nvGraphicFramePr>
        <p:xfrm>
          <a:off x="654789" y="587247"/>
          <a:ext cx="7862563" cy="217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95">
                  <a:extLst>
                    <a:ext uri="{9D8B030D-6E8A-4147-A177-3AD203B41FA5}">
                      <a16:colId xmlns:a16="http://schemas.microsoft.com/office/drawing/2014/main" val="861241219"/>
                    </a:ext>
                  </a:extLst>
                </a:gridCol>
                <a:gridCol w="542177">
                  <a:extLst>
                    <a:ext uri="{9D8B030D-6E8A-4147-A177-3AD203B41FA5}">
                      <a16:colId xmlns:a16="http://schemas.microsoft.com/office/drawing/2014/main" val="2314497530"/>
                    </a:ext>
                  </a:extLst>
                </a:gridCol>
                <a:gridCol w="279943">
                  <a:extLst>
                    <a:ext uri="{9D8B030D-6E8A-4147-A177-3AD203B41FA5}">
                      <a16:colId xmlns:a16="http://schemas.microsoft.com/office/drawing/2014/main" val="3156956906"/>
                    </a:ext>
                  </a:extLst>
                </a:gridCol>
                <a:gridCol w="435467">
                  <a:extLst>
                    <a:ext uri="{9D8B030D-6E8A-4147-A177-3AD203B41FA5}">
                      <a16:colId xmlns:a16="http://schemas.microsoft.com/office/drawing/2014/main" val="1058332066"/>
                    </a:ext>
                  </a:extLst>
                </a:gridCol>
                <a:gridCol w="572328">
                  <a:extLst>
                    <a:ext uri="{9D8B030D-6E8A-4147-A177-3AD203B41FA5}">
                      <a16:colId xmlns:a16="http://schemas.microsoft.com/office/drawing/2014/main" val="3693167064"/>
                    </a:ext>
                  </a:extLst>
                </a:gridCol>
                <a:gridCol w="696747">
                  <a:extLst>
                    <a:ext uri="{9D8B030D-6E8A-4147-A177-3AD203B41FA5}">
                      <a16:colId xmlns:a16="http://schemas.microsoft.com/office/drawing/2014/main" val="1988267451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2972067729"/>
                    </a:ext>
                  </a:extLst>
                </a:gridCol>
                <a:gridCol w="634537">
                  <a:extLst>
                    <a:ext uri="{9D8B030D-6E8A-4147-A177-3AD203B41FA5}">
                      <a16:colId xmlns:a16="http://schemas.microsoft.com/office/drawing/2014/main" val="2212092233"/>
                    </a:ext>
                  </a:extLst>
                </a:gridCol>
                <a:gridCol w="1374832">
                  <a:extLst>
                    <a:ext uri="{9D8B030D-6E8A-4147-A177-3AD203B41FA5}">
                      <a16:colId xmlns:a16="http://schemas.microsoft.com/office/drawing/2014/main" val="2280751576"/>
                    </a:ext>
                  </a:extLst>
                </a:gridCol>
                <a:gridCol w="709189">
                  <a:extLst>
                    <a:ext uri="{9D8B030D-6E8A-4147-A177-3AD203B41FA5}">
                      <a16:colId xmlns:a16="http://schemas.microsoft.com/office/drawing/2014/main" val="2858059277"/>
                    </a:ext>
                  </a:extLst>
                </a:gridCol>
                <a:gridCol w="317935">
                  <a:extLst>
                    <a:ext uri="{9D8B030D-6E8A-4147-A177-3AD203B41FA5}">
                      <a16:colId xmlns:a16="http://schemas.microsoft.com/office/drawing/2014/main" val="3400706928"/>
                    </a:ext>
                  </a:extLst>
                </a:gridCol>
                <a:gridCol w="708437">
                  <a:extLst>
                    <a:ext uri="{9D8B030D-6E8A-4147-A177-3AD203B41FA5}">
                      <a16:colId xmlns:a16="http://schemas.microsoft.com/office/drawing/2014/main" val="1104515659"/>
                    </a:ext>
                  </a:extLst>
                </a:gridCol>
                <a:gridCol w="597943">
                  <a:extLst>
                    <a:ext uri="{9D8B030D-6E8A-4147-A177-3AD203B41FA5}">
                      <a16:colId xmlns:a16="http://schemas.microsoft.com/office/drawing/2014/main" val="642178453"/>
                    </a:ext>
                  </a:extLst>
                </a:gridCol>
              </a:tblGrid>
              <a:tr h="319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source name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[organism]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[disease]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[phenotype]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[biological replicate]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assay name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[fraction identifier]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[label]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[technical replicate]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[data file]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factor value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[phenotype]</a:t>
                      </a:r>
                    </a:p>
                  </a:txBody>
                  <a:tcPr marL="2903" marR="2903" marT="2903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976967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01.raw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3403872832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02.raw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2777271500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3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03.raw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1561541804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4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04.raw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2838568273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3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5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05.raw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1069449606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3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6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06.raw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936845563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4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Run 7</a:t>
                      </a:r>
                    </a:p>
                  </a:txBody>
                  <a:tcPr marL="2903" marR="2903" marT="2903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07.Raw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3838803648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4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Run 8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08.raw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255731056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7608F6-8AB6-4E36-89F3-F8CD14441751}"/>
              </a:ext>
            </a:extLst>
          </p:cNvPr>
          <p:cNvSpPr/>
          <p:nvPr/>
        </p:nvSpPr>
        <p:spPr>
          <a:xfrm>
            <a:off x="1152585" y="3688632"/>
            <a:ext cx="437145" cy="2605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1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821F3470-D874-4C84-8873-867B4DF30CC0}"/>
              </a:ext>
            </a:extLst>
          </p:cNvPr>
          <p:cNvSpPr/>
          <p:nvPr/>
        </p:nvSpPr>
        <p:spPr>
          <a:xfrm>
            <a:off x="5018315" y="3535219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1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6E585E2-F1E6-483B-8858-FD758C8399F0}"/>
              </a:ext>
            </a:extLst>
          </p:cNvPr>
          <p:cNvCxnSpPr>
            <a:cxnSpLocks/>
            <a:stCxn id="94" idx="3"/>
            <a:endCxn id="97" idx="1"/>
          </p:cNvCxnSpPr>
          <p:nvPr/>
        </p:nvCxnSpPr>
        <p:spPr>
          <a:xfrm>
            <a:off x="5366689" y="3665516"/>
            <a:ext cx="271697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4451324-2850-4D41-9718-EDB0D93040DB}"/>
              </a:ext>
            </a:extLst>
          </p:cNvPr>
          <p:cNvSpPr/>
          <p:nvPr/>
        </p:nvSpPr>
        <p:spPr>
          <a:xfrm>
            <a:off x="8083662" y="3535219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929F162-54B7-43BD-8FE9-60CD918CB937}"/>
              </a:ext>
            </a:extLst>
          </p:cNvPr>
          <p:cNvCxnSpPr>
            <a:cxnSpLocks/>
            <a:stCxn id="161" idx="3"/>
            <a:endCxn id="171" idx="1"/>
          </p:cNvCxnSpPr>
          <p:nvPr/>
        </p:nvCxnSpPr>
        <p:spPr>
          <a:xfrm>
            <a:off x="5375184" y="3967120"/>
            <a:ext cx="2708478" cy="138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3FFDF92-AC31-4275-80AB-A3014E517FED}"/>
              </a:ext>
            </a:extLst>
          </p:cNvPr>
          <p:cNvCxnSpPr>
            <a:cxnSpLocks/>
            <a:stCxn id="162" idx="3"/>
            <a:endCxn id="172" idx="1"/>
          </p:cNvCxnSpPr>
          <p:nvPr/>
        </p:nvCxnSpPr>
        <p:spPr>
          <a:xfrm>
            <a:off x="5375184" y="4407643"/>
            <a:ext cx="2708478" cy="6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B93C1916-08C6-4EE9-86FC-53516F3A4C5B}"/>
              </a:ext>
            </a:extLst>
          </p:cNvPr>
          <p:cNvCxnSpPr>
            <a:cxnSpLocks/>
            <a:stCxn id="165" idx="3"/>
            <a:endCxn id="173" idx="1"/>
          </p:cNvCxnSpPr>
          <p:nvPr/>
        </p:nvCxnSpPr>
        <p:spPr>
          <a:xfrm flipV="1">
            <a:off x="5375825" y="4745740"/>
            <a:ext cx="2707837" cy="101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E5F988D9-D764-4F61-9E56-8FC5B3726827}"/>
              </a:ext>
            </a:extLst>
          </p:cNvPr>
          <p:cNvCxnSpPr>
            <a:cxnSpLocks/>
            <a:stCxn id="167" idx="3"/>
            <a:endCxn id="174" idx="1"/>
          </p:cNvCxnSpPr>
          <p:nvPr/>
        </p:nvCxnSpPr>
        <p:spPr>
          <a:xfrm>
            <a:off x="5357194" y="5275777"/>
            <a:ext cx="2725088" cy="31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907D255-DD6C-4BF6-AFF5-66E17482D350}"/>
              </a:ext>
            </a:extLst>
          </p:cNvPr>
          <p:cNvCxnSpPr>
            <a:cxnSpLocks/>
            <a:stCxn id="168" idx="3"/>
            <a:endCxn id="186" idx="1"/>
          </p:cNvCxnSpPr>
          <p:nvPr/>
        </p:nvCxnSpPr>
        <p:spPr>
          <a:xfrm flipV="1">
            <a:off x="5357194" y="5615112"/>
            <a:ext cx="2725088" cy="29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左大括号 140">
            <a:extLst>
              <a:ext uri="{FF2B5EF4-FFF2-40B4-BE49-F238E27FC236}">
                <a16:creationId xmlns:a16="http://schemas.microsoft.com/office/drawing/2014/main" id="{688AA0EC-7569-4F8A-AEA6-152DEFBC822B}"/>
              </a:ext>
            </a:extLst>
          </p:cNvPr>
          <p:cNvSpPr/>
          <p:nvPr/>
        </p:nvSpPr>
        <p:spPr>
          <a:xfrm rot="5400000">
            <a:off x="2034926" y="-982024"/>
            <a:ext cx="168878" cy="289091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F8DD1E81-7B1B-4D9B-8A81-E434C052B5F6}"/>
              </a:ext>
            </a:extLst>
          </p:cNvPr>
          <p:cNvSpPr txBox="1"/>
          <p:nvPr/>
        </p:nvSpPr>
        <p:spPr>
          <a:xfrm>
            <a:off x="1627820" y="155920"/>
            <a:ext cx="1096775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properties</a:t>
            </a:r>
            <a:endParaRPr lang="zh-CN" altLang="en-US" sz="91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左大括号 142">
            <a:extLst>
              <a:ext uri="{FF2B5EF4-FFF2-40B4-BE49-F238E27FC236}">
                <a16:creationId xmlns:a16="http://schemas.microsoft.com/office/drawing/2014/main" id="{8FA234E6-3406-408A-9BAB-4DE69D38C653}"/>
              </a:ext>
            </a:extLst>
          </p:cNvPr>
          <p:cNvSpPr/>
          <p:nvPr/>
        </p:nvSpPr>
        <p:spPr>
          <a:xfrm rot="5400000">
            <a:off x="5646609" y="-1700329"/>
            <a:ext cx="184879" cy="4348451"/>
          </a:xfrm>
          <a:prstGeom prst="leftBrace">
            <a:avLst>
              <a:gd name="adj1" fmla="val 8333"/>
              <a:gd name="adj2" fmla="val 495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8D5FC98-7E23-4D60-A48D-B15A5A036F18}"/>
              </a:ext>
            </a:extLst>
          </p:cNvPr>
          <p:cNvSpPr txBox="1"/>
          <p:nvPr/>
        </p:nvSpPr>
        <p:spPr>
          <a:xfrm>
            <a:off x="5195159" y="155920"/>
            <a:ext cx="1149674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file properties</a:t>
            </a:r>
            <a:endParaRPr lang="zh-CN" altLang="en-US" sz="91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左大括号 144">
            <a:extLst>
              <a:ext uri="{FF2B5EF4-FFF2-40B4-BE49-F238E27FC236}">
                <a16:creationId xmlns:a16="http://schemas.microsoft.com/office/drawing/2014/main" id="{DC0BE58F-10FF-49C3-9402-365152FF7D2F}"/>
              </a:ext>
            </a:extLst>
          </p:cNvPr>
          <p:cNvSpPr/>
          <p:nvPr/>
        </p:nvSpPr>
        <p:spPr>
          <a:xfrm rot="5400000">
            <a:off x="8127369" y="163313"/>
            <a:ext cx="175887" cy="60407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6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99E1E6B-98E7-41B7-A61A-86CE8E138A93}"/>
              </a:ext>
            </a:extLst>
          </p:cNvPr>
          <p:cNvSpPr txBox="1"/>
          <p:nvPr/>
        </p:nvSpPr>
        <p:spPr>
          <a:xfrm>
            <a:off x="7725640" y="155921"/>
            <a:ext cx="963725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variables</a:t>
            </a:r>
            <a:endParaRPr lang="zh-CN" altLang="en-US" sz="91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52425BA0-60F3-43D9-8E01-4959D0F87200}"/>
              </a:ext>
            </a:extLst>
          </p:cNvPr>
          <p:cNvSpPr/>
          <p:nvPr/>
        </p:nvSpPr>
        <p:spPr>
          <a:xfrm>
            <a:off x="5026810" y="3836822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2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0FC6D287-0228-490A-97CA-08E27F53DC75}"/>
              </a:ext>
            </a:extLst>
          </p:cNvPr>
          <p:cNvSpPr/>
          <p:nvPr/>
        </p:nvSpPr>
        <p:spPr>
          <a:xfrm>
            <a:off x="5026810" y="4277346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3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2B809854-E746-4F56-99BB-F8C68A6C655B}"/>
              </a:ext>
            </a:extLst>
          </p:cNvPr>
          <p:cNvSpPr/>
          <p:nvPr/>
        </p:nvSpPr>
        <p:spPr>
          <a:xfrm>
            <a:off x="5027451" y="4625567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4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27C80A8D-DDD3-4C49-A0CC-DFEAC5F5E860}"/>
              </a:ext>
            </a:extLst>
          </p:cNvPr>
          <p:cNvSpPr/>
          <p:nvPr/>
        </p:nvSpPr>
        <p:spPr>
          <a:xfrm>
            <a:off x="5008820" y="5145480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5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C4492F4A-A16F-48AC-B073-F84F68F9A9FF}"/>
              </a:ext>
            </a:extLst>
          </p:cNvPr>
          <p:cNvSpPr/>
          <p:nvPr/>
        </p:nvSpPr>
        <p:spPr>
          <a:xfrm>
            <a:off x="5008820" y="5487746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6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C92094E4-BD96-4FD1-B66C-9261C37ED30E}"/>
              </a:ext>
            </a:extLst>
          </p:cNvPr>
          <p:cNvSpPr/>
          <p:nvPr/>
        </p:nvSpPr>
        <p:spPr>
          <a:xfrm>
            <a:off x="8083662" y="3838204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630FA00C-AD5C-4C37-8CC0-D3924DDE0588}"/>
              </a:ext>
            </a:extLst>
          </p:cNvPr>
          <p:cNvSpPr/>
          <p:nvPr/>
        </p:nvSpPr>
        <p:spPr>
          <a:xfrm>
            <a:off x="8083662" y="4277947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4FAEBACA-A3F9-4AE6-8454-DDEF0F9A4AB8}"/>
              </a:ext>
            </a:extLst>
          </p:cNvPr>
          <p:cNvSpPr/>
          <p:nvPr/>
        </p:nvSpPr>
        <p:spPr>
          <a:xfrm>
            <a:off x="8083662" y="4615443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19F00732-5640-49A5-8DCF-E5A1A3E902CA}"/>
              </a:ext>
            </a:extLst>
          </p:cNvPr>
          <p:cNvSpPr/>
          <p:nvPr/>
        </p:nvSpPr>
        <p:spPr>
          <a:xfrm>
            <a:off x="8082282" y="5145795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D3EA2599-10C4-4458-B423-ADD7FFD91CFA}"/>
              </a:ext>
            </a:extLst>
          </p:cNvPr>
          <p:cNvSpPr/>
          <p:nvPr/>
        </p:nvSpPr>
        <p:spPr>
          <a:xfrm>
            <a:off x="8082282" y="5484815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61C7F378-A285-44F5-A0E2-D523FB153129}"/>
              </a:ext>
            </a:extLst>
          </p:cNvPr>
          <p:cNvSpPr/>
          <p:nvPr/>
        </p:nvSpPr>
        <p:spPr>
          <a:xfrm>
            <a:off x="1152585" y="4442738"/>
            <a:ext cx="437145" cy="2605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2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7D5D35A4-A0F3-41BD-96E5-A34D8834F095}"/>
              </a:ext>
            </a:extLst>
          </p:cNvPr>
          <p:cNvSpPr/>
          <p:nvPr/>
        </p:nvSpPr>
        <p:spPr>
          <a:xfrm>
            <a:off x="1152585" y="5342075"/>
            <a:ext cx="437145" cy="2605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3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0C2A9C-6D27-46D7-BAB0-BFE46628B9F1}"/>
              </a:ext>
            </a:extLst>
          </p:cNvPr>
          <p:cNvGraphicFramePr>
            <a:graphicFrameLocks noGrp="1"/>
          </p:cNvGraphicFramePr>
          <p:nvPr/>
        </p:nvGraphicFramePr>
        <p:xfrm>
          <a:off x="2080989" y="3015874"/>
          <a:ext cx="1081073" cy="588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73">
                  <a:extLst>
                    <a:ext uri="{9D8B030D-6E8A-4147-A177-3AD203B41FA5}">
                      <a16:colId xmlns:a16="http://schemas.microsoft.com/office/drawing/2014/main" val="4141252487"/>
                    </a:ext>
                  </a:extLst>
                </a:gridCol>
              </a:tblGrid>
              <a:tr h="2396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factor value[phenotype]</a:t>
                      </a:r>
                    </a:p>
                  </a:txBody>
                  <a:tcPr marL="2903" marR="2903" marT="2903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91288"/>
                  </a:ext>
                </a:extLst>
              </a:tr>
              <a:tr h="174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16003"/>
                  </a:ext>
                </a:extLst>
              </a:tr>
              <a:tr h="174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111815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1B9E66D-6E31-4CF1-8CC7-373632880BDC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5353320" y="6060314"/>
            <a:ext cx="2728963" cy="289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410827F-94EB-42C8-8C16-F076A05412AD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 flipV="1">
            <a:off x="5353320" y="6401422"/>
            <a:ext cx="2728963" cy="40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98361DD-3BAB-44A3-8C1E-8F1892B99F04}"/>
              </a:ext>
            </a:extLst>
          </p:cNvPr>
          <p:cNvSpPr/>
          <p:nvPr/>
        </p:nvSpPr>
        <p:spPr>
          <a:xfrm>
            <a:off x="5004945" y="5932906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7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20ABB143-DE3E-4E3D-BA04-0C5735C380B3}"/>
              </a:ext>
            </a:extLst>
          </p:cNvPr>
          <p:cNvSpPr/>
          <p:nvPr/>
        </p:nvSpPr>
        <p:spPr>
          <a:xfrm>
            <a:off x="5004945" y="6275173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8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5B972B4-2EC1-4150-999B-8FE5D1B4FE45}"/>
              </a:ext>
            </a:extLst>
          </p:cNvPr>
          <p:cNvSpPr/>
          <p:nvPr/>
        </p:nvSpPr>
        <p:spPr>
          <a:xfrm>
            <a:off x="8082282" y="5930017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EA3FD1B-CF1F-4829-9ADD-34D7B9712F8E}"/>
              </a:ext>
            </a:extLst>
          </p:cNvPr>
          <p:cNvSpPr/>
          <p:nvPr/>
        </p:nvSpPr>
        <p:spPr>
          <a:xfrm>
            <a:off x="8082282" y="6271125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086086-3697-4CB8-A22E-5544F51CA37C}"/>
              </a:ext>
            </a:extLst>
          </p:cNvPr>
          <p:cNvSpPr/>
          <p:nvPr/>
        </p:nvSpPr>
        <p:spPr>
          <a:xfrm>
            <a:off x="1152585" y="6106294"/>
            <a:ext cx="437145" cy="2605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4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93BA0C-D272-9842-8D10-9E6864B9C97C}"/>
              </a:ext>
            </a:extLst>
          </p:cNvPr>
          <p:cNvCxnSpPr>
            <a:stCxn id="5" idx="3"/>
            <a:endCxn id="94" idx="1"/>
          </p:cNvCxnSpPr>
          <p:nvPr/>
        </p:nvCxnSpPr>
        <p:spPr>
          <a:xfrm flipV="1">
            <a:off x="1589730" y="3665516"/>
            <a:ext cx="3428585" cy="153413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1">
            <a:extLst>
              <a:ext uri="{FF2B5EF4-FFF2-40B4-BE49-F238E27FC236}">
                <a16:creationId xmlns:a16="http://schemas.microsoft.com/office/drawing/2014/main" id="{53A52A16-D311-5A4F-B7E8-98C2F64CC776}"/>
              </a:ext>
            </a:extLst>
          </p:cNvPr>
          <p:cNvCxnSpPr>
            <a:cxnSpLocks/>
            <a:stCxn id="5" idx="3"/>
            <a:endCxn id="161" idx="1"/>
          </p:cNvCxnSpPr>
          <p:nvPr/>
        </p:nvCxnSpPr>
        <p:spPr>
          <a:xfrm>
            <a:off x="1589730" y="3818929"/>
            <a:ext cx="3437080" cy="148191"/>
          </a:xfrm>
          <a:prstGeom prst="bentConnector3">
            <a:avLst>
              <a:gd name="adj1" fmla="val 4981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1">
            <a:extLst>
              <a:ext uri="{FF2B5EF4-FFF2-40B4-BE49-F238E27FC236}">
                <a16:creationId xmlns:a16="http://schemas.microsoft.com/office/drawing/2014/main" id="{CD80BAAB-EEC0-D441-B7BC-285CC28E928B}"/>
              </a:ext>
            </a:extLst>
          </p:cNvPr>
          <p:cNvCxnSpPr>
            <a:cxnSpLocks/>
            <a:stCxn id="200" idx="3"/>
            <a:endCxn id="162" idx="1"/>
          </p:cNvCxnSpPr>
          <p:nvPr/>
        </p:nvCxnSpPr>
        <p:spPr>
          <a:xfrm flipV="1">
            <a:off x="1589730" y="4407643"/>
            <a:ext cx="3437080" cy="165392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1">
            <a:extLst>
              <a:ext uri="{FF2B5EF4-FFF2-40B4-BE49-F238E27FC236}">
                <a16:creationId xmlns:a16="http://schemas.microsoft.com/office/drawing/2014/main" id="{593CD793-3945-F14F-8327-2460E224AB5A}"/>
              </a:ext>
            </a:extLst>
          </p:cNvPr>
          <p:cNvCxnSpPr>
            <a:cxnSpLocks/>
            <a:stCxn id="200" idx="3"/>
            <a:endCxn id="165" idx="1"/>
          </p:cNvCxnSpPr>
          <p:nvPr/>
        </p:nvCxnSpPr>
        <p:spPr>
          <a:xfrm>
            <a:off x="1589731" y="4573035"/>
            <a:ext cx="3437721" cy="182829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8DE2D8B-3E72-4247-A008-4CE1833735F9}"/>
              </a:ext>
            </a:extLst>
          </p:cNvPr>
          <p:cNvSpPr/>
          <p:nvPr/>
        </p:nvSpPr>
        <p:spPr>
          <a:xfrm>
            <a:off x="845437" y="3493186"/>
            <a:ext cx="1081073" cy="146095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0B3856-8E05-CA4A-BA17-13AD67ED660C}"/>
              </a:ext>
            </a:extLst>
          </p:cNvPr>
          <p:cNvSpPr txBox="1"/>
          <p:nvPr/>
        </p:nvSpPr>
        <p:spPr>
          <a:xfrm>
            <a:off x="1337848" y="4818447"/>
            <a:ext cx="700833" cy="19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6" dirty="0"/>
              <a:t>necrotic tissue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C1CBE-C1CC-DF45-9540-6B04DD482507}"/>
              </a:ext>
            </a:extLst>
          </p:cNvPr>
          <p:cNvSpPr/>
          <p:nvPr/>
        </p:nvSpPr>
        <p:spPr>
          <a:xfrm>
            <a:off x="2087569" y="4646445"/>
            <a:ext cx="917239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necrotic tissue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37F71FF-9D7C-D046-81B3-22C5461614A2}"/>
              </a:ext>
            </a:extLst>
          </p:cNvPr>
          <p:cNvSpPr/>
          <p:nvPr/>
        </p:nvSpPr>
        <p:spPr>
          <a:xfrm>
            <a:off x="2087569" y="3870264"/>
            <a:ext cx="917239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necrotic tissue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325185-BA39-B044-90B3-99FBBEDD01AD}"/>
              </a:ext>
            </a:extLst>
          </p:cNvPr>
          <p:cNvSpPr/>
          <p:nvPr/>
        </p:nvSpPr>
        <p:spPr>
          <a:xfrm>
            <a:off x="845437" y="5222498"/>
            <a:ext cx="1081073" cy="1433681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388F4E-149B-0D4C-A4BE-321411A39598}"/>
              </a:ext>
            </a:extLst>
          </p:cNvPr>
          <p:cNvSpPr txBox="1"/>
          <p:nvPr/>
        </p:nvSpPr>
        <p:spPr>
          <a:xfrm>
            <a:off x="1337848" y="6510432"/>
            <a:ext cx="667170" cy="19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6" dirty="0"/>
              <a:t>normal tissue</a:t>
            </a:r>
          </a:p>
        </p:txBody>
      </p:sp>
      <p:cxnSp>
        <p:nvCxnSpPr>
          <p:cNvPr id="95" name="Straight Arrow Connector 11">
            <a:extLst>
              <a:ext uri="{FF2B5EF4-FFF2-40B4-BE49-F238E27FC236}">
                <a16:creationId xmlns:a16="http://schemas.microsoft.com/office/drawing/2014/main" id="{CA742B8F-737F-DC47-A626-89EB2E72E654}"/>
              </a:ext>
            </a:extLst>
          </p:cNvPr>
          <p:cNvCxnSpPr>
            <a:cxnSpLocks/>
            <a:stCxn id="201" idx="3"/>
            <a:endCxn id="167" idx="1"/>
          </p:cNvCxnSpPr>
          <p:nvPr/>
        </p:nvCxnSpPr>
        <p:spPr>
          <a:xfrm flipV="1">
            <a:off x="1589731" y="5275777"/>
            <a:ext cx="3419090" cy="196595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1">
            <a:extLst>
              <a:ext uri="{FF2B5EF4-FFF2-40B4-BE49-F238E27FC236}">
                <a16:creationId xmlns:a16="http://schemas.microsoft.com/office/drawing/2014/main" id="{22B614B8-6FC2-834F-ADF8-E917862EB516}"/>
              </a:ext>
            </a:extLst>
          </p:cNvPr>
          <p:cNvCxnSpPr>
            <a:cxnSpLocks/>
            <a:stCxn id="201" idx="3"/>
            <a:endCxn id="168" idx="1"/>
          </p:cNvCxnSpPr>
          <p:nvPr/>
        </p:nvCxnSpPr>
        <p:spPr>
          <a:xfrm>
            <a:off x="1589731" y="5472372"/>
            <a:ext cx="3419090" cy="145671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F2BCF3-0503-AD4B-B5DD-5218DF495149}"/>
              </a:ext>
            </a:extLst>
          </p:cNvPr>
          <p:cNvSpPr/>
          <p:nvPr/>
        </p:nvSpPr>
        <p:spPr>
          <a:xfrm>
            <a:off x="2087569" y="5545846"/>
            <a:ext cx="917239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normal tissue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1</a:t>
            </a:r>
          </a:p>
        </p:txBody>
      </p:sp>
      <p:cxnSp>
        <p:nvCxnSpPr>
          <p:cNvPr id="102" name="Straight Arrow Connector 11">
            <a:extLst>
              <a:ext uri="{FF2B5EF4-FFF2-40B4-BE49-F238E27FC236}">
                <a16:creationId xmlns:a16="http://schemas.microsoft.com/office/drawing/2014/main" id="{509945C0-0D44-3F44-B8CF-692D975CA2CE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 flipV="1">
            <a:off x="1589730" y="6063203"/>
            <a:ext cx="3415215" cy="173388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1">
            <a:extLst>
              <a:ext uri="{FF2B5EF4-FFF2-40B4-BE49-F238E27FC236}">
                <a16:creationId xmlns:a16="http://schemas.microsoft.com/office/drawing/2014/main" id="{6115C2F0-9E92-954E-A172-F3F02D67F1CD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1589730" y="6236591"/>
            <a:ext cx="3415215" cy="168879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D9E46B1-E18B-7241-ACAB-52D39689BD57}"/>
              </a:ext>
            </a:extLst>
          </p:cNvPr>
          <p:cNvSpPr/>
          <p:nvPr/>
        </p:nvSpPr>
        <p:spPr>
          <a:xfrm>
            <a:off x="2087569" y="6282348"/>
            <a:ext cx="917239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normal tissue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37E0829-7F2A-5249-B3DD-6081BB4D0CAC}"/>
              </a:ext>
            </a:extLst>
          </p:cNvPr>
          <p:cNvSpPr/>
          <p:nvPr/>
        </p:nvSpPr>
        <p:spPr>
          <a:xfrm>
            <a:off x="4930190" y="3447974"/>
            <a:ext cx="537713" cy="701964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6999716-E0B4-EC43-BE73-4719775D8FE2}"/>
              </a:ext>
            </a:extLst>
          </p:cNvPr>
          <p:cNvSpPr/>
          <p:nvPr/>
        </p:nvSpPr>
        <p:spPr>
          <a:xfrm>
            <a:off x="4932782" y="4240110"/>
            <a:ext cx="537713" cy="671434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6FC74C2-6FD3-934B-8947-141BB9A3D040}"/>
              </a:ext>
            </a:extLst>
          </p:cNvPr>
          <p:cNvSpPr/>
          <p:nvPr/>
        </p:nvSpPr>
        <p:spPr>
          <a:xfrm>
            <a:off x="4913592" y="5112526"/>
            <a:ext cx="537713" cy="706191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A3F2655-3B40-AF46-9E66-815839CC9E1B}"/>
              </a:ext>
            </a:extLst>
          </p:cNvPr>
          <p:cNvSpPr/>
          <p:nvPr/>
        </p:nvSpPr>
        <p:spPr>
          <a:xfrm>
            <a:off x="4916184" y="5887149"/>
            <a:ext cx="537713" cy="706190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09F048-ADB7-9F44-9C58-47ACAAADC733}"/>
              </a:ext>
            </a:extLst>
          </p:cNvPr>
          <p:cNvSpPr txBox="1"/>
          <p:nvPr/>
        </p:nvSpPr>
        <p:spPr>
          <a:xfrm>
            <a:off x="6332392" y="3689855"/>
            <a:ext cx="886781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Sample 1</a:t>
            </a:r>
          </a:p>
          <a:p>
            <a:pPr algn="ctr"/>
            <a:r>
              <a:rPr lang="en-US" sz="686" dirty="0"/>
              <a:t>Technical replicates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6BF370-E8E3-A74C-9E46-FCB84EF70D97}"/>
              </a:ext>
            </a:extLst>
          </p:cNvPr>
          <p:cNvSpPr txBox="1"/>
          <p:nvPr/>
        </p:nvSpPr>
        <p:spPr>
          <a:xfrm>
            <a:off x="6332392" y="4450840"/>
            <a:ext cx="886781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Sample 2</a:t>
            </a:r>
          </a:p>
          <a:p>
            <a:pPr algn="ctr"/>
            <a:r>
              <a:rPr lang="en-US" sz="686" dirty="0"/>
              <a:t>Technical replicates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40A3A8B-AB2D-2B4C-9122-89E77082E972}"/>
              </a:ext>
            </a:extLst>
          </p:cNvPr>
          <p:cNvSpPr txBox="1"/>
          <p:nvPr/>
        </p:nvSpPr>
        <p:spPr>
          <a:xfrm>
            <a:off x="6332392" y="5315466"/>
            <a:ext cx="886781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Sample 3</a:t>
            </a:r>
          </a:p>
          <a:p>
            <a:pPr algn="ctr"/>
            <a:r>
              <a:rPr lang="en-US" sz="686" dirty="0"/>
              <a:t>Technical replicates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375B635-2109-1149-9466-15BC85FA81B3}"/>
              </a:ext>
            </a:extLst>
          </p:cNvPr>
          <p:cNvSpPr txBox="1"/>
          <p:nvPr/>
        </p:nvSpPr>
        <p:spPr>
          <a:xfrm>
            <a:off x="6332392" y="6113004"/>
            <a:ext cx="886781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Sample 4</a:t>
            </a:r>
          </a:p>
          <a:p>
            <a:pPr algn="ctr"/>
            <a:r>
              <a:rPr lang="en-US" sz="686" dirty="0"/>
              <a:t>Technical replicates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FB0E69-EF3A-6744-B5D2-6E87E2F26C4C}"/>
              </a:ext>
            </a:extLst>
          </p:cNvPr>
          <p:cNvSpPr/>
          <p:nvPr/>
        </p:nvSpPr>
        <p:spPr>
          <a:xfrm>
            <a:off x="1007933" y="3229354"/>
            <a:ext cx="801823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source name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Sample accession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749A3D5-ED55-694B-A350-AA9FE57E4431}"/>
              </a:ext>
            </a:extLst>
          </p:cNvPr>
          <p:cNvSpPr/>
          <p:nvPr/>
        </p:nvSpPr>
        <p:spPr>
          <a:xfrm>
            <a:off x="4758184" y="3187320"/>
            <a:ext cx="841897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assay name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 file accession</a:t>
            </a:r>
          </a:p>
        </p:txBody>
      </p:sp>
      <p:sp>
        <p:nvSpPr>
          <p:cNvPr id="134" name="文本框 143">
            <a:extLst>
              <a:ext uri="{FF2B5EF4-FFF2-40B4-BE49-F238E27FC236}">
                <a16:creationId xmlns:a16="http://schemas.microsoft.com/office/drawing/2014/main" id="{41FEC91C-9DFE-D84C-95BE-6C4FF46B79B7}"/>
              </a:ext>
            </a:extLst>
          </p:cNvPr>
          <p:cNvSpPr txBox="1"/>
          <p:nvPr/>
        </p:nvSpPr>
        <p:spPr>
          <a:xfrm>
            <a:off x="6457373" y="6607353"/>
            <a:ext cx="2159566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free experiment with no fractions</a:t>
            </a:r>
            <a:endParaRPr lang="zh-CN" altLang="en-US" sz="91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8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617"/>
            <a:ext cx="7886700" cy="1325563"/>
          </a:xfrm>
        </p:spPr>
        <p:txBody>
          <a:bodyPr/>
          <a:lstStyle/>
          <a:p>
            <a:r>
              <a:rPr lang="en-US" dirty="0"/>
              <a:t>SDRF: Column and values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118772-E9E6-9346-8FAA-BC516ADF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3" y="1654269"/>
            <a:ext cx="8996714" cy="4732676"/>
          </a:xfrm>
        </p:spPr>
        <p:txBody>
          <a:bodyPr>
            <a:noAutofit/>
          </a:bodyPr>
          <a:lstStyle/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Column name</a:t>
            </a:r>
            <a:r>
              <a:rPr lang="en-US" sz="1800" dirty="0"/>
              <a:t>: The column name </a:t>
            </a:r>
            <a:r>
              <a:rPr lang="en-US" sz="1800" b="1" dirty="0"/>
              <a:t>MUST</a:t>
            </a:r>
            <a:r>
              <a:rPr lang="en-US" sz="1800" dirty="0"/>
              <a:t> be an existing CvTerm name. Examples: </a:t>
            </a:r>
          </a:p>
          <a:p>
            <a:pPr lvl="1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characteristics[disease] -&gt; </a:t>
            </a:r>
            <a:r>
              <a:rPr lang="en-US" sz="1400" dirty="0">
                <a:hlinkClick r:id="rId2"/>
              </a:rPr>
              <a:t>http://www.ebi.ac.uk/efo/EFO_0000408</a:t>
            </a:r>
            <a:endParaRPr lang="en-US" sz="1400" dirty="0"/>
          </a:p>
          <a:p>
            <a:pPr lvl="1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characteristics[compound] -&gt; </a:t>
            </a:r>
            <a:r>
              <a:rPr lang="en-US" sz="1400" dirty="0">
                <a:hlinkClick r:id="rId3"/>
              </a:rPr>
              <a:t>http://purl.obolibrary.org/obo/NCIT_C43366</a:t>
            </a:r>
            <a:endParaRPr lang="en-US" sz="1400" dirty="0"/>
          </a:p>
          <a:p>
            <a:pPr marL="0" indent="0">
              <a:buClr>
                <a:schemeClr val="accent4">
                  <a:lumMod val="75000"/>
                </a:schemeClr>
              </a:buClr>
              <a:buNone/>
            </a:pPr>
            <a:r>
              <a:rPr lang="en-US" sz="1800" dirty="0"/>
              <a:t>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Values</a:t>
            </a:r>
            <a:r>
              <a:rPr lang="en-US" sz="1800" dirty="0"/>
              <a:t>: The values of each column + sample can be: 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free text: Name corresponding to OLS term. For example: 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Homo sapiens 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HCC1576 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CvTerm URI: the URI of the corresponding CVTerm. 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 </a:t>
            </a:r>
            <a:r>
              <a:rPr lang="en-US" sz="1000" dirty="0">
                <a:hlinkClick r:id="rId4"/>
              </a:rPr>
              <a:t>http://purl.obolibrary.org/obo/NCBITaxon_9606</a:t>
            </a:r>
            <a:endParaRPr lang="en-US" sz="1000" dirty="0"/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>
                <a:hlinkClick r:id="rId5"/>
              </a:rPr>
              <a:t>http://www.ebi.ac.uk/efo/EFO_0006429</a:t>
            </a:r>
            <a:r>
              <a:rPr lang="en-US" sz="1000" dirty="0"/>
              <a:t> 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Complex key-value pairs:  Some values CAN be represented by key-value pairs combinations. For example post-translational modifications or Enzymes: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NM=</a:t>
            </a:r>
            <a:r>
              <a:rPr lang="en-US" sz="1000" dirty="0" err="1"/>
              <a:t>Glu→pyro-Glu</a:t>
            </a:r>
            <a:r>
              <a:rPr lang="en-US" sz="1000" dirty="0"/>
              <a:t>; MT=fixed; PP=Anywhere; AC=Unimod:27; TA=E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NE=Trypsin; AC=MS:1001251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022766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7FA8AE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E"/>
      </a:accent6>
      <a:hlink>
        <a:srgbClr val="AE726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1819</Words>
  <Application>Microsoft Macintosh PowerPoint</Application>
  <PresentationFormat>On-screen Show (4:3)</PresentationFormat>
  <Paragraphs>432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Elephant</vt:lpstr>
      <vt:lpstr>Helvetica</vt:lpstr>
      <vt:lpstr>Times New Roman</vt:lpstr>
      <vt:lpstr>Wingdings</vt:lpstr>
      <vt:lpstr>BrushVTI</vt:lpstr>
      <vt:lpstr>Office Theme</vt:lpstr>
      <vt:lpstr>Proteomics  Sample Metadata  Experimental Design</vt:lpstr>
      <vt:lpstr>The Problem</vt:lpstr>
      <vt:lpstr>Use cases and requirements</vt:lpstr>
      <vt:lpstr>MAGE-TAB for Proteomics</vt:lpstr>
      <vt:lpstr>PowerPoint Presentation</vt:lpstr>
      <vt:lpstr>Sample to Data format: SDRF </vt:lpstr>
      <vt:lpstr>SDRF: experimental Design</vt:lpstr>
      <vt:lpstr>PowerPoint Presentation</vt:lpstr>
      <vt:lpstr>SDRF: Column and values</vt:lpstr>
      <vt:lpstr>SDRF: Key-value pairs values</vt:lpstr>
      <vt:lpstr>SDRF: Some additional rules</vt:lpstr>
      <vt:lpstr>SDRF: Sample templates</vt:lpstr>
      <vt:lpstr>PowerPoint Presentation</vt:lpstr>
      <vt:lpstr>Community-oriented</vt:lpstr>
      <vt:lpstr>sdrfcheck: SDRF validator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Proteomics  Sample Metadata  Experimental Design</dc:title>
  <dc:creator>Yasset Perez Riverol</dc:creator>
  <cp:lastModifiedBy>Yasset Perez Riverol</cp:lastModifiedBy>
  <cp:revision>6</cp:revision>
  <dcterms:created xsi:type="dcterms:W3CDTF">2021-03-22T15:33:13Z</dcterms:created>
  <dcterms:modified xsi:type="dcterms:W3CDTF">2021-07-07T09:31:04Z</dcterms:modified>
</cp:coreProperties>
</file>