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6.png" ContentType="image/png"/>
  <Override PartName="/ppt/media/image19.png" ContentType="image/png"/>
  <Override PartName="/ppt/media/image20.png" ContentType="image/png"/>
  <Override PartName="/ppt/media/image2.png" ContentType="image/png"/>
  <Override PartName="/ppt/media/image5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18.png" ContentType="image/png"/>
  <Override PartName="/ppt/media/image1.png" ContentType="image/pn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21.png" ContentType="image/png"/>
  <Override PartName="/ppt/media/image3.png" ContentType="image/pn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1F1F1D1-A191-41E1-A1F1-71B1E11161D1}" type="slidenum">
              <a:rPr lang="fi-FI" sz="1400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Tutorial of Brainliner Desktop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1600"/>
              <a:t>2011/08/31 K.Harada v0.9</a:t>
            </a:r>
            <a:r>
              <a:rPr lang="fi-FI" sz="1600"/>
              <a:t>版として新規作成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編集を保存します。エクスプローラー上で編集したファイルを選択し、右クリック → </a:t>
            </a:r>
            <a:r>
              <a:rPr lang="fi-FI" sz="1400"/>
              <a:t>Save as → Neuroshare</a:t>
            </a:r>
            <a:r>
              <a:rPr lang="fi-FI" sz="1400"/>
              <a:t>をクリック。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正常に保存が完了すると、エクスプローラー上で</a:t>
            </a:r>
            <a:r>
              <a:rPr lang="fi-FI" sz="1400"/>
              <a:t>Neuroshare</a:t>
            </a:r>
            <a:r>
              <a:rPr lang="fi-FI" sz="1400"/>
              <a:t>ファイルのタイムスタンプが変更されます。</a:t>
            </a:r>
            <a:endParaRPr/>
          </a:p>
        </p:txBody>
      </p:sp>
      <p:pic>
        <p:nvPicPr>
          <p:cNvPr descr="" id="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5120" y="1186560"/>
            <a:ext cx="4081320" cy="3034440"/>
          </a:xfrm>
          <a:prstGeom prst="rect">
            <a:avLst/>
          </a:prstGeom>
        </p:spPr>
      </p:pic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77520" y="4392000"/>
            <a:ext cx="4034880" cy="2999880"/>
          </a:xfrm>
          <a:prstGeom prst="rect">
            <a:avLst/>
          </a:prstGeom>
        </p:spPr>
      </p:pic>
      <p:sp>
        <p:nvSpPr>
          <p:cNvPr id="38" name="Line 3"/>
          <p:cNvSpPr/>
          <p:nvPr/>
        </p:nvSpPr>
        <p:spPr>
          <a:xfrm>
            <a:off x="5076000" y="6300000"/>
            <a:ext cx="1980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Window → Workspace</a:t>
            </a:r>
            <a:r>
              <a:rPr lang="fi-FI" sz="1400"/>
              <a:t>を選択し、ワークスペースを開きます。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同様に、</a:t>
            </a:r>
            <a:r>
              <a:rPr lang="fi-FI" sz="1400"/>
              <a:t>Window → timeline</a:t>
            </a:r>
            <a:r>
              <a:rPr lang="fi-FI" sz="1400"/>
              <a:t>を選択し、</a:t>
            </a:r>
            <a:r>
              <a:rPr lang="fi-FI" sz="1400"/>
              <a:t>timeline</a:t>
            </a:r>
            <a:r>
              <a:rPr lang="fi-FI" sz="1400"/>
              <a:t>ウィンドウを開きます。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が指す</a:t>
            </a:r>
            <a:r>
              <a:rPr lang="fi-FI" sz="1400"/>
              <a:t>Neural</a:t>
            </a:r>
            <a:r>
              <a:rPr lang="fi-FI" sz="1400"/>
              <a:t>データの表示を行います。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ワークスペースの</a:t>
            </a:r>
            <a:r>
              <a:rPr lang="fi-FI" sz="1400"/>
              <a:t>Import</a:t>
            </a:r>
            <a:r>
              <a:rPr lang="fi-FI" sz="1400"/>
              <a:t>を押下するとファイル選択画面が表示されるので、任意の</a:t>
            </a:r>
            <a:r>
              <a:rPr lang="fi-FI" sz="1400"/>
              <a:t>Neuroshare</a:t>
            </a:r>
            <a:r>
              <a:rPr lang="fi-FI" sz="1400"/>
              <a:t>を選択してください。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選択画面が表示されるので、</a:t>
            </a:r>
            <a:r>
              <a:rPr lang="fi-FI" sz="1400"/>
              <a:t>timeline</a:t>
            </a:r>
            <a:r>
              <a:rPr lang="fi-FI" sz="1400"/>
              <a:t>ウィンドウに表示させたい</a:t>
            </a:r>
            <a:r>
              <a:rPr lang="fi-FI" sz="1400"/>
              <a:t>Channel</a:t>
            </a:r>
            <a:r>
              <a:rPr lang="fi-FI" sz="1400"/>
              <a:t>を選択してください。</a:t>
            </a:r>
            <a:r>
              <a:rPr lang="fi-FI" sz="1400"/>
              <a:t>(timeline</a:t>
            </a:r>
            <a:r>
              <a:rPr lang="fi-FI" sz="1400"/>
              <a:t>ウィンドウは、</a:t>
            </a:r>
            <a:r>
              <a:rPr lang="fi-FI" sz="1400"/>
              <a:t>Analog</a:t>
            </a:r>
            <a:r>
              <a:rPr lang="fi-FI" sz="1400"/>
              <a:t>型</a:t>
            </a:r>
            <a:r>
              <a:rPr lang="fi-FI" sz="1400"/>
              <a:t>(*1)</a:t>
            </a:r>
            <a:r>
              <a:rPr lang="fi-FI" sz="1400"/>
              <a:t>のみ表示可能です。</a:t>
            </a:r>
            <a:r>
              <a:rPr lang="fi-FI" sz="1400"/>
              <a:t>)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4860000"/>
            <a:ext cx="2284920" cy="157248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00" y="4860000"/>
            <a:ext cx="1904040" cy="1756440"/>
          </a:xfrm>
          <a:prstGeom prst="rect">
            <a:avLst/>
          </a:prstGeom>
        </p:spPr>
      </p:pic>
      <p:sp>
        <p:nvSpPr>
          <p:cNvPr id="46" name="CustomShape 3"/>
          <p:cNvSpPr/>
          <p:nvPr/>
        </p:nvSpPr>
        <p:spPr>
          <a:xfrm>
            <a:off x="8388360" y="194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47" name="Line 4"/>
          <p:cNvSpPr/>
          <p:nvPr/>
        </p:nvSpPr>
        <p:spPr>
          <a:xfrm flipH="1">
            <a:off x="6120000" y="2340000"/>
            <a:ext cx="234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TextShape 5"/>
          <p:cNvSpPr txBox="1"/>
          <p:nvPr/>
        </p:nvSpPr>
        <p:spPr>
          <a:xfrm>
            <a:off x="792036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49" name="Line 6"/>
          <p:cNvSpPr/>
          <p:nvPr/>
        </p:nvSpPr>
        <p:spPr>
          <a:xfrm>
            <a:off x="7200000" y="5580000"/>
            <a:ext cx="9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0" name="TextShape 7"/>
          <p:cNvSpPr txBox="1"/>
          <p:nvPr/>
        </p:nvSpPr>
        <p:spPr>
          <a:xfrm>
            <a:off x="499680" y="6917760"/>
            <a:ext cx="7960320" cy="209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のデータ形式の一つ。詳しくは補足事項 </a:t>
            </a:r>
            <a:r>
              <a:rPr lang="fi-FI" sz="1400">
                <a:solidFill>
                  <a:srgbClr val="ff420e"/>
                </a:solidFill>
              </a:rPr>
              <a:t>- Channel</a:t>
            </a:r>
            <a:r>
              <a:rPr lang="fi-FI" sz="1400">
                <a:solidFill>
                  <a:srgbClr val="ff420e"/>
                </a:solidFill>
              </a:rPr>
              <a:t>の取扱いについてを参照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r>
              <a:rPr lang="fi-FI" sz="1400"/>
              <a:t>ウィンドウ上に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が表示されます。</a:t>
            </a:r>
            <a:r>
              <a:rPr lang="fi-FI" sz="1400"/>
              <a:t>(</a:t>
            </a:r>
            <a:r>
              <a:rPr lang="fi-FI" sz="1400"/>
              <a:t>横軸：時間</a:t>
            </a:r>
            <a:r>
              <a:rPr lang="fi-FI" sz="1400"/>
              <a:t>[sec]</a:t>
            </a:r>
            <a:r>
              <a:rPr lang="fi-FI" sz="1400"/>
              <a:t>　縦軸：</a:t>
            </a:r>
            <a:r>
              <a:rPr lang="fi-FI" sz="1400"/>
              <a:t>Channel</a:t>
            </a:r>
            <a:r>
              <a:rPr lang="fi-FI" sz="1400"/>
              <a:t>の値</a:t>
            </a:r>
            <a:r>
              <a:rPr lang="fi-FI" sz="1400"/>
              <a:t>)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推奨動作環境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の推奨動作環境は以下の通りです。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/>
              <a:t>OS</a:t>
            </a:r>
            <a:r>
              <a:rPr lang="fi-FI" sz="1400"/>
              <a:t>：</a:t>
            </a:r>
            <a:r>
              <a:rPr lang="fi-FI" sz="1400"/>
              <a:t>Mac OS X - , </a:t>
            </a:r>
            <a:r>
              <a:rPr lang="fi-FI" sz="1400"/>
              <a:t>Windows 7 - , Linux (Ubuntu 10.04 -)</a:t>
            </a:r>
            <a:r>
              <a:rPr lang="fi-FI" sz="1400"/>
              <a:t> </a:t>
            </a:r>
            <a:r>
              <a:rPr lang="fi-FI" sz="1400">
                <a:solidFill>
                  <a:srgbClr val="ff420e"/>
                </a:solidFill>
              </a:rPr>
              <a:t>β(ver 0.9)</a:t>
            </a:r>
            <a:r>
              <a:rPr lang="fi-FI" sz="1400">
                <a:solidFill>
                  <a:srgbClr val="ff420e"/>
                </a:solidFill>
              </a:rPr>
              <a:t>版では</a:t>
            </a:r>
            <a:r>
              <a:rPr lang="fi-FI" sz="1400">
                <a:solidFill>
                  <a:srgbClr val="ff420e"/>
                </a:solidFill>
              </a:rPr>
              <a:t>Mac OS X</a:t>
            </a:r>
            <a:r>
              <a:rPr lang="fi-FI" sz="1400">
                <a:solidFill>
                  <a:srgbClr val="ff420e"/>
                </a:solidFill>
              </a:rPr>
              <a:t>にのみ対応しています。</a:t>
            </a:r>
            <a:r>
              <a:rPr lang="fi-FI" sz="1400">
                <a:solidFill>
                  <a:srgbClr val="ff420e"/>
                </a:solidFill>
              </a:rPr>
              <a:t>Windows, Linux</a:t>
            </a:r>
            <a:r>
              <a:rPr lang="fi-FI" sz="1400">
                <a:solidFill>
                  <a:srgbClr val="ff420e"/>
                </a:solidFill>
              </a:rPr>
              <a:t>版へは順次対応予定です。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Memory</a:t>
            </a:r>
            <a:r>
              <a:rPr lang="fi-FI" sz="1400">
                <a:solidFill>
                  <a:srgbClr val="000000"/>
                </a:solidFill>
              </a:rPr>
              <a:t>：</a:t>
            </a:r>
            <a:r>
              <a:rPr lang="fi-FI" sz="1400">
                <a:solidFill>
                  <a:srgbClr val="000000"/>
                </a:solidFill>
              </a:rPr>
              <a:t>6GB</a:t>
            </a:r>
            <a:r>
              <a:rPr lang="fi-FI" sz="1400">
                <a:solidFill>
                  <a:srgbClr val="000000"/>
                </a:solidFill>
              </a:rPr>
              <a:t>以上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Software : Java 1.6.x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ファイルエクスプローラーを提供します。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エクスプローラー上で任意のキーをタイプすると、目的のディレクトリまで遷移します。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Save as → Neuroshare</a:t>
            </a:r>
            <a:r>
              <a:rPr lang="fi-FI" sz="1100"/>
              <a:t>
</a:t>
            </a:r>
            <a:r>
              <a:rPr lang="fi-FI" sz="1100"/>
              <a:t>Neuroshare</a:t>
            </a:r>
            <a:r>
              <a:rPr lang="fi-FI" sz="1100"/>
              <a:t>ファイルを上書き保存します。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Reload</a:t>
            </a:r>
            <a:r>
              <a:rPr lang="fi-FI" sz="1100"/>
              <a:t>
</a:t>
            </a:r>
            <a:r>
              <a:rPr lang="fi-FI" sz="1100"/>
              <a:t>選択中のディレクトリ</a:t>
            </a:r>
            <a:r>
              <a:rPr lang="fi-FI" sz="1100"/>
              <a:t>(</a:t>
            </a:r>
            <a:r>
              <a:rPr lang="fi-FI" sz="1100"/>
              <a:t>又は選択中のファイルが含まれているディレクトリ</a:t>
            </a:r>
            <a:r>
              <a:rPr lang="fi-FI" sz="1100"/>
              <a:t>)</a:t>
            </a:r>
            <a:r>
              <a:rPr lang="fi-FI" sz="1100"/>
              <a:t>を更新します。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Add → Files</a:t>
            </a:r>
            <a:r>
              <a:rPr lang="fi-FI" sz="1100"/>
              <a:t>
</a:t>
            </a:r>
            <a:r>
              <a:rPr lang="fi-FI" sz="1100"/>
              <a:t>選択中のディレクトリにファイルを追加します。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次ページに続く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Delete</a:t>
            </a:r>
            <a:r>
              <a:rPr lang="fi-FI" sz="1100"/>
              <a:t>
</a:t>
            </a:r>
            <a:r>
              <a:rPr lang="fi-FI" sz="1100"/>
              <a:t>ディレクトリまたはファイルを削除します。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Convert to Neuroshare</a:t>
            </a:r>
            <a:r>
              <a:rPr lang="fi-FI" sz="1100"/>
              <a:t>
</a:t>
            </a:r>
            <a:r>
              <a:rPr lang="fi-FI" sz="1100"/>
              <a:t>データファイルを</a:t>
            </a:r>
            <a:r>
              <a:rPr lang="fi-FI" sz="1100"/>
              <a:t>Neuroshare</a:t>
            </a:r>
            <a:r>
              <a:rPr lang="fi-FI" sz="1100"/>
              <a:t>形式に変換します。</a:t>
            </a:r>
            <a:r>
              <a:rPr lang="fi-FI" sz="1100"/>
              <a:t>(*1)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Copy to Workspace</a:t>
            </a:r>
            <a:r>
              <a:rPr lang="fi-FI" sz="1100"/>
              <a:t>
</a:t>
            </a:r>
            <a:r>
              <a:rPr lang="fi-FI" sz="1100"/>
              <a:t>ファイルのコンテンツを</a:t>
            </a:r>
            <a:r>
              <a:rPr lang="fi-FI" sz="1100"/>
              <a:t>Workspace</a:t>
            </a:r>
            <a:r>
              <a:rPr lang="fi-FI" sz="1100"/>
              <a:t>にコピーします。</a:t>
            </a:r>
            <a:r>
              <a:rPr lang="fi-FI" sz="1100"/>
              <a:t>(*2)</a:t>
            </a:r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498600" y="6300000"/>
            <a:ext cx="8681400" cy="1015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フォーマットへ変換可能なデータフォーマットは、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です。尚、</a:t>
            </a:r>
            <a:r>
              <a:rPr lang="fi-FI" sz="1400">
                <a:solidFill>
                  <a:srgbClr val="ff420e"/>
                </a:solidFill>
              </a:rPr>
              <a:t>Plexon</a:t>
            </a:r>
            <a:r>
              <a:rPr lang="fi-FI" sz="1400">
                <a:solidFill>
                  <a:srgbClr val="ff420e"/>
                </a:solidFill>
              </a:rPr>
              <a:t>ファイルについては</a:t>
            </a:r>
            <a:r>
              <a:rPr lang="fi-FI" sz="1400">
                <a:solidFill>
                  <a:srgbClr val="ff420e"/>
                </a:solidFill>
              </a:rPr>
              <a:t>300MB</a:t>
            </a:r>
            <a:r>
              <a:rPr lang="fi-FI" sz="1400">
                <a:solidFill>
                  <a:srgbClr val="ff420e"/>
                </a:solidFill>
              </a:rPr>
              <a:t>を超えるファイルを変換する場合、メモリ不足が発生する可能性があります。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(*2) : </a:t>
            </a:r>
            <a:r>
              <a:rPr lang="fi-FI" sz="1400">
                <a:solidFill>
                  <a:srgbClr val="ff420e"/>
                </a:solidFill>
              </a:rPr>
              <a:t>移動ではないため、元コンテンツは保持されます。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Explorer – Properties</a:t>
            </a:r>
            <a:r>
              <a:rPr lang="fi-FI" sz="1400"/>
              <a:t>の連携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Explorer</a:t>
            </a:r>
            <a:r>
              <a:rPr lang="fi-FI" sz="1400"/>
              <a:t>の選択は、</a:t>
            </a:r>
            <a:r>
              <a:rPr lang="fi-FI" sz="1400"/>
              <a:t>Properties</a:t>
            </a:r>
            <a:r>
              <a:rPr lang="fi-FI" sz="1400"/>
              <a:t>の表示に影響します。選択したファイルの情報を知りたい場合は</a:t>
            </a:r>
            <a:r>
              <a:rPr lang="fi-FI" sz="1400"/>
              <a:t>Properties</a:t>
            </a:r>
            <a:r>
              <a:rPr lang="fi-FI" sz="1400"/>
              <a:t>との併用が便利です。</a:t>
            </a:r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Properties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ファイルのプロパティビューアを提供します。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エクスプローラー上で選択した項目のプロパティ情報を表示します。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General</a:t>
            </a:r>
            <a:r>
              <a:rPr lang="fi-FI" sz="1400"/>
              <a:t>の項目にはファイルの一般情報が表示されます。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の項目は、選択したファイルが</a:t>
            </a:r>
            <a:r>
              <a:rPr lang="fi-FI" sz="1400"/>
              <a:t>Neuroshare</a:t>
            </a:r>
            <a:r>
              <a:rPr lang="fi-FI" sz="1400"/>
              <a:t>の場合にのみ表示されます。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の項目表示にエラーが出る場合は、ファイルフォーマットにエラーが含まれることが考えられます。ファイルフォーマットを確認してください。</a:t>
            </a:r>
            <a:endParaRPr/>
          </a:p>
        </p:txBody>
      </p:sp>
      <p:pic>
        <p:nvPicPr>
          <p:cNvPr descr="" id="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720" y="5400000"/>
            <a:ext cx="5219280" cy="11901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Channel(*1)</a:t>
            </a:r>
            <a:r>
              <a:rPr lang="fi-FI" sz="1400"/>
              <a:t>形式でデータを一時的に保管します。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Delete</a:t>
            </a:r>
            <a:r>
              <a:rPr lang="fi-FI" sz="1400"/>
              <a:t>で選択した</a:t>
            </a:r>
            <a:r>
              <a:rPr lang="fi-FI" sz="1400"/>
              <a:t>Channel</a:t>
            </a:r>
            <a:r>
              <a:rPr lang="fi-FI" sz="1400"/>
              <a:t>を削除します。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アプリケーション自体を終了</a:t>
            </a:r>
            <a:r>
              <a:rPr lang="fi-FI" sz="1400"/>
              <a:t>(</a:t>
            </a:r>
            <a:r>
              <a:rPr lang="fi-FI" sz="1400"/>
              <a:t>閉じるボタンなどで</a:t>
            </a:r>
            <a:r>
              <a:rPr lang="fi-FI" sz="1400"/>
              <a:t>)</a:t>
            </a:r>
            <a:r>
              <a:rPr lang="fi-FI" sz="1400"/>
              <a:t>すると、</a:t>
            </a:r>
            <a:r>
              <a:rPr lang="fi-FI" sz="1400"/>
              <a:t>Workspace</a:t>
            </a:r>
            <a:r>
              <a:rPr lang="fi-FI" sz="1400"/>
              <a:t>上の</a:t>
            </a:r>
            <a:r>
              <a:rPr lang="fi-FI" sz="1400"/>
              <a:t>Channel</a:t>
            </a:r>
            <a:r>
              <a:rPr lang="fi-FI" sz="1400"/>
              <a:t>リストは削除されます。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8100000" y="2880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68" name="TextShape 4"/>
          <p:cNvSpPr txBox="1"/>
          <p:nvPr/>
        </p:nvSpPr>
        <p:spPr>
          <a:xfrm>
            <a:off x="7524000" y="2736000"/>
            <a:ext cx="839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Delete</a:t>
            </a:r>
            <a:endParaRPr/>
          </a:p>
        </p:txBody>
      </p:sp>
      <p:sp>
        <p:nvSpPr>
          <p:cNvPr id="69" name="TextShape 5"/>
          <p:cNvSpPr txBox="1"/>
          <p:nvPr/>
        </p:nvSpPr>
        <p:spPr>
          <a:xfrm>
            <a:off x="499320" y="6917400"/>
            <a:ext cx="7781400" cy="417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データを</a:t>
            </a:r>
            <a:r>
              <a:rPr lang="fi-FI" sz="1400">
                <a:solidFill>
                  <a:srgbClr val="ff420e"/>
                </a:solidFill>
              </a:rPr>
              <a:t>Entity</a:t>
            </a:r>
            <a:r>
              <a:rPr lang="fi-FI" sz="1400">
                <a:solidFill>
                  <a:srgbClr val="ff420e"/>
                </a:solidFill>
              </a:rPr>
              <a:t>単位で分割したデータ形式。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のデータ定義分存在する。</a:t>
            </a:r>
            <a:r>
              <a:rPr lang="fi-FI" sz="1400">
                <a:solidFill>
                  <a:srgbClr val="ff420e"/>
                </a:solidFill>
              </a:rPr>
              <a:t>(Event, Analog, Segment, NeuralEvent</a:t>
            </a:r>
            <a:r>
              <a:rPr lang="fi-FI" sz="1400">
                <a:solidFill>
                  <a:srgbClr val="ff420e"/>
                </a:solidFill>
              </a:rPr>
              <a:t>の</a:t>
            </a:r>
            <a:r>
              <a:rPr lang="fi-FI" sz="1400">
                <a:solidFill>
                  <a:srgbClr val="ff420e"/>
                </a:solidFill>
              </a:rPr>
              <a:t>4</a:t>
            </a:r>
            <a:r>
              <a:rPr lang="fi-FI" sz="1400">
                <a:solidFill>
                  <a:srgbClr val="ff420e"/>
                </a:solidFill>
              </a:rPr>
              <a:t>種類</a:t>
            </a:r>
            <a:r>
              <a:rPr lang="fi-FI" sz="1400">
                <a:solidFill>
                  <a:srgbClr val="ff420e"/>
                </a:solidFill>
              </a:rPr>
              <a:t>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はじめに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本資料は、株式会社 国際電気通信基礎技術研究所 脳情報通信総合研究所 脳情報研究所が提供する、神経生理データ編集ソフトウェア</a:t>
            </a:r>
            <a:r>
              <a:rPr lang="fi-FI" sz="1500"/>
              <a:t>(</a:t>
            </a:r>
            <a:r>
              <a:rPr lang="fi-FI" sz="1500"/>
              <a:t>以降</a:t>
            </a:r>
            <a:r>
              <a:rPr lang="fi-FI" sz="1500"/>
              <a:t>Brainliner_Desktop)</a:t>
            </a:r>
            <a:r>
              <a:rPr lang="fi-FI" sz="1500"/>
              <a:t>の使用手順を記載した資料です。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リストを元に</a:t>
            </a:r>
            <a:r>
              <a:rPr lang="fi-FI" sz="1400"/>
              <a:t>Neuroshare</a:t>
            </a:r>
            <a:r>
              <a:rPr lang="fi-FI" sz="1400"/>
              <a:t>形式にエクスポートします。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形式にエクスポートする際は、以下</a:t>
            </a:r>
            <a:r>
              <a:rPr lang="fi-FI" sz="1400"/>
              <a:t>3</a:t>
            </a:r>
            <a:r>
              <a:rPr lang="fi-FI" sz="1400"/>
              <a:t>つの手順を行う必要があります。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</a:t>
            </a:r>
            <a:r>
              <a:rPr lang="fi-FI" sz="1100"/>
              <a:t>ファイル保存先の指定。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Channel</a:t>
            </a:r>
            <a:r>
              <a:rPr lang="fi-FI" sz="1100"/>
              <a:t>の選択。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3. </a:t>
            </a:r>
            <a:r>
              <a:rPr lang="fi-FI" sz="1100"/>
              <a:t>メタ情報の付加。</a:t>
            </a:r>
            <a:endParaRPr/>
          </a:p>
          <a:p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7920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73" name="TextShape 4"/>
          <p:cNvSpPr txBox="1"/>
          <p:nvPr/>
        </p:nvSpPr>
        <p:spPr>
          <a:xfrm>
            <a:off x="7344000" y="1440000"/>
            <a:ext cx="8406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Export</a:t>
            </a:r>
            <a:endParaRPr/>
          </a:p>
        </p:txBody>
      </p:sp>
      <p:pic>
        <p:nvPicPr>
          <p:cNvPr descr="" id="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0760" y="3060000"/>
            <a:ext cx="1911240" cy="1288800"/>
          </a:xfrm>
          <a:prstGeom prst="rect">
            <a:avLst/>
          </a:prstGeom>
        </p:spPr>
      </p:pic>
      <p:pic>
        <p:nvPicPr>
          <p:cNvPr descr="" id="7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9720" y="4680000"/>
            <a:ext cx="1664280" cy="2222640"/>
          </a:xfrm>
          <a:prstGeom prst="rect">
            <a:avLst/>
          </a:prstGeom>
        </p:spPr>
      </p:pic>
      <p:pic>
        <p:nvPicPr>
          <p:cNvPr descr="" id="7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40000" y="4698360"/>
            <a:ext cx="1650600" cy="2204280"/>
          </a:xfrm>
          <a:prstGeom prst="rect">
            <a:avLst/>
          </a:prstGeom>
        </p:spPr>
      </p:pic>
      <p:sp>
        <p:nvSpPr>
          <p:cNvPr id="77" name="Line 5"/>
          <p:cNvSpPr/>
          <p:nvPr/>
        </p:nvSpPr>
        <p:spPr>
          <a:xfrm>
            <a:off x="808884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8" name="TextShape 6"/>
          <p:cNvSpPr txBox="1"/>
          <p:nvPr/>
        </p:nvSpPr>
        <p:spPr>
          <a:xfrm>
            <a:off x="7440840" y="3464640"/>
            <a:ext cx="371160" cy="3513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79" name="Line 7"/>
          <p:cNvSpPr/>
          <p:nvPr/>
        </p:nvSpPr>
        <p:spPr>
          <a:xfrm>
            <a:off x="7920000" y="4140000"/>
            <a:ext cx="180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0" name="TextShape 8"/>
          <p:cNvSpPr txBox="1"/>
          <p:nvPr/>
        </p:nvSpPr>
        <p:spPr>
          <a:xfrm>
            <a:off x="7981200" y="5976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81" name="Line 9"/>
          <p:cNvSpPr/>
          <p:nvPr/>
        </p:nvSpPr>
        <p:spPr>
          <a:xfrm flipH="1">
            <a:off x="6984000" y="6480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2" name="TextShape 10"/>
          <p:cNvSpPr txBox="1"/>
          <p:nvPr/>
        </p:nvSpPr>
        <p:spPr>
          <a:xfrm>
            <a:off x="6577560" y="5962320"/>
            <a:ext cx="371160" cy="548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3.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Import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尚、</a:t>
            </a:r>
            <a:r>
              <a:rPr lang="fi-FI" sz="1400"/>
              <a:t>Workspace</a:t>
            </a:r>
            <a:r>
              <a:rPr lang="fi-FI" sz="1400"/>
              <a:t>の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を追加する方法は、下記</a:t>
            </a:r>
            <a:r>
              <a:rPr lang="fi-FI" sz="1400"/>
              <a:t>2</a:t>
            </a:r>
            <a:r>
              <a:rPr lang="fi-FI" sz="1400"/>
              <a:t>通りあります</a:t>
            </a:r>
            <a:r>
              <a:rPr lang="fi-FI" sz="1400"/>
              <a:t>.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Workspace</a:t>
            </a:r>
            <a:r>
              <a:rPr lang="fi-FI" sz="1100"/>
              <a:t>の</a:t>
            </a:r>
            <a:r>
              <a:rPr lang="fi-FI" sz="1100"/>
              <a:t>Import</a:t>
            </a:r>
            <a:r>
              <a:rPr lang="fi-FI" sz="1100"/>
              <a:t>をクリック、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</a:t>
            </a:r>
            <a:r>
              <a:rPr lang="fi-FI" sz="1100"/>
              <a:t>エクスプローラー上で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を選択し、右クリック → </a:t>
            </a:r>
            <a:r>
              <a:rPr lang="fi-FI" sz="1100"/>
              <a:t>Copy To Workspace </a:t>
            </a:r>
            <a:r>
              <a:rPr lang="fi-FI" sz="1100"/>
              <a:t>を押下した後、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174960" y="6881040"/>
            <a:ext cx="9041040" cy="6267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形式のみ許可されます。</a:t>
            </a:r>
            <a:r>
              <a:rPr lang="fi-FI" sz="1400">
                <a:solidFill>
                  <a:srgbClr val="ff420e"/>
                </a:solidFill>
              </a:rPr>
              <a:t>Neural</a:t>
            </a:r>
            <a:r>
              <a:rPr lang="fi-FI" sz="1400">
                <a:solidFill>
                  <a:srgbClr val="ff420e"/>
                </a:solidFill>
              </a:rPr>
              <a:t>データを含む他のデータフォーマット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の場合、</a:t>
            </a:r>
            <a:r>
              <a:rPr lang="fi-FI" sz="1400">
                <a:solidFill>
                  <a:srgbClr val="ff420e"/>
                </a:solidFill>
              </a:rPr>
              <a:t>Explorer</a:t>
            </a:r>
            <a:r>
              <a:rPr lang="fi-FI" sz="1400">
                <a:solidFill>
                  <a:srgbClr val="ff420e"/>
                </a:solidFill>
              </a:rPr>
              <a:t>の機能</a:t>
            </a:r>
            <a:r>
              <a:rPr lang="fi-FI" sz="1400">
                <a:solidFill>
                  <a:srgbClr val="ff420e"/>
                </a:solidFill>
              </a:rPr>
              <a:t>(Convert To Neuroshare)</a:t>
            </a:r>
            <a:r>
              <a:rPr lang="fi-FI" sz="1400">
                <a:solidFill>
                  <a:srgbClr val="ff420e"/>
                </a:solidFill>
              </a:rPr>
              <a:t>を使用して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に変換後、</a:t>
            </a:r>
            <a:r>
              <a:rPr lang="fi-FI" sz="1400">
                <a:solidFill>
                  <a:srgbClr val="ff420e"/>
                </a:solidFill>
              </a:rPr>
              <a:t>Channel</a:t>
            </a:r>
            <a:r>
              <a:rPr lang="fi-FI" sz="1400">
                <a:solidFill>
                  <a:srgbClr val="ff420e"/>
                </a:solidFill>
              </a:rPr>
              <a:t>を追加してください。</a:t>
            </a:r>
            <a:endParaRPr/>
          </a:p>
        </p:txBody>
      </p:sp>
      <p:pic>
        <p:nvPicPr>
          <p:cNvPr descr="" id="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76000" y="4586400"/>
            <a:ext cx="2091960" cy="2217600"/>
          </a:xfrm>
          <a:prstGeom prst="rect">
            <a:avLst/>
          </a:prstGeom>
        </p:spPr>
      </p:pic>
      <p:pic>
        <p:nvPicPr>
          <p:cNvPr descr="" id="8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82720" y="3267720"/>
            <a:ext cx="1637280" cy="1052280"/>
          </a:xfrm>
          <a:prstGeom prst="rect">
            <a:avLst/>
          </a:prstGeom>
        </p:spPr>
      </p:pic>
      <p:sp>
        <p:nvSpPr>
          <p:cNvPr id="88" name="CustomShape 4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89" name="Line 5"/>
          <p:cNvSpPr/>
          <p:nvPr/>
        </p:nvSpPr>
        <p:spPr>
          <a:xfrm>
            <a:off x="882000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0" name="Line 6"/>
          <p:cNvSpPr/>
          <p:nvPr/>
        </p:nvSpPr>
        <p:spPr>
          <a:xfrm flipH="1">
            <a:off x="8460000" y="4320000"/>
            <a:ext cx="360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1" name="Line 7"/>
          <p:cNvSpPr/>
          <p:nvPr/>
        </p:nvSpPr>
        <p:spPr>
          <a:xfrm>
            <a:off x="6660000" y="2700000"/>
            <a:ext cx="360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2" name="TextShape 8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93" name="TextShape 9"/>
          <p:cNvSpPr txBox="1"/>
          <p:nvPr/>
        </p:nvSpPr>
        <p:spPr>
          <a:xfrm>
            <a:off x="6300360" y="288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94" name="TextShape 10"/>
          <p:cNvSpPr txBox="1"/>
          <p:nvPr/>
        </p:nvSpPr>
        <p:spPr>
          <a:xfrm>
            <a:off x="6840000" y="5760000"/>
            <a:ext cx="199368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Channel</a:t>
            </a:r>
            <a:r>
              <a:rPr lang="fi-FI"/>
              <a:t>選択画面</a:t>
            </a:r>
            <a:endParaRPr/>
          </a:p>
        </p:txBody>
      </p:sp>
      <p:sp>
        <p:nvSpPr>
          <p:cNvPr id="95" name="TextShape 11"/>
          <p:cNvSpPr txBox="1"/>
          <p:nvPr/>
        </p:nvSpPr>
        <p:spPr>
          <a:xfrm>
            <a:off x="7920000" y="3600000"/>
            <a:ext cx="200952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ファイル選択画面</a:t>
            </a:r>
            <a:endParaRPr/>
          </a:p>
        </p:txBody>
      </p:sp>
      <p:sp>
        <p:nvSpPr>
          <p:cNvPr id="96" name="TextShape 12"/>
          <p:cNvSpPr txBox="1"/>
          <p:nvPr/>
        </p:nvSpPr>
        <p:spPr>
          <a:xfrm>
            <a:off x="792000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97" name="TextShape 13"/>
          <p:cNvSpPr txBox="1"/>
          <p:nvPr/>
        </p:nvSpPr>
        <p:spPr>
          <a:xfrm>
            <a:off x="5400360" y="3240000"/>
            <a:ext cx="224892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Copy To Workspace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1404000"/>
            <a:ext cx="3192120" cy="2559600"/>
          </a:xfrm>
          <a:prstGeom prst="rect">
            <a:avLst/>
          </a:prstGeom>
        </p:spPr>
      </p:pic>
      <p:sp>
        <p:nvSpPr>
          <p:cNvPr id="9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Show Properties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を一つ選択し、</a:t>
            </a:r>
            <a:r>
              <a:rPr lang="fi-FI" sz="1400"/>
              <a:t>Show Property</a:t>
            </a:r>
            <a:r>
              <a:rPr lang="fi-FI" sz="1400"/>
              <a:t>を押下します。</a:t>
            </a:r>
            <a:r>
              <a:rPr lang="fi-FI" sz="1400"/>
              <a:t>Channel Editor</a:t>
            </a:r>
            <a:r>
              <a:rPr lang="fi-FI" sz="1400"/>
              <a:t>画面が表示されるので、適宜編集し</a:t>
            </a:r>
            <a:r>
              <a:rPr lang="fi-FI" sz="1400"/>
              <a:t>OK</a:t>
            </a:r>
            <a:r>
              <a:rPr lang="fi-FI" sz="1400"/>
              <a:t>を押下することで、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102" name="Line 4"/>
          <p:cNvSpPr/>
          <p:nvPr/>
        </p:nvSpPr>
        <p:spPr>
          <a:xfrm flipH="1">
            <a:off x="8100000" y="1980000"/>
            <a:ext cx="72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3" name="TextShape 5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104" name="TextShape 6"/>
          <p:cNvSpPr txBox="1"/>
          <p:nvPr/>
        </p:nvSpPr>
        <p:spPr>
          <a:xfrm>
            <a:off x="7920000" y="1440000"/>
            <a:ext cx="18540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Show Properties</a:t>
            </a:r>
            <a:endParaRPr/>
          </a:p>
        </p:txBody>
      </p:sp>
      <p:pic>
        <p:nvPicPr>
          <p:cNvPr descr="" id="10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96800" y="4369680"/>
            <a:ext cx="1843200" cy="211032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形式のデータをグラフで表示します。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を表示するため、事前に</a:t>
            </a:r>
            <a:r>
              <a:rPr lang="fi-FI" sz="1400"/>
              <a:t>Channel</a:t>
            </a:r>
            <a:r>
              <a:rPr lang="fi-FI" sz="1400"/>
              <a:t>を登録してください。</a:t>
            </a:r>
            <a:r>
              <a:rPr lang="fi-FI" sz="1400"/>
              <a:t>
</a:t>
            </a:r>
            <a:r>
              <a:rPr lang="fi-FI" sz="1400"/>
              <a:t>(</a:t>
            </a:r>
            <a:r>
              <a:rPr lang="fi-FI" sz="1400"/>
              <a:t>登録方法は</a:t>
            </a:r>
            <a:r>
              <a:rPr lang="fi-FI" sz="1400"/>
              <a:t>Workspace</a:t>
            </a:r>
            <a:r>
              <a:rPr lang="fi-FI" sz="1400"/>
              <a:t>の項目を参照願います</a:t>
            </a:r>
            <a:r>
              <a:rPr lang="fi-FI" sz="1400"/>
              <a:t>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</a:t>
            </a:r>
            <a:r>
              <a:rPr lang="fi-FI" sz="1400"/>
              <a:t>Channel</a:t>
            </a:r>
            <a:r>
              <a:rPr lang="fi-FI" sz="1400"/>
              <a:t>を登録すると、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のデータがグラフにプロットされます。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補足事項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の取扱いについて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で扱う</a:t>
            </a:r>
            <a:r>
              <a:rPr lang="fi-FI" sz="1400"/>
              <a:t>Channel</a:t>
            </a:r>
            <a:r>
              <a:rPr lang="fi-FI" sz="1400"/>
              <a:t>は、</a:t>
            </a:r>
            <a:r>
              <a:rPr lang="fi-FI" sz="1400"/>
              <a:t>Neuroshare</a:t>
            </a:r>
            <a:r>
              <a:rPr lang="fi-FI" sz="1400"/>
              <a:t>フォーマットの</a:t>
            </a:r>
            <a:r>
              <a:rPr lang="fi-FI" sz="1400"/>
              <a:t>Entity</a:t>
            </a:r>
            <a:r>
              <a:rPr lang="fi-FI" sz="1400"/>
              <a:t>に該当します。</a:t>
            </a:r>
            <a:r>
              <a:rPr lang="fi-FI" sz="1400"/>
              <a:t>
</a:t>
            </a:r>
            <a:r>
              <a:rPr lang="fi-FI" sz="1400"/>
              <a:t>Channel Type</a:t>
            </a:r>
            <a:r>
              <a:rPr lang="fi-FI" sz="1400"/>
              <a:t>とその意味は以下の通りです。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Event : </a:t>
            </a:r>
            <a:r>
              <a:rPr lang="fi-FI" sz="1400"/>
              <a:t>時系列＋文字列のデータセット。ある時刻にとった状態を格納するのに使用する。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Analog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値のデータセット。時系列に沿って計測されたアナログ値を格納するのに使用する。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Segment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値＋</a:t>
            </a:r>
            <a:r>
              <a:rPr lang="fi-FI" sz="1400"/>
              <a:t>ID</a:t>
            </a:r>
            <a:r>
              <a:rPr lang="fi-FI" sz="1400"/>
              <a:t>のデータセット。アナログ値に</a:t>
            </a:r>
            <a:r>
              <a:rPr lang="fi-FI" sz="1400"/>
              <a:t>ID</a:t>
            </a:r>
            <a:r>
              <a:rPr lang="fi-FI" sz="1400"/>
              <a:t>番号を振った値を格納するのに使用する。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NeuralEvent : </a:t>
            </a:r>
            <a:r>
              <a:rPr lang="fi-FI" sz="1400"/>
              <a:t>時系列のデータセット。スパイクデータの記述に使用する。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注意事項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画面は開発中のものです。若干の差異がありますがご了承ください。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目次</a:t>
            </a:r>
            <a:endParaRPr/>
          </a:p>
        </p:txBody>
      </p:sp>
      <p:sp>
        <p:nvSpPr>
          <p:cNvPr id="1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本資料の構成は以下の通りです。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はじめに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クイックスタート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Brainliner_Desktop</a:t>
            </a:r>
            <a:r>
              <a:rPr lang="fi-FI" sz="1050"/>
              <a:t>のインストール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Neuroshare</a:t>
            </a:r>
            <a:r>
              <a:rPr lang="fi-FI" sz="1050"/>
              <a:t>ファイルのヘッダ情報の閲覧と修正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</p:txBody>
      </p:sp>
      <p:sp>
        <p:nvSpPr>
          <p:cNvPr id="11" name="TextShape 3"/>
          <p:cNvSpPr txBox="1"/>
          <p:nvPr/>
        </p:nvSpPr>
        <p:spPr>
          <a:xfrm>
            <a:off x="5151960" y="1769040"/>
            <a:ext cx="4426560" cy="4899240"/>
          </a:xfrm>
          <a:prstGeom prst="rect">
            <a:avLst/>
          </a:prstGeom>
        </p:spPr>
        <p:txBody>
          <a:bodyPr bIns="0" lIns="0" rIns="0" tIns="0" wrap="none"/>
          <a:p>
            <a:pPr lvl="1">
              <a:buSzPct val="45000"/>
              <a:buFont typeface="StarSymbol"/>
              <a:buChar char=""/>
            </a:pPr>
            <a:r>
              <a:rPr lang="fi-FI" sz="1400"/>
              <a:t>モジュール別使用方法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Explorer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Properties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Workspace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補足事項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の取扱い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注意事項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クイックスタートでは、下記の作業を行います。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ファイルのヘッダ情報の閲覧と修正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ダウンロードサイト</a:t>
            </a:r>
            <a:r>
              <a:rPr lang="fi-FI" sz="1400"/>
              <a:t>(http://www.cns.atr.jp/dni/download/brainliner-desktop/)</a:t>
            </a:r>
            <a:r>
              <a:rPr lang="fi-FI" sz="1400"/>
              <a:t>からダウンロードした</a:t>
            </a:r>
            <a:r>
              <a:rPr lang="fi-FI" sz="1400"/>
              <a:t>brainliner.app.zip</a:t>
            </a:r>
            <a:r>
              <a:rPr lang="fi-FI" sz="1400"/>
              <a:t>を解凍し、</a:t>
            </a:r>
            <a:r>
              <a:rPr lang="fi-FI" sz="1400"/>
              <a:t>brainliner.app</a:t>
            </a:r>
            <a:r>
              <a:rPr lang="fi-FI" sz="1400"/>
              <a:t>を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以降、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に配置したアプリを起動し、本アプリを使用します。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アンインストールの場合は本アプリを</a:t>
            </a:r>
            <a:r>
              <a:rPr lang="fi-FI" sz="1400"/>
              <a:t>[</a:t>
            </a:r>
            <a:r>
              <a:rPr lang="fi-FI" sz="1400"/>
              <a:t>ごみ箱</a:t>
            </a:r>
            <a:r>
              <a:rPr lang="fi-FI" sz="1400"/>
              <a:t>]</a:t>
            </a:r>
            <a:r>
              <a:rPr lang="fi-FI" sz="1400"/>
              <a:t>に配置してください。</a:t>
            </a:r>
            <a:endParaRPr/>
          </a:p>
        </p:txBody>
      </p:sp>
      <p:sp>
        <p:nvSpPr>
          <p:cNvPr id="16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のインストールを行います。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アプリケーション → </a:t>
            </a:r>
            <a:r>
              <a:rPr lang="fi-FI" sz="1400"/>
              <a:t>Brainliner.app</a:t>
            </a:r>
            <a:r>
              <a:rPr lang="fi-FI" sz="1400"/>
              <a:t>をダブルクリックすると、ロード画面が表示され、続けて下図のような画面</a:t>
            </a:r>
            <a:r>
              <a:rPr lang="fi-FI" sz="1400"/>
              <a:t>(</a:t>
            </a:r>
            <a:r>
              <a:rPr lang="fi-FI" sz="1400"/>
              <a:t>トップページ</a:t>
            </a:r>
            <a:r>
              <a:rPr lang="fi-FI" sz="1400"/>
              <a:t>)</a:t>
            </a:r>
            <a:r>
              <a:rPr lang="fi-FI" sz="1400"/>
              <a:t>が表示されます。</a:t>
            </a:r>
            <a:endParaRPr/>
          </a:p>
        </p:txBody>
      </p:sp>
      <p:pic>
        <p:nvPicPr>
          <p:cNvPr descr="" id="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0000" y="2022120"/>
            <a:ext cx="3376080" cy="1577880"/>
          </a:xfrm>
          <a:prstGeom prst="rect">
            <a:avLst/>
          </a:prstGeom>
        </p:spPr>
      </p:pic>
      <p:pic>
        <p:nvPicPr>
          <p:cNvPr descr="" id="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9600" y="4140000"/>
            <a:ext cx="5360400" cy="33732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Window → Explorer</a:t>
            </a:r>
            <a:r>
              <a:rPr lang="fi-FI" sz="1400"/>
              <a:t>を選択し、エクスプローラーを起動します。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同様に</a:t>
            </a:r>
            <a:r>
              <a:rPr lang="fi-FI" sz="1400"/>
              <a:t>Window → Properties</a:t>
            </a:r>
            <a:r>
              <a:rPr lang="fi-FI" sz="1400"/>
              <a:t>を選択し、プロパティエディターを起動します。</a:t>
            </a:r>
            <a:endParaRPr/>
          </a:p>
        </p:txBody>
      </p:sp>
      <p:pic>
        <p:nvPicPr>
          <p:cNvPr descr="" id="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19920" y="1332000"/>
            <a:ext cx="4040640" cy="3003840"/>
          </a:xfrm>
          <a:prstGeom prst="rect">
            <a:avLst/>
          </a:prstGeom>
        </p:spPr>
      </p:pic>
      <p:pic>
        <p:nvPicPr>
          <p:cNvPr descr="" id="2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6920" y="4500000"/>
            <a:ext cx="4008600" cy="29804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エクスプローラーから任意のディレクトリにある</a:t>
            </a:r>
            <a:r>
              <a:rPr lang="fi-FI" sz="1400"/>
              <a:t>Neuroshare</a:t>
            </a:r>
            <a:r>
              <a:rPr lang="fi-FI" sz="1400"/>
              <a:t>ファイルを選択します。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プロパティエディターに表示される、　</a:t>
            </a:r>
            <a:r>
              <a:rPr lang="fi-FI" sz="1400"/>
              <a:t>Neuroshare</a:t>
            </a:r>
            <a:r>
              <a:rPr lang="fi-FI" sz="1400"/>
              <a:t>タブを押下します。</a:t>
            </a:r>
            <a:endParaRPr/>
          </a:p>
        </p:txBody>
      </p:sp>
      <p:pic>
        <p:nvPicPr>
          <p:cNvPr descr="" id="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8200" y="1296000"/>
            <a:ext cx="4015800" cy="2985480"/>
          </a:xfrm>
          <a:prstGeom prst="rect">
            <a:avLst/>
          </a:prstGeom>
        </p:spPr>
      </p:pic>
      <p:pic>
        <p:nvPicPr>
          <p:cNvPr descr="" id="2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00" y="4500000"/>
            <a:ext cx="4043520" cy="3006360"/>
          </a:xfrm>
          <a:prstGeom prst="rect">
            <a:avLst/>
          </a:prstGeom>
        </p:spPr>
      </p:pic>
      <p:sp>
        <p:nvSpPr>
          <p:cNvPr id="29" name="CustomShape 3"/>
          <p:cNvSpPr/>
          <p:nvPr/>
        </p:nvSpPr>
        <p:spPr>
          <a:xfrm>
            <a:off x="8064000" y="4680000"/>
            <a:ext cx="72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ファイルのヘッダ情報が表示されます。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General → Comments</a:t>
            </a:r>
            <a:r>
              <a:rPr lang="fi-FI" sz="1400"/>
              <a:t>欄をクリックし、適切な文字列に変更します。</a:t>
            </a:r>
            <a:endParaRPr/>
          </a:p>
        </p:txBody>
      </p:sp>
      <p:pic>
        <p:nvPicPr>
          <p:cNvPr descr="" id="3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2080" y="1296000"/>
            <a:ext cx="4047480" cy="3008880"/>
          </a:xfrm>
          <a:prstGeom prst="rect">
            <a:avLst/>
          </a:prstGeom>
        </p:spPr>
      </p:pic>
      <p:pic>
        <p:nvPicPr>
          <p:cNvPr descr="" id="3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00" y="4428000"/>
            <a:ext cx="4050000" cy="30110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