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7a60bcf3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7a60bcf3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a60bcf3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a60bcf3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7a60bcf3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7a60bcf3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7a60bcf3f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7a60bcf3f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7a60bcf3f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7a60bcf3f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7a60bcf3f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7a60bcf3f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7a60bcf3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7a60bcf3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7a60bcf3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7a60bcf3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7a60bcf3f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7a60bcf3f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7a60bcf3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7a60bcf3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7a60bcf3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7a60bcf3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7a60bcf3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7a60bcf3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7a60bcf3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7a60bcf3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7a60bcf3f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7a60bcf3f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7a60bcf3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7a60bcf3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7a60bcf3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7a60bcf3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7a60bcf3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7a60bcf3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7a60bcf3f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7a60bcf3f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7a60bcf3f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7a60bcf3f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7a60bcf3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7a60bcf3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7a60bcf3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7a60bcf3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s.opengroup.org/onlinepubs/000095399/basedefs/limits.h.html" TargetMode="External"/><Relationship Id="rId4" Type="http://schemas.openxmlformats.org/officeDocument/2006/relationships/hyperlink" Target="https://pubs.opengroup.org/onlinepubs/000095399/basedefs/unistd.h.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of Sysconf, Pathconf, fpathconf and two basic unix commands</a:t>
            </a:r>
            <a:endParaRPr/>
          </a:p>
        </p:txBody>
      </p:sp>
      <p:sp>
        <p:nvSpPr>
          <p:cNvPr id="87" name="Google Shape;87;p13"/>
          <p:cNvSpPr txBox="1"/>
          <p:nvPr>
            <p:ph idx="1" type="subTitle"/>
          </p:nvPr>
        </p:nvSpPr>
        <p:spPr>
          <a:xfrm>
            <a:off x="6605975" y="3544725"/>
            <a:ext cx="2357100" cy="14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Submitted by:</a:t>
            </a:r>
            <a:endParaRPr/>
          </a:p>
          <a:p>
            <a:pPr indent="0" lvl="0" marL="0" rtl="0" algn="l">
              <a:spcBef>
                <a:spcPts val="0"/>
              </a:spcBef>
              <a:spcAft>
                <a:spcPts val="0"/>
              </a:spcAft>
              <a:buNone/>
            </a:pPr>
            <a:r>
              <a:rPr lang="en-GB"/>
              <a:t>Aditya Nandeshwar</a:t>
            </a:r>
            <a:endParaRPr/>
          </a:p>
          <a:p>
            <a:pPr indent="0" lvl="0" marL="0" rtl="0" algn="l">
              <a:spcBef>
                <a:spcPts val="0"/>
              </a:spcBef>
              <a:spcAft>
                <a:spcPts val="0"/>
              </a:spcAft>
              <a:buNone/>
            </a:pPr>
            <a:r>
              <a:rPr lang="en-GB"/>
              <a:t>Atreay Kukanur</a:t>
            </a:r>
            <a:endParaRPr/>
          </a:p>
          <a:p>
            <a:pPr indent="0" lvl="0" marL="0" rtl="0" algn="l">
              <a:spcBef>
                <a:spcPts val="0"/>
              </a:spcBef>
              <a:spcAft>
                <a:spcPts val="0"/>
              </a:spcAft>
              <a:buNone/>
            </a:pPr>
            <a:r>
              <a:rPr lang="en-GB"/>
              <a:t>Aniketh Mahadik</a:t>
            </a:r>
            <a:endParaRPr/>
          </a:p>
          <a:p>
            <a:pPr indent="0" lvl="0" marL="0" rtl="0" algn="l">
              <a:spcBef>
                <a:spcPts val="0"/>
              </a:spcBef>
              <a:spcAft>
                <a:spcPts val="0"/>
              </a:spcAft>
              <a:buNone/>
            </a:pPr>
            <a:r>
              <a:rPr lang="en-GB"/>
              <a:t>Fakkiresh Noorshetter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1" type="body"/>
          </p:nvPr>
        </p:nvSpPr>
        <p:spPr>
          <a:xfrm>
            <a:off x="727650" y="1298050"/>
            <a:ext cx="7688700" cy="3684300"/>
          </a:xfrm>
          <a:prstGeom prst="rect">
            <a:avLst/>
          </a:prstGeom>
        </p:spPr>
        <p:txBody>
          <a:bodyPr anchorCtr="0" anchor="t" bIns="91425" lIns="91425" spcFirstLastPara="1" rIns="91425" wrap="square" tIns="91425">
            <a:normAutofit lnSpcReduction="20000"/>
          </a:bodyPr>
          <a:lstStyle/>
          <a:p>
            <a:pPr indent="0" lvl="0" marL="0" rtl="0" algn="l">
              <a:spcBef>
                <a:spcPts val="1100"/>
              </a:spcBef>
              <a:spcAft>
                <a:spcPts val="0"/>
              </a:spcAft>
              <a:buNone/>
            </a:pPr>
            <a:r>
              <a:rPr b="1" lang="en-GB" sz="1457">
                <a:solidFill>
                  <a:srgbClr val="006600"/>
                </a:solidFill>
                <a:highlight>
                  <a:srgbClr val="FFFFFF"/>
                </a:highlight>
                <a:latin typeface="Times New Roman"/>
                <a:ea typeface="Times New Roman"/>
                <a:cs typeface="Times New Roman"/>
                <a:sym typeface="Times New Roman"/>
              </a:rPr>
              <a:t>Requirements</a:t>
            </a:r>
            <a:endParaRPr b="1" sz="1457">
              <a:solidFill>
                <a:srgbClr val="006600"/>
              </a:solidFill>
              <a:highlight>
                <a:srgbClr val="FFFFFF"/>
              </a:highlight>
              <a:latin typeface="Times New Roman"/>
              <a:ea typeface="Times New Roman"/>
              <a:cs typeface="Times New Roman"/>
              <a:sym typeface="Times New Roman"/>
            </a:endParaRPr>
          </a:p>
          <a:p>
            <a:pPr indent="-228600" lvl="0" marL="457200" rtl="0" algn="l">
              <a:spcBef>
                <a:spcPts val="1200"/>
              </a:spcBef>
              <a:spcAft>
                <a:spcPts val="0"/>
              </a:spcAft>
              <a:buNone/>
            </a:pPr>
            <a:r>
              <a:rPr lang="en-GB" sz="1457">
                <a:solidFill>
                  <a:srgbClr val="000000"/>
                </a:solidFill>
                <a:latin typeface="Arial"/>
                <a:ea typeface="Arial"/>
                <a:cs typeface="Arial"/>
                <a:sym typeface="Arial"/>
              </a:rPr>
              <a:t>1.</a:t>
            </a:r>
            <a:r>
              <a:rPr lang="en-GB" sz="757">
                <a:solidFill>
                  <a:srgbClr val="000000"/>
                </a:solidFill>
                <a:latin typeface="Arial"/>
                <a:ea typeface="Arial"/>
                <a:cs typeface="Arial"/>
                <a:sym typeface="Arial"/>
              </a:rPr>
              <a:t>     </a:t>
            </a:r>
            <a:r>
              <a:rPr lang="en-GB" sz="1457">
                <a:solidFill>
                  <a:srgbClr val="000000"/>
                </a:solidFill>
                <a:latin typeface="Arial"/>
                <a:ea typeface="Arial"/>
                <a:cs typeface="Arial"/>
                <a:sym typeface="Arial"/>
              </a:rPr>
              <a:t>If </a:t>
            </a:r>
            <a:r>
              <a:rPr i="1" lang="en-GB" sz="1457">
                <a:solidFill>
                  <a:srgbClr val="000000"/>
                </a:solidFill>
                <a:latin typeface="Arial"/>
                <a:ea typeface="Arial"/>
                <a:cs typeface="Arial"/>
                <a:sym typeface="Arial"/>
              </a:rPr>
              <a:t>path</a:t>
            </a:r>
            <a:r>
              <a:rPr lang="en-GB" sz="1457">
                <a:solidFill>
                  <a:srgbClr val="000000"/>
                </a:solidFill>
                <a:latin typeface="Arial"/>
                <a:ea typeface="Arial"/>
                <a:cs typeface="Arial"/>
                <a:sym typeface="Arial"/>
              </a:rPr>
              <a:t> or </a:t>
            </a:r>
            <a:r>
              <a:rPr i="1" lang="en-GB" sz="1457">
                <a:solidFill>
                  <a:srgbClr val="000000"/>
                </a:solidFill>
                <a:latin typeface="Arial"/>
                <a:ea typeface="Arial"/>
                <a:cs typeface="Arial"/>
                <a:sym typeface="Arial"/>
              </a:rPr>
              <a:t>fildes</a:t>
            </a:r>
            <a:r>
              <a:rPr lang="en-GB" sz="1457">
                <a:solidFill>
                  <a:srgbClr val="000000"/>
                </a:solidFill>
                <a:latin typeface="Arial"/>
                <a:ea typeface="Arial"/>
                <a:cs typeface="Arial"/>
                <a:sym typeface="Arial"/>
              </a:rPr>
              <a:t> refers to a directory, the value returned shall apply to the directory itself.</a:t>
            </a:r>
            <a:endParaRPr sz="1457">
              <a:solidFill>
                <a:srgbClr val="000000"/>
              </a:solidFill>
              <a:latin typeface="Arial"/>
              <a:ea typeface="Arial"/>
              <a:cs typeface="Arial"/>
              <a:sym typeface="Arial"/>
            </a:endParaRPr>
          </a:p>
          <a:p>
            <a:pPr indent="-228600" lvl="0" marL="457200" rtl="0" algn="l">
              <a:spcBef>
                <a:spcPts val="1200"/>
              </a:spcBef>
              <a:spcAft>
                <a:spcPts val="0"/>
              </a:spcAft>
              <a:buNone/>
            </a:pPr>
            <a:r>
              <a:rPr lang="en-GB" sz="1457">
                <a:solidFill>
                  <a:srgbClr val="000000"/>
                </a:solidFill>
                <a:latin typeface="Arial"/>
                <a:ea typeface="Arial"/>
                <a:cs typeface="Arial"/>
                <a:sym typeface="Arial"/>
              </a:rPr>
              <a:t>2.</a:t>
            </a:r>
            <a:r>
              <a:rPr lang="en-GB" sz="757">
                <a:solidFill>
                  <a:srgbClr val="000000"/>
                </a:solidFill>
                <a:latin typeface="Arial"/>
                <a:ea typeface="Arial"/>
                <a:cs typeface="Arial"/>
                <a:sym typeface="Arial"/>
              </a:rPr>
              <a:t>     </a:t>
            </a:r>
            <a:r>
              <a:rPr lang="en-GB" sz="1457">
                <a:solidFill>
                  <a:srgbClr val="000000"/>
                </a:solidFill>
                <a:latin typeface="Arial"/>
                <a:ea typeface="Arial"/>
                <a:cs typeface="Arial"/>
                <a:sym typeface="Arial"/>
              </a:rPr>
              <a:t>If </a:t>
            </a:r>
            <a:r>
              <a:rPr i="1" lang="en-GB" sz="1457">
                <a:solidFill>
                  <a:srgbClr val="000000"/>
                </a:solidFill>
                <a:latin typeface="Arial"/>
                <a:ea typeface="Arial"/>
                <a:cs typeface="Arial"/>
                <a:sym typeface="Arial"/>
              </a:rPr>
              <a:t>path</a:t>
            </a:r>
            <a:r>
              <a:rPr lang="en-GB" sz="1457">
                <a:solidFill>
                  <a:srgbClr val="000000"/>
                </a:solidFill>
                <a:latin typeface="Arial"/>
                <a:ea typeface="Arial"/>
                <a:cs typeface="Arial"/>
                <a:sym typeface="Arial"/>
              </a:rPr>
              <a:t> or </a:t>
            </a:r>
            <a:r>
              <a:rPr i="1" lang="en-GB" sz="1457">
                <a:solidFill>
                  <a:srgbClr val="000000"/>
                </a:solidFill>
                <a:latin typeface="Arial"/>
                <a:ea typeface="Arial"/>
                <a:cs typeface="Arial"/>
                <a:sym typeface="Arial"/>
              </a:rPr>
              <a:t>fildes</a:t>
            </a:r>
            <a:r>
              <a:rPr lang="en-GB" sz="1457">
                <a:solidFill>
                  <a:srgbClr val="000000"/>
                </a:solidFill>
                <a:latin typeface="Arial"/>
                <a:ea typeface="Arial"/>
                <a:cs typeface="Arial"/>
                <a:sym typeface="Arial"/>
              </a:rPr>
              <a:t> does not refer to a terminal file, it is unspecified whether an implementation supports an association of the variable name with the specified file.</a:t>
            </a:r>
            <a:endParaRPr sz="1457">
              <a:solidFill>
                <a:srgbClr val="000000"/>
              </a:solidFill>
              <a:latin typeface="Arial"/>
              <a:ea typeface="Arial"/>
              <a:cs typeface="Arial"/>
              <a:sym typeface="Arial"/>
            </a:endParaRPr>
          </a:p>
          <a:p>
            <a:pPr indent="-228600" lvl="0" marL="457200" rtl="0" algn="l">
              <a:spcBef>
                <a:spcPts val="1200"/>
              </a:spcBef>
              <a:spcAft>
                <a:spcPts val="0"/>
              </a:spcAft>
              <a:buNone/>
            </a:pPr>
            <a:r>
              <a:rPr lang="en-GB" sz="1457">
                <a:solidFill>
                  <a:srgbClr val="000000"/>
                </a:solidFill>
                <a:latin typeface="Arial"/>
                <a:ea typeface="Arial"/>
                <a:cs typeface="Arial"/>
                <a:sym typeface="Arial"/>
              </a:rPr>
              <a:t>3.</a:t>
            </a:r>
            <a:r>
              <a:rPr lang="en-GB" sz="757">
                <a:solidFill>
                  <a:srgbClr val="000000"/>
                </a:solidFill>
                <a:latin typeface="Arial"/>
                <a:ea typeface="Arial"/>
                <a:cs typeface="Arial"/>
                <a:sym typeface="Arial"/>
              </a:rPr>
              <a:t>     </a:t>
            </a:r>
            <a:r>
              <a:rPr lang="en-GB" sz="1457">
                <a:solidFill>
                  <a:srgbClr val="000000"/>
                </a:solidFill>
                <a:latin typeface="Arial"/>
                <a:ea typeface="Arial"/>
                <a:cs typeface="Arial"/>
                <a:sym typeface="Arial"/>
              </a:rPr>
              <a:t>If </a:t>
            </a:r>
            <a:r>
              <a:rPr i="1" lang="en-GB" sz="1457">
                <a:solidFill>
                  <a:srgbClr val="000000"/>
                </a:solidFill>
                <a:latin typeface="Arial"/>
                <a:ea typeface="Arial"/>
                <a:cs typeface="Arial"/>
                <a:sym typeface="Arial"/>
              </a:rPr>
              <a:t>path</a:t>
            </a:r>
            <a:r>
              <a:rPr lang="en-GB" sz="1457">
                <a:solidFill>
                  <a:srgbClr val="000000"/>
                </a:solidFill>
                <a:latin typeface="Arial"/>
                <a:ea typeface="Arial"/>
                <a:cs typeface="Arial"/>
                <a:sym typeface="Arial"/>
              </a:rPr>
              <a:t> or </a:t>
            </a:r>
            <a:r>
              <a:rPr i="1" lang="en-GB" sz="1457">
                <a:solidFill>
                  <a:srgbClr val="000000"/>
                </a:solidFill>
                <a:latin typeface="Arial"/>
                <a:ea typeface="Arial"/>
                <a:cs typeface="Arial"/>
                <a:sym typeface="Arial"/>
              </a:rPr>
              <a:t>fildes</a:t>
            </a:r>
            <a:r>
              <a:rPr lang="en-GB" sz="1457">
                <a:solidFill>
                  <a:srgbClr val="000000"/>
                </a:solidFill>
                <a:latin typeface="Arial"/>
                <a:ea typeface="Arial"/>
                <a:cs typeface="Arial"/>
                <a:sym typeface="Arial"/>
              </a:rPr>
              <a:t> refers to a directory, the value returned shall apply to filenames within the directory.</a:t>
            </a:r>
            <a:endParaRPr sz="1457">
              <a:solidFill>
                <a:srgbClr val="000000"/>
              </a:solidFill>
              <a:latin typeface="Arial"/>
              <a:ea typeface="Arial"/>
              <a:cs typeface="Arial"/>
              <a:sym typeface="Arial"/>
            </a:endParaRPr>
          </a:p>
          <a:p>
            <a:pPr indent="-228600" lvl="0" marL="457200" rtl="0" algn="l">
              <a:spcBef>
                <a:spcPts val="1200"/>
              </a:spcBef>
              <a:spcAft>
                <a:spcPts val="0"/>
              </a:spcAft>
              <a:buNone/>
            </a:pPr>
            <a:r>
              <a:rPr lang="en-GB" sz="1457">
                <a:solidFill>
                  <a:srgbClr val="000000"/>
                </a:solidFill>
                <a:latin typeface="Arial"/>
                <a:ea typeface="Arial"/>
                <a:cs typeface="Arial"/>
                <a:sym typeface="Arial"/>
              </a:rPr>
              <a:t>4.</a:t>
            </a:r>
            <a:r>
              <a:rPr lang="en-GB" sz="757">
                <a:solidFill>
                  <a:srgbClr val="000000"/>
                </a:solidFill>
                <a:latin typeface="Arial"/>
                <a:ea typeface="Arial"/>
                <a:cs typeface="Arial"/>
                <a:sym typeface="Arial"/>
              </a:rPr>
              <a:t>     </a:t>
            </a:r>
            <a:r>
              <a:rPr lang="en-GB" sz="1457">
                <a:solidFill>
                  <a:srgbClr val="000000"/>
                </a:solidFill>
                <a:latin typeface="Arial"/>
                <a:ea typeface="Arial"/>
                <a:cs typeface="Arial"/>
                <a:sym typeface="Arial"/>
              </a:rPr>
              <a:t>If </a:t>
            </a:r>
            <a:r>
              <a:rPr i="1" lang="en-GB" sz="1457">
                <a:solidFill>
                  <a:srgbClr val="000000"/>
                </a:solidFill>
                <a:latin typeface="Arial"/>
                <a:ea typeface="Arial"/>
                <a:cs typeface="Arial"/>
                <a:sym typeface="Arial"/>
              </a:rPr>
              <a:t>path</a:t>
            </a:r>
            <a:r>
              <a:rPr lang="en-GB" sz="1457">
                <a:solidFill>
                  <a:srgbClr val="000000"/>
                </a:solidFill>
                <a:latin typeface="Arial"/>
                <a:ea typeface="Arial"/>
                <a:cs typeface="Arial"/>
                <a:sym typeface="Arial"/>
              </a:rPr>
              <a:t> or </a:t>
            </a:r>
            <a:r>
              <a:rPr i="1" lang="en-GB" sz="1457">
                <a:solidFill>
                  <a:srgbClr val="000000"/>
                </a:solidFill>
                <a:latin typeface="Arial"/>
                <a:ea typeface="Arial"/>
                <a:cs typeface="Arial"/>
                <a:sym typeface="Arial"/>
              </a:rPr>
              <a:t>fildes</a:t>
            </a:r>
            <a:r>
              <a:rPr lang="en-GB" sz="1457">
                <a:solidFill>
                  <a:srgbClr val="000000"/>
                </a:solidFill>
                <a:latin typeface="Arial"/>
                <a:ea typeface="Arial"/>
                <a:cs typeface="Arial"/>
                <a:sym typeface="Arial"/>
              </a:rPr>
              <a:t> does not refer to a directory, it is unspecified whether an implementation supports an association of the variable name with the specified file.</a:t>
            </a:r>
            <a:endParaRPr sz="1457">
              <a:solidFill>
                <a:srgbClr val="000000"/>
              </a:solidFill>
              <a:latin typeface="Arial"/>
              <a:ea typeface="Arial"/>
              <a:cs typeface="Arial"/>
              <a:sym typeface="Arial"/>
            </a:endParaRPr>
          </a:p>
          <a:p>
            <a:pPr indent="-228600" lvl="0" marL="457200" rtl="0" algn="l">
              <a:spcBef>
                <a:spcPts val="1200"/>
              </a:spcBef>
              <a:spcAft>
                <a:spcPts val="0"/>
              </a:spcAft>
              <a:buNone/>
            </a:pPr>
            <a:r>
              <a:rPr lang="en-GB" sz="1457">
                <a:solidFill>
                  <a:srgbClr val="000000"/>
                </a:solidFill>
                <a:latin typeface="Arial"/>
                <a:ea typeface="Arial"/>
                <a:cs typeface="Arial"/>
                <a:sym typeface="Arial"/>
              </a:rPr>
              <a:t>5.</a:t>
            </a:r>
            <a:r>
              <a:rPr lang="en-GB" sz="757">
                <a:solidFill>
                  <a:srgbClr val="000000"/>
                </a:solidFill>
                <a:latin typeface="Arial"/>
                <a:ea typeface="Arial"/>
                <a:cs typeface="Arial"/>
                <a:sym typeface="Arial"/>
              </a:rPr>
              <a:t>     </a:t>
            </a:r>
            <a:r>
              <a:rPr lang="en-GB" sz="1457">
                <a:solidFill>
                  <a:srgbClr val="000000"/>
                </a:solidFill>
                <a:latin typeface="Arial"/>
                <a:ea typeface="Arial"/>
                <a:cs typeface="Arial"/>
                <a:sym typeface="Arial"/>
              </a:rPr>
              <a:t>If </a:t>
            </a:r>
            <a:r>
              <a:rPr i="1" lang="en-GB" sz="1457">
                <a:solidFill>
                  <a:srgbClr val="000000"/>
                </a:solidFill>
                <a:latin typeface="Arial"/>
                <a:ea typeface="Arial"/>
                <a:cs typeface="Arial"/>
                <a:sym typeface="Arial"/>
              </a:rPr>
              <a:t>path</a:t>
            </a:r>
            <a:r>
              <a:rPr lang="en-GB" sz="1457">
                <a:solidFill>
                  <a:srgbClr val="000000"/>
                </a:solidFill>
                <a:latin typeface="Arial"/>
                <a:ea typeface="Arial"/>
                <a:cs typeface="Arial"/>
                <a:sym typeface="Arial"/>
              </a:rPr>
              <a:t> or </a:t>
            </a:r>
            <a:r>
              <a:rPr i="1" lang="en-GB" sz="1457">
                <a:solidFill>
                  <a:srgbClr val="000000"/>
                </a:solidFill>
                <a:latin typeface="Arial"/>
                <a:ea typeface="Arial"/>
                <a:cs typeface="Arial"/>
                <a:sym typeface="Arial"/>
              </a:rPr>
              <a:t>fildes</a:t>
            </a:r>
            <a:r>
              <a:rPr lang="en-GB" sz="1457">
                <a:solidFill>
                  <a:srgbClr val="000000"/>
                </a:solidFill>
                <a:latin typeface="Arial"/>
                <a:ea typeface="Arial"/>
                <a:cs typeface="Arial"/>
                <a:sym typeface="Arial"/>
              </a:rPr>
              <a:t> refers to a directory, the value returned shall be the maximum length of a relative pathname when the specified directory is the working directory.</a:t>
            </a:r>
            <a:endParaRPr sz="1457">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1" type="body"/>
          </p:nvPr>
        </p:nvSpPr>
        <p:spPr>
          <a:xfrm>
            <a:off x="828600" y="1384825"/>
            <a:ext cx="7688700" cy="3473700"/>
          </a:xfrm>
          <a:prstGeom prst="rect">
            <a:avLst/>
          </a:prstGeom>
        </p:spPr>
        <p:txBody>
          <a:bodyPr anchorCtr="0" anchor="t" bIns="91425" lIns="91425" spcFirstLastPara="1" rIns="91425" wrap="square" tIns="91425">
            <a:normAutofit fontScale="85000" lnSpcReduction="20000"/>
          </a:bodyPr>
          <a:lstStyle/>
          <a:p>
            <a:pPr indent="-228600" lvl="0" marL="457200" rtl="0" algn="l">
              <a:spcBef>
                <a:spcPts val="1200"/>
              </a:spcBef>
              <a:spcAft>
                <a:spcPts val="0"/>
              </a:spcAft>
              <a:buNone/>
            </a:pPr>
            <a:r>
              <a:rPr lang="en-GB" sz="1400">
                <a:solidFill>
                  <a:srgbClr val="000000"/>
                </a:solidFill>
                <a:latin typeface="Arial"/>
                <a:ea typeface="Arial"/>
                <a:cs typeface="Arial"/>
                <a:sym typeface="Arial"/>
              </a:rPr>
              <a:t>6.</a:t>
            </a:r>
            <a:r>
              <a:rPr lang="en-GB" sz="700">
                <a:solidFill>
                  <a:srgbClr val="000000"/>
                </a:solidFill>
                <a:latin typeface="Arial"/>
                <a:ea typeface="Arial"/>
                <a:cs typeface="Arial"/>
                <a:sym typeface="Arial"/>
              </a:rPr>
              <a:t>     </a:t>
            </a:r>
            <a:r>
              <a:rPr lang="en-GB" sz="1400">
                <a:solidFill>
                  <a:srgbClr val="000000"/>
                </a:solidFill>
                <a:latin typeface="Arial"/>
                <a:ea typeface="Arial"/>
                <a:cs typeface="Arial"/>
                <a:sym typeface="Arial"/>
              </a:rPr>
              <a:t>If </a:t>
            </a:r>
            <a:r>
              <a:rPr i="1" lang="en-GB" sz="1400">
                <a:solidFill>
                  <a:srgbClr val="000000"/>
                </a:solidFill>
                <a:latin typeface="Arial"/>
                <a:ea typeface="Arial"/>
                <a:cs typeface="Arial"/>
                <a:sym typeface="Arial"/>
              </a:rPr>
              <a:t>path</a:t>
            </a:r>
            <a:r>
              <a:rPr lang="en-GB" sz="1400">
                <a:solidFill>
                  <a:srgbClr val="000000"/>
                </a:solidFill>
                <a:latin typeface="Arial"/>
                <a:ea typeface="Arial"/>
                <a:cs typeface="Arial"/>
                <a:sym typeface="Arial"/>
              </a:rPr>
              <a:t> refers to a FIFO, or </a:t>
            </a:r>
            <a:r>
              <a:rPr i="1" lang="en-GB" sz="1400">
                <a:solidFill>
                  <a:srgbClr val="000000"/>
                </a:solidFill>
                <a:latin typeface="Arial"/>
                <a:ea typeface="Arial"/>
                <a:cs typeface="Arial"/>
                <a:sym typeface="Arial"/>
              </a:rPr>
              <a:t>fildes</a:t>
            </a:r>
            <a:r>
              <a:rPr lang="en-GB" sz="1400">
                <a:solidFill>
                  <a:srgbClr val="000000"/>
                </a:solidFill>
                <a:latin typeface="Arial"/>
                <a:ea typeface="Arial"/>
                <a:cs typeface="Arial"/>
                <a:sym typeface="Arial"/>
              </a:rPr>
              <a:t> refers to a pipe or FIFO, the value returned shall apply to the referenced object. If </a:t>
            </a:r>
            <a:r>
              <a:rPr i="1" lang="en-GB" sz="1400">
                <a:solidFill>
                  <a:srgbClr val="000000"/>
                </a:solidFill>
                <a:latin typeface="Arial"/>
                <a:ea typeface="Arial"/>
                <a:cs typeface="Arial"/>
                <a:sym typeface="Arial"/>
              </a:rPr>
              <a:t>path</a:t>
            </a:r>
            <a:r>
              <a:rPr lang="en-GB" sz="1400">
                <a:solidFill>
                  <a:srgbClr val="000000"/>
                </a:solidFill>
                <a:latin typeface="Arial"/>
                <a:ea typeface="Arial"/>
                <a:cs typeface="Arial"/>
                <a:sym typeface="Arial"/>
              </a:rPr>
              <a:t> or </a:t>
            </a:r>
            <a:r>
              <a:rPr i="1" lang="en-GB" sz="1400">
                <a:solidFill>
                  <a:srgbClr val="000000"/>
                </a:solidFill>
                <a:latin typeface="Arial"/>
                <a:ea typeface="Arial"/>
                <a:cs typeface="Arial"/>
                <a:sym typeface="Arial"/>
              </a:rPr>
              <a:t>fildes</a:t>
            </a:r>
            <a:r>
              <a:rPr lang="en-GB" sz="1400">
                <a:solidFill>
                  <a:srgbClr val="000000"/>
                </a:solidFill>
                <a:latin typeface="Arial"/>
                <a:ea typeface="Arial"/>
                <a:cs typeface="Arial"/>
                <a:sym typeface="Arial"/>
              </a:rPr>
              <a:t> refers to a directory, the value returned shall apply to any FIFO that exists or can be created within the directory. If </a:t>
            </a:r>
            <a:r>
              <a:rPr i="1" lang="en-GB" sz="1400">
                <a:solidFill>
                  <a:srgbClr val="000000"/>
                </a:solidFill>
                <a:latin typeface="Arial"/>
                <a:ea typeface="Arial"/>
                <a:cs typeface="Arial"/>
                <a:sym typeface="Arial"/>
              </a:rPr>
              <a:t>path</a:t>
            </a:r>
            <a:r>
              <a:rPr lang="en-GB" sz="1400">
                <a:solidFill>
                  <a:srgbClr val="000000"/>
                </a:solidFill>
                <a:latin typeface="Arial"/>
                <a:ea typeface="Arial"/>
                <a:cs typeface="Arial"/>
                <a:sym typeface="Arial"/>
              </a:rPr>
              <a:t> or </a:t>
            </a:r>
            <a:r>
              <a:rPr i="1" lang="en-GB" sz="1400">
                <a:solidFill>
                  <a:srgbClr val="000000"/>
                </a:solidFill>
                <a:latin typeface="Arial"/>
                <a:ea typeface="Arial"/>
                <a:cs typeface="Arial"/>
                <a:sym typeface="Arial"/>
              </a:rPr>
              <a:t>fildes</a:t>
            </a:r>
            <a:r>
              <a:rPr lang="en-GB" sz="1400">
                <a:solidFill>
                  <a:srgbClr val="000000"/>
                </a:solidFill>
                <a:latin typeface="Arial"/>
                <a:ea typeface="Arial"/>
                <a:cs typeface="Arial"/>
                <a:sym typeface="Arial"/>
              </a:rPr>
              <a:t> refers to any other type of file, it is unspecified whether an implementation supports an association of the variable name with the specified file.</a:t>
            </a:r>
            <a:endParaRPr sz="1400">
              <a:solidFill>
                <a:srgbClr val="000000"/>
              </a:solidFill>
              <a:latin typeface="Arial"/>
              <a:ea typeface="Arial"/>
              <a:cs typeface="Arial"/>
              <a:sym typeface="Arial"/>
            </a:endParaRPr>
          </a:p>
          <a:p>
            <a:pPr indent="-228600" lvl="0" marL="457200" rtl="0" algn="l">
              <a:spcBef>
                <a:spcPts val="1200"/>
              </a:spcBef>
              <a:spcAft>
                <a:spcPts val="0"/>
              </a:spcAft>
              <a:buNone/>
            </a:pPr>
            <a:r>
              <a:rPr lang="en-GB" sz="1400">
                <a:solidFill>
                  <a:srgbClr val="000000"/>
                </a:solidFill>
                <a:latin typeface="Arial"/>
                <a:ea typeface="Arial"/>
                <a:cs typeface="Arial"/>
                <a:sym typeface="Arial"/>
              </a:rPr>
              <a:t>7.</a:t>
            </a:r>
            <a:r>
              <a:rPr lang="en-GB" sz="700">
                <a:solidFill>
                  <a:srgbClr val="000000"/>
                </a:solidFill>
                <a:latin typeface="Arial"/>
                <a:ea typeface="Arial"/>
                <a:cs typeface="Arial"/>
                <a:sym typeface="Arial"/>
              </a:rPr>
              <a:t>     </a:t>
            </a:r>
            <a:r>
              <a:rPr lang="en-GB" sz="1400">
                <a:solidFill>
                  <a:srgbClr val="000000"/>
                </a:solidFill>
                <a:latin typeface="Arial"/>
                <a:ea typeface="Arial"/>
                <a:cs typeface="Arial"/>
                <a:sym typeface="Arial"/>
              </a:rPr>
              <a:t>If </a:t>
            </a:r>
            <a:r>
              <a:rPr i="1" lang="en-GB" sz="1400">
                <a:solidFill>
                  <a:srgbClr val="000000"/>
                </a:solidFill>
                <a:latin typeface="Arial"/>
                <a:ea typeface="Arial"/>
                <a:cs typeface="Arial"/>
                <a:sym typeface="Arial"/>
              </a:rPr>
              <a:t>path</a:t>
            </a:r>
            <a:r>
              <a:rPr lang="en-GB" sz="1400">
                <a:solidFill>
                  <a:srgbClr val="000000"/>
                </a:solidFill>
                <a:latin typeface="Arial"/>
                <a:ea typeface="Arial"/>
                <a:cs typeface="Arial"/>
                <a:sym typeface="Arial"/>
              </a:rPr>
              <a:t> or </a:t>
            </a:r>
            <a:r>
              <a:rPr i="1" lang="en-GB" sz="1400">
                <a:solidFill>
                  <a:srgbClr val="000000"/>
                </a:solidFill>
                <a:latin typeface="Arial"/>
                <a:ea typeface="Arial"/>
                <a:cs typeface="Arial"/>
                <a:sym typeface="Arial"/>
              </a:rPr>
              <a:t>fildes</a:t>
            </a:r>
            <a:r>
              <a:rPr lang="en-GB" sz="1400">
                <a:solidFill>
                  <a:srgbClr val="000000"/>
                </a:solidFill>
                <a:latin typeface="Arial"/>
                <a:ea typeface="Arial"/>
                <a:cs typeface="Arial"/>
                <a:sym typeface="Arial"/>
              </a:rPr>
              <a:t> refers to a directory, the value returned shall apply to any files, other than directories, that exist or can be created within the directory.</a:t>
            </a:r>
            <a:endParaRPr sz="1400">
              <a:solidFill>
                <a:srgbClr val="000000"/>
              </a:solidFill>
              <a:latin typeface="Arial"/>
              <a:ea typeface="Arial"/>
              <a:cs typeface="Arial"/>
              <a:sym typeface="Arial"/>
            </a:endParaRPr>
          </a:p>
          <a:p>
            <a:pPr indent="-228600" lvl="0" marL="457200" rtl="0" algn="l">
              <a:spcBef>
                <a:spcPts val="1200"/>
              </a:spcBef>
              <a:spcAft>
                <a:spcPts val="0"/>
              </a:spcAft>
              <a:buNone/>
            </a:pPr>
            <a:r>
              <a:rPr lang="en-GB" sz="1400">
                <a:solidFill>
                  <a:srgbClr val="000000"/>
                </a:solidFill>
                <a:latin typeface="Arial"/>
                <a:ea typeface="Arial"/>
                <a:cs typeface="Arial"/>
                <a:sym typeface="Arial"/>
              </a:rPr>
              <a:t>8.</a:t>
            </a:r>
            <a:r>
              <a:rPr lang="en-GB" sz="700">
                <a:solidFill>
                  <a:srgbClr val="000000"/>
                </a:solidFill>
                <a:latin typeface="Arial"/>
                <a:ea typeface="Arial"/>
                <a:cs typeface="Arial"/>
                <a:sym typeface="Arial"/>
              </a:rPr>
              <a:t>     </a:t>
            </a:r>
            <a:r>
              <a:rPr lang="en-GB" sz="1400">
                <a:solidFill>
                  <a:srgbClr val="000000"/>
                </a:solidFill>
                <a:latin typeface="Arial"/>
                <a:ea typeface="Arial"/>
                <a:cs typeface="Arial"/>
                <a:sym typeface="Arial"/>
              </a:rPr>
              <a:t>If </a:t>
            </a:r>
            <a:r>
              <a:rPr i="1" lang="en-GB" sz="1400">
                <a:solidFill>
                  <a:srgbClr val="000000"/>
                </a:solidFill>
                <a:latin typeface="Arial"/>
                <a:ea typeface="Arial"/>
                <a:cs typeface="Arial"/>
                <a:sym typeface="Arial"/>
              </a:rPr>
              <a:t>path</a:t>
            </a:r>
            <a:r>
              <a:rPr lang="en-GB" sz="1400">
                <a:solidFill>
                  <a:srgbClr val="000000"/>
                </a:solidFill>
                <a:latin typeface="Arial"/>
                <a:ea typeface="Arial"/>
                <a:cs typeface="Arial"/>
                <a:sym typeface="Arial"/>
              </a:rPr>
              <a:t> or </a:t>
            </a:r>
            <a:r>
              <a:rPr i="1" lang="en-GB" sz="1400">
                <a:solidFill>
                  <a:srgbClr val="000000"/>
                </a:solidFill>
                <a:latin typeface="Arial"/>
                <a:ea typeface="Arial"/>
                <a:cs typeface="Arial"/>
                <a:sym typeface="Arial"/>
              </a:rPr>
              <a:t>fildes</a:t>
            </a:r>
            <a:r>
              <a:rPr lang="en-GB" sz="1400">
                <a:solidFill>
                  <a:srgbClr val="000000"/>
                </a:solidFill>
                <a:latin typeface="Arial"/>
                <a:ea typeface="Arial"/>
                <a:cs typeface="Arial"/>
                <a:sym typeface="Arial"/>
              </a:rPr>
              <a:t> refers to a directory, it is unspecified whether an implementation supports an association of the variable name with the specified file.</a:t>
            </a:r>
            <a:endParaRPr sz="1400">
              <a:solidFill>
                <a:srgbClr val="000000"/>
              </a:solidFill>
              <a:latin typeface="Arial"/>
              <a:ea typeface="Arial"/>
              <a:cs typeface="Arial"/>
              <a:sym typeface="Arial"/>
            </a:endParaRPr>
          </a:p>
          <a:p>
            <a:pPr indent="-228600" lvl="0" marL="457200" rtl="0" algn="l">
              <a:spcBef>
                <a:spcPts val="1200"/>
              </a:spcBef>
              <a:spcAft>
                <a:spcPts val="0"/>
              </a:spcAft>
              <a:buNone/>
            </a:pPr>
            <a:r>
              <a:rPr lang="en-GB" sz="1400">
                <a:solidFill>
                  <a:srgbClr val="000000"/>
                </a:solidFill>
                <a:latin typeface="Arial"/>
                <a:ea typeface="Arial"/>
                <a:cs typeface="Arial"/>
                <a:sym typeface="Arial"/>
              </a:rPr>
              <a:t>9.</a:t>
            </a:r>
            <a:r>
              <a:rPr lang="en-GB" sz="700">
                <a:solidFill>
                  <a:srgbClr val="000000"/>
                </a:solidFill>
                <a:latin typeface="Arial"/>
                <a:ea typeface="Arial"/>
                <a:cs typeface="Arial"/>
                <a:sym typeface="Arial"/>
              </a:rPr>
              <a:t>     </a:t>
            </a:r>
            <a:r>
              <a:rPr lang="en-GB" sz="1400">
                <a:solidFill>
                  <a:srgbClr val="000000"/>
                </a:solidFill>
                <a:latin typeface="Arial"/>
                <a:ea typeface="Arial"/>
                <a:cs typeface="Arial"/>
                <a:sym typeface="Arial"/>
              </a:rPr>
              <a:t>If </a:t>
            </a:r>
            <a:r>
              <a:rPr i="1" lang="en-GB" sz="1400">
                <a:solidFill>
                  <a:srgbClr val="000000"/>
                </a:solidFill>
                <a:latin typeface="Arial"/>
                <a:ea typeface="Arial"/>
                <a:cs typeface="Arial"/>
                <a:sym typeface="Arial"/>
              </a:rPr>
              <a:t>path</a:t>
            </a:r>
            <a:r>
              <a:rPr lang="en-GB" sz="1400">
                <a:solidFill>
                  <a:srgbClr val="000000"/>
                </a:solidFill>
                <a:latin typeface="Arial"/>
                <a:ea typeface="Arial"/>
                <a:cs typeface="Arial"/>
                <a:sym typeface="Arial"/>
              </a:rPr>
              <a:t> or </a:t>
            </a:r>
            <a:r>
              <a:rPr i="1" lang="en-GB" sz="1400">
                <a:solidFill>
                  <a:srgbClr val="000000"/>
                </a:solidFill>
                <a:latin typeface="Arial"/>
                <a:ea typeface="Arial"/>
                <a:cs typeface="Arial"/>
                <a:sym typeface="Arial"/>
              </a:rPr>
              <a:t>fildes</a:t>
            </a:r>
            <a:r>
              <a:rPr lang="en-GB" sz="1400">
                <a:solidFill>
                  <a:srgbClr val="000000"/>
                </a:solidFill>
                <a:latin typeface="Arial"/>
                <a:ea typeface="Arial"/>
                <a:cs typeface="Arial"/>
                <a:sym typeface="Arial"/>
              </a:rPr>
              <a:t> refers to a directory, the value returned shall be the maximum length of the string that a symbolic link in that directory can contain.</a:t>
            </a:r>
            <a:endParaRPr sz="1400">
              <a:solidFill>
                <a:srgbClr val="000000"/>
              </a:solidFill>
              <a:latin typeface="Arial"/>
              <a:ea typeface="Arial"/>
              <a:cs typeface="Arial"/>
              <a:sym typeface="Arial"/>
            </a:endParaRPr>
          </a:p>
          <a:p>
            <a:pPr indent="-228600" lvl="0" marL="457200" rtl="0" algn="l">
              <a:spcBef>
                <a:spcPts val="1200"/>
              </a:spcBef>
              <a:spcAft>
                <a:spcPts val="0"/>
              </a:spcAft>
              <a:buNone/>
            </a:pPr>
            <a:r>
              <a:rPr lang="en-GB" sz="1400">
                <a:solidFill>
                  <a:srgbClr val="000000"/>
                </a:solidFill>
                <a:latin typeface="Arial"/>
                <a:ea typeface="Arial"/>
                <a:cs typeface="Arial"/>
                <a:sym typeface="Arial"/>
              </a:rPr>
              <a:t>10.</a:t>
            </a:r>
            <a:r>
              <a:rPr lang="en-GB" sz="700">
                <a:solidFill>
                  <a:srgbClr val="000000"/>
                </a:solidFill>
                <a:latin typeface="Arial"/>
                <a:ea typeface="Arial"/>
                <a:cs typeface="Arial"/>
                <a:sym typeface="Arial"/>
              </a:rPr>
              <a:t>     </a:t>
            </a:r>
            <a:r>
              <a:rPr lang="en-GB" sz="1400">
                <a:solidFill>
                  <a:srgbClr val="000000"/>
                </a:solidFill>
                <a:latin typeface="Arial"/>
                <a:ea typeface="Arial"/>
                <a:cs typeface="Arial"/>
                <a:sym typeface="Arial"/>
              </a:rPr>
              <a:t>If </a:t>
            </a:r>
            <a:r>
              <a:rPr i="1" lang="en-GB" sz="1400">
                <a:solidFill>
                  <a:srgbClr val="000000"/>
                </a:solidFill>
                <a:latin typeface="Arial"/>
                <a:ea typeface="Arial"/>
                <a:cs typeface="Arial"/>
                <a:sym typeface="Arial"/>
              </a:rPr>
              <a:t>path</a:t>
            </a:r>
            <a:r>
              <a:rPr lang="en-GB" sz="1400">
                <a:solidFill>
                  <a:srgbClr val="000000"/>
                </a:solidFill>
                <a:latin typeface="Arial"/>
                <a:ea typeface="Arial"/>
                <a:cs typeface="Arial"/>
                <a:sym typeface="Arial"/>
              </a:rPr>
              <a:t> or </a:t>
            </a:r>
            <a:r>
              <a:rPr i="1" lang="en-GB" sz="1400">
                <a:solidFill>
                  <a:srgbClr val="000000"/>
                </a:solidFill>
                <a:latin typeface="Arial"/>
                <a:ea typeface="Arial"/>
                <a:cs typeface="Arial"/>
                <a:sym typeface="Arial"/>
              </a:rPr>
              <a:t>fildes</a:t>
            </a:r>
            <a:r>
              <a:rPr lang="en-GB" sz="1400">
                <a:solidFill>
                  <a:srgbClr val="000000"/>
                </a:solidFill>
                <a:latin typeface="Arial"/>
                <a:ea typeface="Arial"/>
                <a:cs typeface="Arial"/>
                <a:sym typeface="Arial"/>
              </a:rPr>
              <a:t> des does not refer to a regular file, it is unspecified whether an implementation supports an association of the variable name with the specified file. If an implementation supports such an association for other than a regular file, the value returned is unspecified.</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idx="1" type="body"/>
          </p:nvPr>
        </p:nvSpPr>
        <p:spPr>
          <a:xfrm>
            <a:off x="803800" y="1360025"/>
            <a:ext cx="7688700" cy="3548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770"/>
              <a:buNone/>
            </a:pPr>
            <a:r>
              <a:rPr b="1" i="1" lang="en-GB" sz="1255">
                <a:solidFill>
                  <a:srgbClr val="006600"/>
                </a:solidFill>
                <a:highlight>
                  <a:srgbClr val="FFFFFF"/>
                </a:highlight>
                <a:latin typeface="Times New Roman"/>
                <a:ea typeface="Times New Roman"/>
                <a:cs typeface="Times New Roman"/>
                <a:sym typeface="Times New Roman"/>
              </a:rPr>
              <a:t>RETURN VALUE</a:t>
            </a:r>
            <a:endParaRPr b="1" i="1" sz="1255">
              <a:solidFill>
                <a:srgbClr val="006600"/>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GB" sz="1255">
                <a:solidFill>
                  <a:srgbClr val="000000"/>
                </a:solidFill>
                <a:latin typeface="Times New Roman"/>
                <a:ea typeface="Times New Roman"/>
                <a:cs typeface="Times New Roman"/>
                <a:sym typeface="Times New Roman"/>
              </a:rPr>
              <a:t>If </a:t>
            </a:r>
            <a:r>
              <a:rPr i="1" lang="en-GB" sz="1255">
                <a:solidFill>
                  <a:srgbClr val="000000"/>
                </a:solidFill>
                <a:latin typeface="Times New Roman"/>
                <a:ea typeface="Times New Roman"/>
                <a:cs typeface="Times New Roman"/>
                <a:sym typeface="Times New Roman"/>
              </a:rPr>
              <a:t>name</a:t>
            </a:r>
            <a:r>
              <a:rPr lang="en-GB" sz="1255">
                <a:solidFill>
                  <a:srgbClr val="000000"/>
                </a:solidFill>
                <a:latin typeface="Times New Roman"/>
                <a:ea typeface="Times New Roman"/>
                <a:cs typeface="Times New Roman"/>
                <a:sym typeface="Times New Roman"/>
              </a:rPr>
              <a:t> is an invalid value, both </a:t>
            </a:r>
            <a:r>
              <a:rPr i="1" lang="en-GB" sz="1255">
                <a:solidFill>
                  <a:srgbClr val="000000"/>
                </a:solidFill>
                <a:latin typeface="Times New Roman"/>
                <a:ea typeface="Times New Roman"/>
                <a:cs typeface="Times New Roman"/>
                <a:sym typeface="Times New Roman"/>
              </a:rPr>
              <a:t>pathconf</a:t>
            </a:r>
            <a:r>
              <a:rPr lang="en-GB" sz="1255">
                <a:solidFill>
                  <a:srgbClr val="000000"/>
                </a:solidFill>
                <a:latin typeface="Times New Roman"/>
                <a:ea typeface="Times New Roman"/>
                <a:cs typeface="Times New Roman"/>
                <a:sym typeface="Times New Roman"/>
              </a:rPr>
              <a:t>() and </a:t>
            </a:r>
            <a:r>
              <a:rPr i="1" lang="en-GB" sz="1255">
                <a:solidFill>
                  <a:srgbClr val="000000"/>
                </a:solidFill>
                <a:latin typeface="Times New Roman"/>
                <a:ea typeface="Times New Roman"/>
                <a:cs typeface="Times New Roman"/>
                <a:sym typeface="Times New Roman"/>
              </a:rPr>
              <a:t>fpathconf</a:t>
            </a:r>
            <a:r>
              <a:rPr lang="en-GB" sz="1255">
                <a:solidFill>
                  <a:srgbClr val="000000"/>
                </a:solidFill>
                <a:latin typeface="Times New Roman"/>
                <a:ea typeface="Times New Roman"/>
                <a:cs typeface="Times New Roman"/>
                <a:sym typeface="Times New Roman"/>
              </a:rPr>
              <a:t>() shall return -1 and set </a:t>
            </a:r>
            <a:r>
              <a:rPr i="1" lang="en-GB" sz="1255">
                <a:solidFill>
                  <a:srgbClr val="000000"/>
                </a:solidFill>
                <a:latin typeface="Times New Roman"/>
                <a:ea typeface="Times New Roman"/>
                <a:cs typeface="Times New Roman"/>
                <a:sym typeface="Times New Roman"/>
              </a:rPr>
              <a:t>errno</a:t>
            </a:r>
            <a:r>
              <a:rPr lang="en-GB" sz="1255">
                <a:solidFill>
                  <a:srgbClr val="000000"/>
                </a:solidFill>
                <a:latin typeface="Times New Roman"/>
                <a:ea typeface="Times New Roman"/>
                <a:cs typeface="Times New Roman"/>
                <a:sym typeface="Times New Roman"/>
              </a:rPr>
              <a:t> to indicate the error.</a:t>
            </a:r>
            <a:endParaRPr sz="1255">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GB" sz="1255">
                <a:solidFill>
                  <a:srgbClr val="000000"/>
                </a:solidFill>
                <a:latin typeface="Times New Roman"/>
                <a:ea typeface="Times New Roman"/>
                <a:cs typeface="Times New Roman"/>
                <a:sym typeface="Times New Roman"/>
              </a:rPr>
              <a:t>If the variable corresponding to </a:t>
            </a:r>
            <a:r>
              <a:rPr i="1" lang="en-GB" sz="1255">
                <a:solidFill>
                  <a:srgbClr val="000000"/>
                </a:solidFill>
                <a:latin typeface="Times New Roman"/>
                <a:ea typeface="Times New Roman"/>
                <a:cs typeface="Times New Roman"/>
                <a:sym typeface="Times New Roman"/>
              </a:rPr>
              <a:t>name</a:t>
            </a:r>
            <a:r>
              <a:rPr lang="en-GB" sz="1255">
                <a:solidFill>
                  <a:srgbClr val="000000"/>
                </a:solidFill>
                <a:latin typeface="Times New Roman"/>
                <a:ea typeface="Times New Roman"/>
                <a:cs typeface="Times New Roman"/>
                <a:sym typeface="Times New Roman"/>
              </a:rPr>
              <a:t> has no limit for the </a:t>
            </a:r>
            <a:r>
              <a:rPr i="1" lang="en-GB" sz="1255">
                <a:solidFill>
                  <a:srgbClr val="000000"/>
                </a:solidFill>
                <a:latin typeface="Times New Roman"/>
                <a:ea typeface="Times New Roman"/>
                <a:cs typeface="Times New Roman"/>
                <a:sym typeface="Times New Roman"/>
              </a:rPr>
              <a:t>path</a:t>
            </a:r>
            <a:r>
              <a:rPr lang="en-GB" sz="1255">
                <a:solidFill>
                  <a:srgbClr val="000000"/>
                </a:solidFill>
                <a:latin typeface="Times New Roman"/>
                <a:ea typeface="Times New Roman"/>
                <a:cs typeface="Times New Roman"/>
                <a:sym typeface="Times New Roman"/>
              </a:rPr>
              <a:t> or file descriptor, both </a:t>
            </a:r>
            <a:r>
              <a:rPr i="1" lang="en-GB" sz="1255">
                <a:solidFill>
                  <a:srgbClr val="000000"/>
                </a:solidFill>
                <a:latin typeface="Times New Roman"/>
                <a:ea typeface="Times New Roman"/>
                <a:cs typeface="Times New Roman"/>
                <a:sym typeface="Times New Roman"/>
              </a:rPr>
              <a:t>pathconf</a:t>
            </a:r>
            <a:r>
              <a:rPr lang="en-GB" sz="1255">
                <a:solidFill>
                  <a:srgbClr val="000000"/>
                </a:solidFill>
                <a:latin typeface="Times New Roman"/>
                <a:ea typeface="Times New Roman"/>
                <a:cs typeface="Times New Roman"/>
                <a:sym typeface="Times New Roman"/>
              </a:rPr>
              <a:t>() and </a:t>
            </a:r>
            <a:r>
              <a:rPr i="1" lang="en-GB" sz="1255">
                <a:solidFill>
                  <a:srgbClr val="000000"/>
                </a:solidFill>
                <a:latin typeface="Times New Roman"/>
                <a:ea typeface="Times New Roman"/>
                <a:cs typeface="Times New Roman"/>
                <a:sym typeface="Times New Roman"/>
              </a:rPr>
              <a:t>fpathconf</a:t>
            </a:r>
            <a:r>
              <a:rPr lang="en-GB" sz="1255">
                <a:solidFill>
                  <a:srgbClr val="000000"/>
                </a:solidFill>
                <a:latin typeface="Times New Roman"/>
                <a:ea typeface="Times New Roman"/>
                <a:cs typeface="Times New Roman"/>
                <a:sym typeface="Times New Roman"/>
              </a:rPr>
              <a:t>() shall return -1 without changing </a:t>
            </a:r>
            <a:r>
              <a:rPr i="1" lang="en-GB" sz="1255">
                <a:solidFill>
                  <a:srgbClr val="000000"/>
                </a:solidFill>
                <a:latin typeface="Times New Roman"/>
                <a:ea typeface="Times New Roman"/>
                <a:cs typeface="Times New Roman"/>
                <a:sym typeface="Times New Roman"/>
              </a:rPr>
              <a:t>errno</a:t>
            </a:r>
            <a:r>
              <a:rPr lang="en-GB" sz="1255">
                <a:solidFill>
                  <a:srgbClr val="000000"/>
                </a:solidFill>
                <a:latin typeface="Times New Roman"/>
                <a:ea typeface="Times New Roman"/>
                <a:cs typeface="Times New Roman"/>
                <a:sym typeface="Times New Roman"/>
              </a:rPr>
              <a:t>. If the implementation needs to use </a:t>
            </a:r>
            <a:r>
              <a:rPr i="1" lang="en-GB" sz="1255">
                <a:solidFill>
                  <a:srgbClr val="000000"/>
                </a:solidFill>
                <a:latin typeface="Times New Roman"/>
                <a:ea typeface="Times New Roman"/>
                <a:cs typeface="Times New Roman"/>
                <a:sym typeface="Times New Roman"/>
              </a:rPr>
              <a:t>path</a:t>
            </a:r>
            <a:r>
              <a:rPr lang="en-GB" sz="1255">
                <a:solidFill>
                  <a:srgbClr val="000000"/>
                </a:solidFill>
                <a:latin typeface="Times New Roman"/>
                <a:ea typeface="Times New Roman"/>
                <a:cs typeface="Times New Roman"/>
                <a:sym typeface="Times New Roman"/>
              </a:rPr>
              <a:t> to determine the value of </a:t>
            </a:r>
            <a:r>
              <a:rPr i="1" lang="en-GB" sz="1255">
                <a:solidFill>
                  <a:srgbClr val="000000"/>
                </a:solidFill>
                <a:latin typeface="Times New Roman"/>
                <a:ea typeface="Times New Roman"/>
                <a:cs typeface="Times New Roman"/>
                <a:sym typeface="Times New Roman"/>
              </a:rPr>
              <a:t>name</a:t>
            </a:r>
            <a:r>
              <a:rPr lang="en-GB" sz="1255">
                <a:solidFill>
                  <a:srgbClr val="000000"/>
                </a:solidFill>
                <a:latin typeface="Times New Roman"/>
                <a:ea typeface="Times New Roman"/>
                <a:cs typeface="Times New Roman"/>
                <a:sym typeface="Times New Roman"/>
              </a:rPr>
              <a:t> and the implementation does not support the association of </a:t>
            </a:r>
            <a:r>
              <a:rPr i="1" lang="en-GB" sz="1255">
                <a:solidFill>
                  <a:srgbClr val="000000"/>
                </a:solidFill>
                <a:latin typeface="Times New Roman"/>
                <a:ea typeface="Times New Roman"/>
                <a:cs typeface="Times New Roman"/>
                <a:sym typeface="Times New Roman"/>
              </a:rPr>
              <a:t>name</a:t>
            </a:r>
            <a:r>
              <a:rPr lang="en-GB" sz="1255">
                <a:solidFill>
                  <a:srgbClr val="000000"/>
                </a:solidFill>
                <a:latin typeface="Times New Roman"/>
                <a:ea typeface="Times New Roman"/>
                <a:cs typeface="Times New Roman"/>
                <a:sym typeface="Times New Roman"/>
              </a:rPr>
              <a:t> with the file specified by </a:t>
            </a:r>
            <a:r>
              <a:rPr i="1" lang="en-GB" sz="1255">
                <a:solidFill>
                  <a:srgbClr val="000000"/>
                </a:solidFill>
                <a:latin typeface="Times New Roman"/>
                <a:ea typeface="Times New Roman"/>
                <a:cs typeface="Times New Roman"/>
                <a:sym typeface="Times New Roman"/>
              </a:rPr>
              <a:t>path</a:t>
            </a:r>
            <a:r>
              <a:rPr lang="en-GB" sz="1255">
                <a:solidFill>
                  <a:srgbClr val="000000"/>
                </a:solidFill>
                <a:latin typeface="Times New Roman"/>
                <a:ea typeface="Times New Roman"/>
                <a:cs typeface="Times New Roman"/>
                <a:sym typeface="Times New Roman"/>
              </a:rPr>
              <a:t>, or if the process did not have appropriate privileges to query the file specified by </a:t>
            </a:r>
            <a:r>
              <a:rPr i="1" lang="en-GB" sz="1255">
                <a:solidFill>
                  <a:srgbClr val="000000"/>
                </a:solidFill>
                <a:latin typeface="Times New Roman"/>
                <a:ea typeface="Times New Roman"/>
                <a:cs typeface="Times New Roman"/>
                <a:sym typeface="Times New Roman"/>
              </a:rPr>
              <a:t>path</a:t>
            </a:r>
            <a:r>
              <a:rPr lang="en-GB" sz="1255">
                <a:solidFill>
                  <a:srgbClr val="000000"/>
                </a:solidFill>
                <a:latin typeface="Times New Roman"/>
                <a:ea typeface="Times New Roman"/>
                <a:cs typeface="Times New Roman"/>
                <a:sym typeface="Times New Roman"/>
              </a:rPr>
              <a:t>, or </a:t>
            </a:r>
            <a:r>
              <a:rPr i="1" lang="en-GB" sz="1255">
                <a:solidFill>
                  <a:srgbClr val="000000"/>
                </a:solidFill>
                <a:latin typeface="Times New Roman"/>
                <a:ea typeface="Times New Roman"/>
                <a:cs typeface="Times New Roman"/>
                <a:sym typeface="Times New Roman"/>
              </a:rPr>
              <a:t>path</a:t>
            </a:r>
            <a:r>
              <a:rPr lang="en-GB" sz="1255">
                <a:solidFill>
                  <a:srgbClr val="000000"/>
                </a:solidFill>
                <a:latin typeface="Times New Roman"/>
                <a:ea typeface="Times New Roman"/>
                <a:cs typeface="Times New Roman"/>
                <a:sym typeface="Times New Roman"/>
              </a:rPr>
              <a:t> does not exist, </a:t>
            </a:r>
            <a:r>
              <a:rPr i="1" lang="en-GB" sz="1255">
                <a:solidFill>
                  <a:srgbClr val="000000"/>
                </a:solidFill>
                <a:latin typeface="Times New Roman"/>
                <a:ea typeface="Times New Roman"/>
                <a:cs typeface="Times New Roman"/>
                <a:sym typeface="Times New Roman"/>
              </a:rPr>
              <a:t>pathconf</a:t>
            </a:r>
            <a:r>
              <a:rPr lang="en-GB" sz="1255">
                <a:solidFill>
                  <a:srgbClr val="000000"/>
                </a:solidFill>
                <a:latin typeface="Times New Roman"/>
                <a:ea typeface="Times New Roman"/>
                <a:cs typeface="Times New Roman"/>
                <a:sym typeface="Times New Roman"/>
              </a:rPr>
              <a:t>() shall return -1 and set </a:t>
            </a:r>
            <a:r>
              <a:rPr i="1" lang="en-GB" sz="1255">
                <a:solidFill>
                  <a:srgbClr val="000000"/>
                </a:solidFill>
                <a:latin typeface="Times New Roman"/>
                <a:ea typeface="Times New Roman"/>
                <a:cs typeface="Times New Roman"/>
                <a:sym typeface="Times New Roman"/>
              </a:rPr>
              <a:t>errno</a:t>
            </a:r>
            <a:r>
              <a:rPr lang="en-GB" sz="1255">
                <a:solidFill>
                  <a:srgbClr val="000000"/>
                </a:solidFill>
                <a:latin typeface="Times New Roman"/>
                <a:ea typeface="Times New Roman"/>
                <a:cs typeface="Times New Roman"/>
                <a:sym typeface="Times New Roman"/>
              </a:rPr>
              <a:t> to indicate the error.</a:t>
            </a:r>
            <a:endParaRPr sz="1255">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GB" sz="1255">
                <a:solidFill>
                  <a:srgbClr val="000000"/>
                </a:solidFill>
                <a:latin typeface="Times New Roman"/>
                <a:ea typeface="Times New Roman"/>
                <a:cs typeface="Times New Roman"/>
                <a:sym typeface="Times New Roman"/>
              </a:rPr>
              <a:t>If the implementation needs to use </a:t>
            </a:r>
            <a:r>
              <a:rPr i="1" lang="en-GB" sz="1255">
                <a:solidFill>
                  <a:srgbClr val="000000"/>
                </a:solidFill>
                <a:latin typeface="Times New Roman"/>
                <a:ea typeface="Times New Roman"/>
                <a:cs typeface="Times New Roman"/>
                <a:sym typeface="Times New Roman"/>
              </a:rPr>
              <a:t>fildes</a:t>
            </a:r>
            <a:r>
              <a:rPr lang="en-GB" sz="1255">
                <a:solidFill>
                  <a:srgbClr val="000000"/>
                </a:solidFill>
                <a:latin typeface="Times New Roman"/>
                <a:ea typeface="Times New Roman"/>
                <a:cs typeface="Times New Roman"/>
                <a:sym typeface="Times New Roman"/>
              </a:rPr>
              <a:t> to determine the value of </a:t>
            </a:r>
            <a:r>
              <a:rPr i="1" lang="en-GB" sz="1255">
                <a:solidFill>
                  <a:srgbClr val="000000"/>
                </a:solidFill>
                <a:latin typeface="Times New Roman"/>
                <a:ea typeface="Times New Roman"/>
                <a:cs typeface="Times New Roman"/>
                <a:sym typeface="Times New Roman"/>
              </a:rPr>
              <a:t>name</a:t>
            </a:r>
            <a:r>
              <a:rPr lang="en-GB" sz="1255">
                <a:solidFill>
                  <a:srgbClr val="000000"/>
                </a:solidFill>
                <a:latin typeface="Times New Roman"/>
                <a:ea typeface="Times New Roman"/>
                <a:cs typeface="Times New Roman"/>
                <a:sym typeface="Times New Roman"/>
              </a:rPr>
              <a:t> and the implementation does not support the association of </a:t>
            </a:r>
            <a:r>
              <a:rPr i="1" lang="en-GB" sz="1255">
                <a:solidFill>
                  <a:srgbClr val="000000"/>
                </a:solidFill>
                <a:latin typeface="Times New Roman"/>
                <a:ea typeface="Times New Roman"/>
                <a:cs typeface="Times New Roman"/>
                <a:sym typeface="Times New Roman"/>
              </a:rPr>
              <a:t>name</a:t>
            </a:r>
            <a:r>
              <a:rPr lang="en-GB" sz="1255">
                <a:solidFill>
                  <a:srgbClr val="000000"/>
                </a:solidFill>
                <a:latin typeface="Times New Roman"/>
                <a:ea typeface="Times New Roman"/>
                <a:cs typeface="Times New Roman"/>
                <a:sym typeface="Times New Roman"/>
              </a:rPr>
              <a:t> with the file specified by </a:t>
            </a:r>
            <a:r>
              <a:rPr i="1" lang="en-GB" sz="1255">
                <a:solidFill>
                  <a:srgbClr val="000000"/>
                </a:solidFill>
                <a:latin typeface="Times New Roman"/>
                <a:ea typeface="Times New Roman"/>
                <a:cs typeface="Times New Roman"/>
                <a:sym typeface="Times New Roman"/>
              </a:rPr>
              <a:t>fildes</a:t>
            </a:r>
            <a:r>
              <a:rPr lang="en-GB" sz="1255">
                <a:solidFill>
                  <a:srgbClr val="000000"/>
                </a:solidFill>
                <a:latin typeface="Times New Roman"/>
                <a:ea typeface="Times New Roman"/>
                <a:cs typeface="Times New Roman"/>
                <a:sym typeface="Times New Roman"/>
              </a:rPr>
              <a:t>, or if </a:t>
            </a:r>
            <a:r>
              <a:rPr i="1" lang="en-GB" sz="1255">
                <a:solidFill>
                  <a:srgbClr val="000000"/>
                </a:solidFill>
                <a:latin typeface="Times New Roman"/>
                <a:ea typeface="Times New Roman"/>
                <a:cs typeface="Times New Roman"/>
                <a:sym typeface="Times New Roman"/>
              </a:rPr>
              <a:t>fildes</a:t>
            </a:r>
            <a:r>
              <a:rPr lang="en-GB" sz="1255">
                <a:solidFill>
                  <a:srgbClr val="000000"/>
                </a:solidFill>
                <a:latin typeface="Times New Roman"/>
                <a:ea typeface="Times New Roman"/>
                <a:cs typeface="Times New Roman"/>
                <a:sym typeface="Times New Roman"/>
              </a:rPr>
              <a:t> is an invalid file descriptor, </a:t>
            </a:r>
            <a:r>
              <a:rPr i="1" lang="en-GB" sz="1255">
                <a:solidFill>
                  <a:srgbClr val="000000"/>
                </a:solidFill>
                <a:latin typeface="Times New Roman"/>
                <a:ea typeface="Times New Roman"/>
                <a:cs typeface="Times New Roman"/>
                <a:sym typeface="Times New Roman"/>
              </a:rPr>
              <a:t>fpathconf</a:t>
            </a:r>
            <a:r>
              <a:rPr lang="en-GB" sz="1255">
                <a:solidFill>
                  <a:srgbClr val="000000"/>
                </a:solidFill>
                <a:latin typeface="Times New Roman"/>
                <a:ea typeface="Times New Roman"/>
                <a:cs typeface="Times New Roman"/>
                <a:sym typeface="Times New Roman"/>
              </a:rPr>
              <a:t>() shall return -1 and set </a:t>
            </a:r>
            <a:r>
              <a:rPr i="1" lang="en-GB" sz="1255">
                <a:solidFill>
                  <a:srgbClr val="000000"/>
                </a:solidFill>
                <a:latin typeface="Times New Roman"/>
                <a:ea typeface="Times New Roman"/>
                <a:cs typeface="Times New Roman"/>
                <a:sym typeface="Times New Roman"/>
              </a:rPr>
              <a:t>errno</a:t>
            </a:r>
            <a:r>
              <a:rPr lang="en-GB" sz="1255">
                <a:solidFill>
                  <a:srgbClr val="000000"/>
                </a:solidFill>
                <a:latin typeface="Times New Roman"/>
                <a:ea typeface="Times New Roman"/>
                <a:cs typeface="Times New Roman"/>
                <a:sym typeface="Times New Roman"/>
              </a:rPr>
              <a:t> to indicate the error.</a:t>
            </a:r>
            <a:endParaRPr sz="1255">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GB" sz="1255">
                <a:solidFill>
                  <a:srgbClr val="000000"/>
                </a:solidFill>
                <a:latin typeface="Times New Roman"/>
                <a:ea typeface="Times New Roman"/>
                <a:cs typeface="Times New Roman"/>
                <a:sym typeface="Times New Roman"/>
              </a:rPr>
              <a:t>Otherwise, </a:t>
            </a:r>
            <a:r>
              <a:rPr i="1" lang="en-GB" sz="1255">
                <a:solidFill>
                  <a:srgbClr val="000000"/>
                </a:solidFill>
                <a:latin typeface="Times New Roman"/>
                <a:ea typeface="Times New Roman"/>
                <a:cs typeface="Times New Roman"/>
                <a:sym typeface="Times New Roman"/>
              </a:rPr>
              <a:t>pathconf</a:t>
            </a:r>
            <a:r>
              <a:rPr lang="en-GB" sz="1255">
                <a:solidFill>
                  <a:srgbClr val="000000"/>
                </a:solidFill>
                <a:latin typeface="Times New Roman"/>
                <a:ea typeface="Times New Roman"/>
                <a:cs typeface="Times New Roman"/>
                <a:sym typeface="Times New Roman"/>
              </a:rPr>
              <a:t>() or </a:t>
            </a:r>
            <a:r>
              <a:rPr i="1" lang="en-GB" sz="1255">
                <a:solidFill>
                  <a:srgbClr val="000000"/>
                </a:solidFill>
                <a:latin typeface="Times New Roman"/>
                <a:ea typeface="Times New Roman"/>
                <a:cs typeface="Times New Roman"/>
                <a:sym typeface="Times New Roman"/>
              </a:rPr>
              <a:t>fpathconf</a:t>
            </a:r>
            <a:r>
              <a:rPr lang="en-GB" sz="1255">
                <a:solidFill>
                  <a:srgbClr val="000000"/>
                </a:solidFill>
                <a:latin typeface="Times New Roman"/>
                <a:ea typeface="Times New Roman"/>
                <a:cs typeface="Times New Roman"/>
                <a:sym typeface="Times New Roman"/>
              </a:rPr>
              <a:t>() shall return the current variable value for the file or directory without changing </a:t>
            </a:r>
            <a:r>
              <a:rPr i="1" lang="en-GB" sz="1255">
                <a:solidFill>
                  <a:srgbClr val="000000"/>
                </a:solidFill>
                <a:latin typeface="Times New Roman"/>
                <a:ea typeface="Times New Roman"/>
                <a:cs typeface="Times New Roman"/>
                <a:sym typeface="Times New Roman"/>
              </a:rPr>
              <a:t>errno</a:t>
            </a:r>
            <a:r>
              <a:rPr lang="en-GB" sz="1255">
                <a:solidFill>
                  <a:srgbClr val="000000"/>
                </a:solidFill>
                <a:latin typeface="Times New Roman"/>
                <a:ea typeface="Times New Roman"/>
                <a:cs typeface="Times New Roman"/>
                <a:sym typeface="Times New Roman"/>
              </a:rPr>
              <a:t>. The value returned shall not be more restrictive than the corresponding value available to the application when it was compiled with the implementation's </a:t>
            </a:r>
            <a:r>
              <a:rPr i="1" lang="en-GB" sz="1255" u="sng">
                <a:solidFill>
                  <a:schemeClr val="hlink"/>
                </a:solidFill>
                <a:latin typeface="Times New Roman"/>
                <a:ea typeface="Times New Roman"/>
                <a:cs typeface="Times New Roman"/>
                <a:sym typeface="Times New Roman"/>
                <a:hlinkClick r:id="rId3"/>
              </a:rPr>
              <a:t>&lt;limits.h&gt;</a:t>
            </a:r>
            <a:r>
              <a:rPr lang="en-GB" sz="1255">
                <a:solidFill>
                  <a:srgbClr val="000000"/>
                </a:solidFill>
                <a:latin typeface="Times New Roman"/>
                <a:ea typeface="Times New Roman"/>
                <a:cs typeface="Times New Roman"/>
                <a:sym typeface="Times New Roman"/>
              </a:rPr>
              <a:t> or </a:t>
            </a:r>
            <a:r>
              <a:rPr i="1" lang="en-GB" sz="1255" u="sng">
                <a:solidFill>
                  <a:schemeClr val="hlink"/>
                </a:solidFill>
                <a:latin typeface="Times New Roman"/>
                <a:ea typeface="Times New Roman"/>
                <a:cs typeface="Times New Roman"/>
                <a:sym typeface="Times New Roman"/>
                <a:hlinkClick r:id="rId4"/>
              </a:rPr>
              <a:t>&lt;unistd.h&gt;</a:t>
            </a:r>
            <a:r>
              <a:rPr lang="en-GB" sz="1255">
                <a:solidFill>
                  <a:srgbClr val="000000"/>
                </a:solidFill>
                <a:latin typeface="Times New Roman"/>
                <a:ea typeface="Times New Roman"/>
                <a:cs typeface="Times New Roman"/>
                <a:sym typeface="Times New Roman"/>
              </a:rPr>
              <a:t>.</a:t>
            </a:r>
            <a:endParaRPr sz="1255">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GB" sz="1255">
                <a:solidFill>
                  <a:srgbClr val="000000"/>
                </a:solidFill>
                <a:latin typeface="Times New Roman"/>
                <a:ea typeface="Times New Roman"/>
                <a:cs typeface="Times New Roman"/>
                <a:sym typeface="Times New Roman"/>
              </a:rPr>
              <a:t>If the variable corresponding to </a:t>
            </a:r>
            <a:r>
              <a:rPr i="1" lang="en-GB" sz="1255">
                <a:solidFill>
                  <a:srgbClr val="000000"/>
                </a:solidFill>
                <a:latin typeface="Times New Roman"/>
                <a:ea typeface="Times New Roman"/>
                <a:cs typeface="Times New Roman"/>
                <a:sym typeface="Times New Roman"/>
              </a:rPr>
              <a:t>name</a:t>
            </a:r>
            <a:r>
              <a:rPr lang="en-GB" sz="1255">
                <a:solidFill>
                  <a:srgbClr val="000000"/>
                </a:solidFill>
                <a:latin typeface="Times New Roman"/>
                <a:ea typeface="Times New Roman"/>
                <a:cs typeface="Times New Roman"/>
                <a:sym typeface="Times New Roman"/>
              </a:rPr>
              <a:t> is dependent on an unsupported option, the results are unspecified.</a:t>
            </a:r>
            <a:endParaRPr sz="1255">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770"/>
              <a:buNone/>
            </a:pPr>
            <a:r>
              <a:t/>
            </a:r>
            <a:endParaRPr sz="118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8529"/>
              <a:buFont typeface="Arial"/>
              <a:buNone/>
            </a:pPr>
            <a:r>
              <a:rPr lang="en-GB" sz="2040"/>
              <a:t>Implementation:</a:t>
            </a:r>
            <a:endParaRPr/>
          </a:p>
        </p:txBody>
      </p:sp>
      <p:sp>
        <p:nvSpPr>
          <p:cNvPr id="151" name="Google Shape;151;p25"/>
          <p:cNvSpPr txBox="1"/>
          <p:nvPr>
            <p:ph idx="1" type="body"/>
          </p:nvPr>
        </p:nvSpPr>
        <p:spPr>
          <a:xfrm>
            <a:off x="791425" y="1731850"/>
            <a:ext cx="7688700" cy="3250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800">
                <a:solidFill>
                  <a:srgbClr val="222222"/>
                </a:solidFill>
                <a:highlight>
                  <a:schemeClr val="lt1"/>
                </a:highlight>
                <a:latin typeface="Courier New"/>
                <a:ea typeface="Courier New"/>
                <a:cs typeface="Courier New"/>
                <a:sym typeface="Courier New"/>
              </a:rPr>
              <a:t>define _POSIX_SOURCE</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#define _POSIX_C_SOURCE 199309L</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#include&lt;stdio.h&gt;</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#include&lt;unistd.h&gt;</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#include&lt;iostream.h&gt;</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int main()</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int res;</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if((res=pathconf(“/”,_PC_MAX_INPUT))== -1)</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 type="body"/>
          </p:nvPr>
        </p:nvSpPr>
        <p:spPr>
          <a:xfrm>
            <a:off x="816175" y="1335225"/>
            <a:ext cx="7688700" cy="369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800">
                <a:solidFill>
                  <a:srgbClr val="222222"/>
                </a:solidFill>
                <a:highlight>
                  <a:schemeClr val="lt1"/>
                </a:highlight>
                <a:latin typeface="Courier New"/>
                <a:ea typeface="Courier New"/>
                <a:cs typeface="Courier New"/>
                <a:sym typeface="Courier New"/>
              </a:rPr>
              <a:t>perror("pathconf");</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else</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cout &lt;&lt;"Maximum capacity of terminal’s input queue: "&lt;&lt;(res+1)&lt;&lt;endl;</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600">
              <a:solidFill>
                <a:srgbClr val="DCDCDC"/>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1600">
                <a:solidFill>
                  <a:srgbClr val="DCDCDC"/>
                </a:solidFill>
                <a:highlight>
                  <a:schemeClr val="lt1"/>
                </a:highlight>
                <a:latin typeface="Courier New"/>
                <a:ea typeface="Courier New"/>
                <a:cs typeface="Courier New"/>
                <a:sym typeface="Courier New"/>
              </a:rPr>
              <a:t>     </a:t>
            </a:r>
            <a:r>
              <a:rPr lang="en-GB" sz="4800">
                <a:solidFill>
                  <a:srgbClr val="222222"/>
                </a:solidFill>
                <a:highlight>
                  <a:schemeClr val="lt1"/>
                </a:highlight>
                <a:latin typeface="Courier New"/>
                <a:ea typeface="Courier New"/>
                <a:cs typeface="Courier New"/>
                <a:sym typeface="Courier New"/>
              </a:rPr>
              <a:t>if((res=pathconf(“/”,_PC_PIPE_BUF))== -1)</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perror("pathconf");</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else</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cout &lt;&lt;"Maximum size of a block of data that maybe written or read:” &lt;&lt;(res+1)&lt;&lt;endl;</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5507">
                <a:solidFill>
                  <a:srgbClr val="222222"/>
                </a:solidFill>
                <a:highlight>
                  <a:schemeClr val="lt1"/>
                </a:highlight>
                <a:latin typeface="Courier New"/>
                <a:ea typeface="Courier New"/>
                <a:cs typeface="Courier New"/>
                <a:sym typeface="Courier New"/>
              </a:rPr>
              <a:t> </a:t>
            </a:r>
            <a:r>
              <a:rPr lang="en-GB" sz="4800">
                <a:solidFill>
                  <a:srgbClr val="222222"/>
                </a:solidFill>
                <a:highlight>
                  <a:schemeClr val="lt1"/>
                </a:highlight>
                <a:latin typeface="Courier New"/>
                <a:ea typeface="Courier New"/>
                <a:cs typeface="Courier New"/>
                <a:sym typeface="Courier New"/>
              </a:rPr>
              <a:t>if((res=pathconf(“/”,</a:t>
            </a:r>
            <a:r>
              <a:rPr lang="en-GB" sz="4327">
                <a:solidFill>
                  <a:srgbClr val="161616"/>
                </a:solidFill>
                <a:highlight>
                  <a:schemeClr val="lt1"/>
                </a:highlight>
                <a:latin typeface="Arial"/>
                <a:ea typeface="Arial"/>
                <a:cs typeface="Arial"/>
                <a:sym typeface="Arial"/>
              </a:rPr>
              <a:t>_PC_AIX_DISK_SIZE</a:t>
            </a:r>
            <a:r>
              <a:rPr lang="en-GB" sz="4800">
                <a:solidFill>
                  <a:srgbClr val="222222"/>
                </a:solidFill>
                <a:highlight>
                  <a:schemeClr val="lt1"/>
                </a:highlight>
                <a:latin typeface="Courier New"/>
                <a:ea typeface="Courier New"/>
                <a:cs typeface="Courier New"/>
                <a:sym typeface="Courier New"/>
              </a:rPr>
              <a:t>))== -1)</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perror("pathconf");</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5507">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791400" y="1322825"/>
            <a:ext cx="7688700" cy="36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800">
                <a:solidFill>
                  <a:srgbClr val="222222"/>
                </a:solidFill>
                <a:highlight>
                  <a:schemeClr val="lt1"/>
                </a:highlight>
                <a:latin typeface="Courier New"/>
                <a:ea typeface="Courier New"/>
                <a:cs typeface="Courier New"/>
                <a:sym typeface="Courier New"/>
              </a:rPr>
              <a:t> </a:t>
            </a:r>
            <a:r>
              <a:rPr lang="en-GB" sz="1400">
                <a:solidFill>
                  <a:srgbClr val="222222"/>
                </a:solidFill>
                <a:highlight>
                  <a:schemeClr val="lt1"/>
                </a:highlight>
                <a:latin typeface="Courier New"/>
                <a:ea typeface="Courier New"/>
                <a:cs typeface="Courier New"/>
                <a:sym typeface="Courier New"/>
              </a:rPr>
              <a:t>else</a:t>
            </a:r>
            <a:endParaRPr sz="1400">
              <a:solidFill>
                <a:srgbClr val="222222"/>
              </a:solidFill>
              <a:highlight>
                <a:schemeClr val="lt1"/>
              </a:highlight>
              <a:latin typeface="Courier New"/>
              <a:ea typeface="Courier New"/>
              <a:cs typeface="Courier New"/>
              <a:sym typeface="Courier New"/>
            </a:endParaRPr>
          </a:p>
          <a:p>
            <a:pPr indent="457200" lvl="0" marL="0" rtl="0" algn="l">
              <a:spcBef>
                <a:spcPts val="1200"/>
              </a:spcBef>
              <a:spcAft>
                <a:spcPts val="0"/>
              </a:spcAft>
              <a:buNone/>
            </a:pPr>
            <a:r>
              <a:rPr lang="en-GB" sz="1400">
                <a:solidFill>
                  <a:srgbClr val="222222"/>
                </a:solidFill>
                <a:highlight>
                  <a:schemeClr val="lt1"/>
                </a:highlight>
                <a:latin typeface="Courier New"/>
                <a:ea typeface="Courier New"/>
                <a:cs typeface="Courier New"/>
                <a:sym typeface="Courier New"/>
              </a:rPr>
              <a:t>cout &lt;&lt;"</a:t>
            </a:r>
            <a:r>
              <a:rPr lang="en-GB" sz="1427">
                <a:solidFill>
                  <a:srgbClr val="161616"/>
                </a:solidFill>
                <a:highlight>
                  <a:schemeClr val="lt1"/>
                </a:highlight>
                <a:latin typeface="Arial"/>
                <a:ea typeface="Arial"/>
                <a:cs typeface="Arial"/>
                <a:sym typeface="Arial"/>
              </a:rPr>
              <a:t>Determines the disk size in megabytes: </a:t>
            </a:r>
            <a:r>
              <a:rPr lang="en-GB" sz="1400">
                <a:solidFill>
                  <a:srgbClr val="222222"/>
                </a:solidFill>
                <a:highlight>
                  <a:schemeClr val="lt1"/>
                </a:highlight>
                <a:latin typeface="Courier New"/>
                <a:ea typeface="Courier New"/>
                <a:cs typeface="Courier New"/>
                <a:sym typeface="Courier New"/>
              </a:rPr>
              <a:t>"&lt;&lt;(res+1)&lt;&lt;endl;</a:t>
            </a:r>
            <a:endParaRPr sz="1400">
              <a:solidFill>
                <a:srgbClr val="222222"/>
              </a:solidFill>
              <a:highlight>
                <a:schemeClr val="lt1"/>
              </a:highlight>
              <a:latin typeface="Courier New"/>
              <a:ea typeface="Courier New"/>
              <a:cs typeface="Courier New"/>
              <a:sym typeface="Courier New"/>
            </a:endParaRPr>
          </a:p>
          <a:p>
            <a:pPr indent="457200" lvl="0" marL="0" rtl="0" algn="l">
              <a:spcBef>
                <a:spcPts val="1200"/>
              </a:spcBef>
              <a:spcAft>
                <a:spcPts val="0"/>
              </a:spcAft>
              <a:buNone/>
            </a:pPr>
            <a:r>
              <a:rPr lang="en-GB" sz="1400">
                <a:solidFill>
                  <a:srgbClr val="222222"/>
                </a:solidFill>
                <a:highlight>
                  <a:schemeClr val="lt1"/>
                </a:highlight>
                <a:latin typeface="Courier New"/>
                <a:ea typeface="Courier New"/>
                <a:cs typeface="Courier New"/>
                <a:sym typeface="Courier New"/>
              </a:rPr>
              <a:t>return 0;</a:t>
            </a:r>
            <a:endParaRPr sz="14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1400">
                <a:solidFill>
                  <a:srgbClr val="222222"/>
                </a:solidFill>
                <a:highlight>
                  <a:schemeClr val="lt1"/>
                </a:highlight>
                <a:latin typeface="Courier New"/>
                <a:ea typeface="Courier New"/>
                <a:cs typeface="Courier New"/>
                <a:sym typeface="Courier New"/>
              </a:rPr>
              <a:t>}</a:t>
            </a:r>
            <a:endParaRPr sz="14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idx="1" type="body"/>
          </p:nvPr>
        </p:nvSpPr>
        <p:spPr>
          <a:xfrm>
            <a:off x="791425" y="1310450"/>
            <a:ext cx="7688700" cy="36594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b="1" i="1" lang="en-GB" sz="1778">
                <a:solidFill>
                  <a:srgbClr val="006600"/>
                </a:solidFill>
                <a:highlight>
                  <a:srgbClr val="FFFFFF"/>
                </a:highlight>
                <a:latin typeface="Times New Roman"/>
                <a:ea typeface="Times New Roman"/>
                <a:cs typeface="Times New Roman"/>
                <a:sym typeface="Times New Roman"/>
              </a:rPr>
              <a:t>ERRORS</a:t>
            </a:r>
            <a:endParaRPr b="1" i="1" sz="1778">
              <a:solidFill>
                <a:srgbClr val="0066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778">
                <a:solidFill>
                  <a:srgbClr val="000000"/>
                </a:solidFill>
                <a:latin typeface="Times New Roman"/>
                <a:ea typeface="Times New Roman"/>
                <a:cs typeface="Times New Roman"/>
                <a:sym typeface="Times New Roman"/>
              </a:rPr>
              <a:t>The </a:t>
            </a:r>
            <a:r>
              <a:rPr i="1" lang="en-GB" sz="1778">
                <a:solidFill>
                  <a:srgbClr val="000000"/>
                </a:solidFill>
                <a:latin typeface="Times New Roman"/>
                <a:ea typeface="Times New Roman"/>
                <a:cs typeface="Times New Roman"/>
                <a:sym typeface="Times New Roman"/>
              </a:rPr>
              <a:t>pathconf</a:t>
            </a:r>
            <a:r>
              <a:rPr lang="en-GB" sz="1778">
                <a:solidFill>
                  <a:srgbClr val="000000"/>
                </a:solidFill>
                <a:latin typeface="Times New Roman"/>
                <a:ea typeface="Times New Roman"/>
                <a:cs typeface="Times New Roman"/>
                <a:sym typeface="Times New Roman"/>
              </a:rPr>
              <a:t>() function shall fail if:</a:t>
            </a:r>
            <a:endParaRPr sz="1778">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778">
                <a:solidFill>
                  <a:srgbClr val="000000"/>
                </a:solidFill>
                <a:latin typeface="Times New Roman"/>
                <a:ea typeface="Times New Roman"/>
                <a:cs typeface="Times New Roman"/>
                <a:sym typeface="Times New Roman"/>
              </a:rPr>
              <a:t>[EINVAL]</a:t>
            </a:r>
            <a:endParaRPr sz="1778">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GB" sz="1778">
                <a:solidFill>
                  <a:srgbClr val="000000"/>
                </a:solidFill>
                <a:latin typeface="Times New Roman"/>
                <a:ea typeface="Times New Roman"/>
                <a:cs typeface="Times New Roman"/>
                <a:sym typeface="Times New Roman"/>
              </a:rPr>
              <a:t>The value of </a:t>
            </a:r>
            <a:r>
              <a:rPr i="1" lang="en-GB" sz="1778">
                <a:solidFill>
                  <a:srgbClr val="000000"/>
                </a:solidFill>
                <a:latin typeface="Times New Roman"/>
                <a:ea typeface="Times New Roman"/>
                <a:cs typeface="Times New Roman"/>
                <a:sym typeface="Times New Roman"/>
              </a:rPr>
              <a:t>name</a:t>
            </a:r>
            <a:r>
              <a:rPr lang="en-GB" sz="1778">
                <a:solidFill>
                  <a:srgbClr val="000000"/>
                </a:solidFill>
                <a:latin typeface="Times New Roman"/>
                <a:ea typeface="Times New Roman"/>
                <a:cs typeface="Times New Roman"/>
                <a:sym typeface="Times New Roman"/>
              </a:rPr>
              <a:t> is not valid.</a:t>
            </a:r>
            <a:endParaRPr sz="1778">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778">
                <a:solidFill>
                  <a:srgbClr val="000000"/>
                </a:solidFill>
                <a:latin typeface="Times New Roman"/>
                <a:ea typeface="Times New Roman"/>
                <a:cs typeface="Times New Roman"/>
                <a:sym typeface="Times New Roman"/>
              </a:rPr>
              <a:t>[EACCES]</a:t>
            </a:r>
            <a:endParaRPr sz="1778">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GB" sz="1778">
                <a:solidFill>
                  <a:srgbClr val="000000"/>
                </a:solidFill>
                <a:latin typeface="Times New Roman"/>
                <a:ea typeface="Times New Roman"/>
                <a:cs typeface="Times New Roman"/>
                <a:sym typeface="Times New Roman"/>
              </a:rPr>
              <a:t>Search permission is denied for a component of the path prefix.</a:t>
            </a:r>
            <a:endParaRPr sz="1778">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778">
                <a:solidFill>
                  <a:srgbClr val="000000"/>
                </a:solidFill>
                <a:latin typeface="Times New Roman"/>
                <a:ea typeface="Times New Roman"/>
                <a:cs typeface="Times New Roman"/>
                <a:sym typeface="Times New Roman"/>
              </a:rPr>
              <a:t>[ENOENT]</a:t>
            </a:r>
            <a:endParaRPr sz="1778">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GB" sz="1778">
                <a:solidFill>
                  <a:srgbClr val="000000"/>
                </a:solidFill>
                <a:latin typeface="Times New Roman"/>
                <a:ea typeface="Times New Roman"/>
                <a:cs typeface="Times New Roman"/>
                <a:sym typeface="Times New Roman"/>
              </a:rPr>
              <a:t>A component of </a:t>
            </a:r>
            <a:r>
              <a:rPr i="1" lang="en-GB" sz="1778">
                <a:solidFill>
                  <a:srgbClr val="000000"/>
                </a:solidFill>
                <a:latin typeface="Times New Roman"/>
                <a:ea typeface="Times New Roman"/>
                <a:cs typeface="Times New Roman"/>
                <a:sym typeface="Times New Roman"/>
              </a:rPr>
              <a:t>path</a:t>
            </a:r>
            <a:r>
              <a:rPr lang="en-GB" sz="1778">
                <a:solidFill>
                  <a:srgbClr val="000000"/>
                </a:solidFill>
                <a:latin typeface="Times New Roman"/>
                <a:ea typeface="Times New Roman"/>
                <a:cs typeface="Times New Roman"/>
                <a:sym typeface="Times New Roman"/>
              </a:rPr>
              <a:t> does not name an existing file or </a:t>
            </a:r>
            <a:r>
              <a:rPr i="1" lang="en-GB" sz="1778">
                <a:solidFill>
                  <a:srgbClr val="000000"/>
                </a:solidFill>
                <a:latin typeface="Times New Roman"/>
                <a:ea typeface="Times New Roman"/>
                <a:cs typeface="Times New Roman"/>
                <a:sym typeface="Times New Roman"/>
              </a:rPr>
              <a:t>path</a:t>
            </a:r>
            <a:r>
              <a:rPr lang="en-GB" sz="1778">
                <a:solidFill>
                  <a:srgbClr val="000000"/>
                </a:solidFill>
                <a:latin typeface="Times New Roman"/>
                <a:ea typeface="Times New Roman"/>
                <a:cs typeface="Times New Roman"/>
                <a:sym typeface="Times New Roman"/>
              </a:rPr>
              <a:t> is an empty string.</a:t>
            </a:r>
            <a:endParaRPr sz="1778">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778">
                <a:solidFill>
                  <a:srgbClr val="000000"/>
                </a:solidFill>
                <a:latin typeface="Times New Roman"/>
                <a:ea typeface="Times New Roman"/>
                <a:cs typeface="Times New Roman"/>
                <a:sym typeface="Times New Roman"/>
              </a:rPr>
              <a:t>[EBADF]</a:t>
            </a:r>
            <a:endParaRPr sz="1778">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GB" sz="1778">
                <a:solidFill>
                  <a:srgbClr val="000000"/>
                </a:solidFill>
                <a:latin typeface="Times New Roman"/>
                <a:ea typeface="Times New Roman"/>
                <a:cs typeface="Times New Roman"/>
                <a:sym typeface="Times New Roman"/>
              </a:rPr>
              <a:t>The </a:t>
            </a:r>
            <a:r>
              <a:rPr i="1" lang="en-GB" sz="1778">
                <a:solidFill>
                  <a:srgbClr val="000000"/>
                </a:solidFill>
                <a:latin typeface="Times New Roman"/>
                <a:ea typeface="Times New Roman"/>
                <a:cs typeface="Times New Roman"/>
                <a:sym typeface="Times New Roman"/>
              </a:rPr>
              <a:t>files</a:t>
            </a:r>
            <a:r>
              <a:rPr lang="en-GB" sz="1778">
                <a:solidFill>
                  <a:srgbClr val="000000"/>
                </a:solidFill>
                <a:latin typeface="Times New Roman"/>
                <a:ea typeface="Times New Roman"/>
                <a:cs typeface="Times New Roman"/>
                <a:sym typeface="Times New Roman"/>
              </a:rPr>
              <a:t> argument is not a valid file descriptor.</a:t>
            </a:r>
            <a:endParaRPr sz="1778">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76470"/>
              </a:lnSpc>
              <a:spcBef>
                <a:spcPts val="1800"/>
              </a:spcBef>
              <a:spcAft>
                <a:spcPts val="0"/>
              </a:spcAft>
              <a:buNone/>
            </a:pPr>
            <a:r>
              <a:rPr lang="en-GB" sz="2177">
                <a:solidFill>
                  <a:srgbClr val="222222"/>
                </a:solidFill>
                <a:highlight>
                  <a:srgbClr val="FFFFFF"/>
                </a:highlight>
                <a:latin typeface="Times New Roman"/>
                <a:ea typeface="Times New Roman"/>
                <a:cs typeface="Times New Roman"/>
                <a:sym typeface="Times New Roman"/>
              </a:rPr>
              <a:t>Basic Commands in Unix :</a:t>
            </a:r>
            <a:endParaRPr sz="2177">
              <a:solidFill>
                <a:srgbClr val="222222"/>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72" name="Google Shape;172;p29"/>
          <p:cNvSpPr txBox="1"/>
          <p:nvPr>
            <p:ph idx="1" type="body"/>
          </p:nvPr>
        </p:nvSpPr>
        <p:spPr>
          <a:xfrm>
            <a:off x="729450" y="1781400"/>
            <a:ext cx="7688700" cy="327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GB" sz="1854">
                <a:solidFill>
                  <a:srgbClr val="000000"/>
                </a:solidFill>
                <a:latin typeface="Times New Roman"/>
                <a:ea typeface="Times New Roman"/>
                <a:cs typeface="Times New Roman"/>
                <a:sym typeface="Times New Roman"/>
              </a:rPr>
              <a:t>1.cat</a:t>
            </a:r>
            <a:endParaRPr b="1" sz="1854">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1854">
                <a:solidFill>
                  <a:srgbClr val="222222"/>
                </a:solidFill>
                <a:highlight>
                  <a:srgbClr val="FFFFFF"/>
                </a:highlight>
                <a:latin typeface="Times New Roman"/>
                <a:ea typeface="Times New Roman"/>
                <a:cs typeface="Times New Roman"/>
                <a:sym typeface="Times New Roman"/>
              </a:rPr>
              <a:t>Creating &amp; Viewing Files</a:t>
            </a:r>
            <a:endParaRPr b="1" sz="1854">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854">
                <a:solidFill>
                  <a:srgbClr val="222222"/>
                </a:solidFill>
                <a:highlight>
                  <a:srgbClr val="FFFFFF"/>
                </a:highlight>
                <a:latin typeface="Arial"/>
                <a:ea typeface="Arial"/>
                <a:cs typeface="Arial"/>
                <a:sym typeface="Arial"/>
              </a:rPr>
              <a:t>The ‘cat’ server command is used to display text files. It can also be used for copying, combining and creating new text files. Let’s see how it works.</a:t>
            </a:r>
            <a:endParaRPr sz="1854">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GB" sz="1854">
                <a:solidFill>
                  <a:srgbClr val="222222"/>
                </a:solidFill>
                <a:highlight>
                  <a:srgbClr val="FFFFFF"/>
                </a:highlight>
                <a:latin typeface="Arial"/>
                <a:ea typeface="Arial"/>
                <a:cs typeface="Arial"/>
                <a:sym typeface="Arial"/>
              </a:rPr>
              <a:t>To create a new file, use the command</a:t>
            </a:r>
            <a:endParaRPr sz="1854">
              <a:solidFill>
                <a:srgbClr val="222222"/>
              </a:solidFill>
              <a:highlight>
                <a:srgbClr val="FFFFFF"/>
              </a:highlight>
              <a:latin typeface="Arial"/>
              <a:ea typeface="Arial"/>
              <a:cs typeface="Arial"/>
              <a:sym typeface="Arial"/>
            </a:endParaRPr>
          </a:p>
          <a:p>
            <a:pPr indent="-228600" lvl="0" marL="457200" rtl="0" algn="l">
              <a:spcBef>
                <a:spcPts val="1200"/>
              </a:spcBef>
              <a:spcAft>
                <a:spcPts val="0"/>
              </a:spcAft>
              <a:buNone/>
            </a:pPr>
            <a:r>
              <a:rPr lang="en-GB" sz="1854">
                <a:solidFill>
                  <a:srgbClr val="222222"/>
                </a:solidFill>
                <a:highlight>
                  <a:srgbClr val="FFFFFF"/>
                </a:highlight>
                <a:latin typeface="Times New Roman"/>
                <a:ea typeface="Times New Roman"/>
                <a:cs typeface="Times New Roman"/>
                <a:sym typeface="Times New Roman"/>
              </a:rPr>
              <a:t>1.</a:t>
            </a:r>
            <a:r>
              <a:rPr lang="en-GB" sz="1154">
                <a:solidFill>
                  <a:srgbClr val="222222"/>
                </a:solidFill>
                <a:highlight>
                  <a:srgbClr val="FFFFFF"/>
                </a:highlight>
                <a:latin typeface="Times New Roman"/>
                <a:ea typeface="Times New Roman"/>
                <a:cs typeface="Times New Roman"/>
                <a:sym typeface="Times New Roman"/>
              </a:rPr>
              <a:t> 	</a:t>
            </a:r>
            <a:r>
              <a:rPr lang="en-GB" sz="1854">
                <a:solidFill>
                  <a:srgbClr val="222222"/>
                </a:solidFill>
                <a:highlight>
                  <a:srgbClr val="FFFFFF"/>
                </a:highlight>
                <a:latin typeface="Times New Roman"/>
                <a:ea typeface="Times New Roman"/>
                <a:cs typeface="Times New Roman"/>
                <a:sym typeface="Times New Roman"/>
              </a:rPr>
              <a:t>cat &gt; filename</a:t>
            </a:r>
            <a:endParaRPr sz="1854">
              <a:solidFill>
                <a:srgbClr val="222222"/>
              </a:solidFill>
              <a:highlight>
                <a:srgbClr val="FFFFFF"/>
              </a:highlight>
              <a:latin typeface="Times New Roman"/>
              <a:ea typeface="Times New Roman"/>
              <a:cs typeface="Times New Roman"/>
              <a:sym typeface="Times New Roman"/>
            </a:endParaRPr>
          </a:p>
          <a:p>
            <a:pPr indent="-228600" lvl="0" marL="457200" rtl="0" algn="l">
              <a:spcBef>
                <a:spcPts val="1200"/>
              </a:spcBef>
              <a:spcAft>
                <a:spcPts val="0"/>
              </a:spcAft>
              <a:buNone/>
            </a:pPr>
            <a:r>
              <a:rPr lang="en-GB" sz="1854">
                <a:solidFill>
                  <a:srgbClr val="222222"/>
                </a:solidFill>
                <a:highlight>
                  <a:srgbClr val="FFFFFF"/>
                </a:highlight>
                <a:latin typeface="Times New Roman"/>
                <a:ea typeface="Times New Roman"/>
                <a:cs typeface="Times New Roman"/>
                <a:sym typeface="Times New Roman"/>
              </a:rPr>
              <a:t>2.</a:t>
            </a:r>
            <a:r>
              <a:rPr lang="en-GB" sz="1154">
                <a:solidFill>
                  <a:srgbClr val="222222"/>
                </a:solidFill>
                <a:highlight>
                  <a:srgbClr val="FFFFFF"/>
                </a:highlight>
                <a:latin typeface="Times New Roman"/>
                <a:ea typeface="Times New Roman"/>
                <a:cs typeface="Times New Roman"/>
                <a:sym typeface="Times New Roman"/>
              </a:rPr>
              <a:t> 	</a:t>
            </a:r>
            <a:r>
              <a:rPr lang="en-GB" sz="1854">
                <a:solidFill>
                  <a:srgbClr val="222222"/>
                </a:solidFill>
                <a:highlight>
                  <a:srgbClr val="FFFFFF"/>
                </a:highlight>
                <a:latin typeface="Times New Roman"/>
                <a:ea typeface="Times New Roman"/>
                <a:cs typeface="Times New Roman"/>
                <a:sym typeface="Times New Roman"/>
              </a:rPr>
              <a:t>Add content</a:t>
            </a:r>
            <a:endParaRPr sz="1854">
              <a:solidFill>
                <a:srgbClr val="222222"/>
              </a:solidFill>
              <a:highlight>
                <a:srgbClr val="FFFFFF"/>
              </a:highlight>
              <a:latin typeface="Times New Roman"/>
              <a:ea typeface="Times New Roman"/>
              <a:cs typeface="Times New Roman"/>
              <a:sym typeface="Times New Roman"/>
            </a:endParaRPr>
          </a:p>
          <a:p>
            <a:pPr indent="-228600" lvl="0" marL="457200" rtl="0" algn="l">
              <a:spcBef>
                <a:spcPts val="1200"/>
              </a:spcBef>
              <a:spcAft>
                <a:spcPts val="0"/>
              </a:spcAft>
              <a:buNone/>
            </a:pPr>
            <a:r>
              <a:rPr lang="en-GB" sz="1854">
                <a:solidFill>
                  <a:srgbClr val="222222"/>
                </a:solidFill>
                <a:highlight>
                  <a:srgbClr val="FFFFFF"/>
                </a:highlight>
                <a:latin typeface="Times New Roman"/>
                <a:ea typeface="Times New Roman"/>
                <a:cs typeface="Times New Roman"/>
                <a:sym typeface="Times New Roman"/>
              </a:rPr>
              <a:t>3.</a:t>
            </a:r>
            <a:r>
              <a:rPr lang="en-GB" sz="1154">
                <a:solidFill>
                  <a:srgbClr val="222222"/>
                </a:solidFill>
                <a:highlight>
                  <a:srgbClr val="FFFFFF"/>
                </a:highlight>
                <a:latin typeface="Times New Roman"/>
                <a:ea typeface="Times New Roman"/>
                <a:cs typeface="Times New Roman"/>
                <a:sym typeface="Times New Roman"/>
              </a:rPr>
              <a:t> 	</a:t>
            </a:r>
            <a:r>
              <a:rPr lang="en-GB" sz="1854">
                <a:solidFill>
                  <a:srgbClr val="222222"/>
                </a:solidFill>
                <a:highlight>
                  <a:srgbClr val="FFFFFF"/>
                </a:highlight>
                <a:latin typeface="Times New Roman"/>
                <a:ea typeface="Times New Roman"/>
                <a:cs typeface="Times New Roman"/>
                <a:sym typeface="Times New Roman"/>
              </a:rPr>
              <a:t>Press ‘ctrl + d’ to return to command prompt.</a:t>
            </a:r>
            <a:endParaRPr sz="1854">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idx="1" type="body"/>
          </p:nvPr>
        </p:nvSpPr>
        <p:spPr>
          <a:xfrm>
            <a:off x="841000" y="1310450"/>
            <a:ext cx="7688700" cy="37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sz="1600">
                <a:solidFill>
                  <a:srgbClr val="222222"/>
                </a:solidFill>
                <a:highlight>
                  <a:srgbClr val="FFFFFF"/>
                </a:highlight>
                <a:latin typeface="Arial"/>
                <a:ea typeface="Arial"/>
                <a:cs typeface="Arial"/>
                <a:sym typeface="Arial"/>
              </a:rPr>
              <a:t>To view a file, use the command –</a:t>
            </a:r>
            <a:endParaRPr sz="16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en-GB" sz="1600">
                <a:solidFill>
                  <a:srgbClr val="222222"/>
                </a:solidFill>
                <a:latin typeface="Times New Roman"/>
                <a:ea typeface="Times New Roman"/>
                <a:cs typeface="Times New Roman"/>
                <a:sym typeface="Times New Roman"/>
              </a:rPr>
              <a:t>cat filename</a:t>
            </a:r>
            <a:endParaRPr sz="16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GB" sz="1600">
                <a:solidFill>
                  <a:srgbClr val="222222"/>
                </a:solidFill>
                <a:highlight>
                  <a:srgbClr val="FFFFFF"/>
                </a:highlight>
                <a:latin typeface="Arial"/>
                <a:ea typeface="Arial"/>
                <a:cs typeface="Arial"/>
                <a:sym typeface="Arial"/>
              </a:rPr>
              <a:t>Let’s see the file we just created –</a:t>
            </a:r>
            <a:endParaRPr sz="1600">
              <a:solidFill>
                <a:srgbClr val="222222"/>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78" name="Google Shape;178;p30"/>
          <p:cNvPicPr preferRelativeResize="0"/>
          <p:nvPr/>
        </p:nvPicPr>
        <p:blipFill>
          <a:blip r:embed="rId3">
            <a:alphaModFix/>
          </a:blip>
          <a:stretch>
            <a:fillRect/>
          </a:stretch>
        </p:blipFill>
        <p:spPr>
          <a:xfrm>
            <a:off x="1859100" y="1409575"/>
            <a:ext cx="5465750" cy="1774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idx="1" type="body"/>
          </p:nvPr>
        </p:nvSpPr>
        <p:spPr>
          <a:xfrm>
            <a:off x="841000" y="1372400"/>
            <a:ext cx="7688700" cy="3622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sz="1745"/>
          </a:p>
          <a:p>
            <a:pPr indent="0" lvl="0" marL="0" rtl="0" algn="l">
              <a:spcBef>
                <a:spcPts val="1200"/>
              </a:spcBef>
              <a:spcAft>
                <a:spcPts val="0"/>
              </a:spcAft>
              <a:buNone/>
            </a:pPr>
            <a:r>
              <a:t/>
            </a:r>
            <a:endParaRPr sz="2045">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en-GB" sz="2045">
                <a:solidFill>
                  <a:srgbClr val="222222"/>
                </a:solidFill>
                <a:highlight>
                  <a:srgbClr val="FFFFFF"/>
                </a:highlight>
                <a:latin typeface="Arial"/>
                <a:ea typeface="Arial"/>
                <a:cs typeface="Arial"/>
                <a:sym typeface="Arial"/>
              </a:rPr>
              <a:t>Let’s see another file sample2</a:t>
            </a:r>
            <a:endParaRPr sz="2045">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en-GB" sz="2215">
                <a:solidFill>
                  <a:srgbClr val="222222"/>
                </a:solidFill>
                <a:highlight>
                  <a:srgbClr val="FFFFFF"/>
                </a:highlight>
                <a:latin typeface="Arial"/>
                <a:ea typeface="Arial"/>
                <a:cs typeface="Arial"/>
                <a:sym typeface="Arial"/>
              </a:rPr>
              <a:t>The syntax to combine 2 files is –</a:t>
            </a:r>
            <a:endParaRPr sz="2215">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en-GB" sz="2215">
                <a:solidFill>
                  <a:srgbClr val="222222"/>
                </a:solidFill>
                <a:latin typeface="Times New Roman"/>
                <a:ea typeface="Times New Roman"/>
                <a:cs typeface="Times New Roman"/>
                <a:sym typeface="Times New Roman"/>
              </a:rPr>
              <a:t>cat file1 file2 &gt; newfilename</a:t>
            </a:r>
            <a:endParaRPr sz="2215">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GB" sz="2215">
                <a:solidFill>
                  <a:srgbClr val="222222"/>
                </a:solidFill>
                <a:highlight>
                  <a:srgbClr val="FFFFFF"/>
                </a:highlight>
                <a:latin typeface="Arial"/>
                <a:ea typeface="Arial"/>
                <a:cs typeface="Arial"/>
                <a:sym typeface="Arial"/>
              </a:rPr>
              <a:t>Let’s combine sample 1 and sample 2.</a:t>
            </a:r>
            <a:endParaRPr sz="2215">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6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84" name="Google Shape;184;p31"/>
          <p:cNvPicPr preferRelativeResize="0"/>
          <p:nvPr/>
        </p:nvPicPr>
        <p:blipFill>
          <a:blip r:embed="rId3">
            <a:alphaModFix/>
          </a:blip>
          <a:stretch>
            <a:fillRect/>
          </a:stretch>
        </p:blipFill>
        <p:spPr>
          <a:xfrm>
            <a:off x="1627825" y="1627275"/>
            <a:ext cx="6115050" cy="561975"/>
          </a:xfrm>
          <a:prstGeom prst="rect">
            <a:avLst/>
          </a:prstGeom>
          <a:noFill/>
          <a:ln>
            <a:noFill/>
          </a:ln>
        </p:spPr>
      </p:pic>
      <p:pic>
        <p:nvPicPr>
          <p:cNvPr id="185" name="Google Shape;185;p31"/>
          <p:cNvPicPr preferRelativeResize="0"/>
          <p:nvPr/>
        </p:nvPicPr>
        <p:blipFill>
          <a:blip r:embed="rId4">
            <a:alphaModFix/>
          </a:blip>
          <a:stretch>
            <a:fillRect/>
          </a:stretch>
        </p:blipFill>
        <p:spPr>
          <a:xfrm>
            <a:off x="1694500" y="2571750"/>
            <a:ext cx="5981700" cy="53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700">
                <a:solidFill>
                  <a:srgbClr val="000000"/>
                </a:solidFill>
                <a:highlight>
                  <a:srgbClr val="FFFFFF"/>
                </a:highlight>
                <a:latin typeface="Impact"/>
                <a:ea typeface="Impact"/>
                <a:cs typeface="Impact"/>
                <a:sym typeface="Impact"/>
              </a:rPr>
              <a:t>sysconf - get configurable system variables</a:t>
            </a:r>
            <a:endParaRPr sz="3300">
              <a:latin typeface="Impact"/>
              <a:ea typeface="Impact"/>
              <a:cs typeface="Impact"/>
              <a:sym typeface="Impact"/>
            </a:endParaRPr>
          </a:p>
        </p:txBody>
      </p:sp>
      <p:sp>
        <p:nvSpPr>
          <p:cNvPr id="93" name="Google Shape;93;p14"/>
          <p:cNvSpPr txBox="1"/>
          <p:nvPr>
            <p:ph idx="1" type="body"/>
          </p:nvPr>
        </p:nvSpPr>
        <p:spPr>
          <a:xfrm>
            <a:off x="729450" y="1853850"/>
            <a:ext cx="7688700" cy="3029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b="1" i="1" lang="en-GB" sz="1414">
                <a:solidFill>
                  <a:srgbClr val="006600"/>
                </a:solidFill>
                <a:highlight>
                  <a:srgbClr val="FFFFFF"/>
                </a:highlight>
                <a:latin typeface="Arial"/>
                <a:ea typeface="Arial"/>
                <a:cs typeface="Arial"/>
                <a:sym typeface="Arial"/>
              </a:rPr>
              <a:t>SYNOPSIS</a:t>
            </a:r>
            <a:endParaRPr b="1" i="1" sz="1414">
              <a:solidFill>
                <a:srgbClr val="006600"/>
              </a:solidFill>
              <a:highlight>
                <a:srgbClr val="FFFFFF"/>
              </a:highlight>
              <a:latin typeface="Arial"/>
              <a:ea typeface="Arial"/>
              <a:cs typeface="Arial"/>
              <a:sym typeface="Arial"/>
            </a:endParaRPr>
          </a:p>
          <a:p>
            <a:pPr indent="0" lvl="0" marL="381000" marR="381000" rtl="0" algn="l">
              <a:spcBef>
                <a:spcPts val="1100"/>
              </a:spcBef>
              <a:spcAft>
                <a:spcPts val="0"/>
              </a:spcAft>
              <a:buNone/>
            </a:pPr>
            <a:r>
              <a:rPr lang="en-GB" sz="1314">
                <a:solidFill>
                  <a:srgbClr val="000000"/>
                </a:solidFill>
                <a:latin typeface="Verdana"/>
                <a:ea typeface="Verdana"/>
                <a:cs typeface="Verdana"/>
                <a:sym typeface="Verdana"/>
              </a:rPr>
              <a:t>#include &lt;unistd.h&gt;</a:t>
            </a:r>
            <a:endParaRPr sz="1314">
              <a:solidFill>
                <a:srgbClr val="000000"/>
              </a:solidFill>
              <a:latin typeface="Verdana"/>
              <a:ea typeface="Verdana"/>
              <a:cs typeface="Verdana"/>
              <a:sym typeface="Verdana"/>
            </a:endParaRPr>
          </a:p>
          <a:p>
            <a:pPr indent="0" lvl="0" marL="381000" marR="381000" rtl="0" algn="l">
              <a:spcBef>
                <a:spcPts val="1100"/>
              </a:spcBef>
              <a:spcAft>
                <a:spcPts val="0"/>
              </a:spcAft>
              <a:buNone/>
            </a:pPr>
            <a:r>
              <a:rPr lang="en-GB" sz="1314">
                <a:solidFill>
                  <a:srgbClr val="000000"/>
                </a:solidFill>
                <a:latin typeface="Verdana"/>
                <a:ea typeface="Verdana"/>
                <a:cs typeface="Verdana"/>
                <a:sym typeface="Verdana"/>
              </a:rPr>
              <a:t>   long sysconf(int </a:t>
            </a:r>
            <a:r>
              <a:rPr i="1" lang="en-GB" sz="1314">
                <a:solidFill>
                  <a:srgbClr val="000000"/>
                </a:solidFill>
                <a:latin typeface="Verdana"/>
                <a:ea typeface="Verdana"/>
                <a:cs typeface="Verdana"/>
                <a:sym typeface="Verdana"/>
              </a:rPr>
              <a:t>name</a:t>
            </a:r>
            <a:r>
              <a:rPr lang="en-GB" sz="1314">
                <a:solidFill>
                  <a:srgbClr val="000000"/>
                </a:solidFill>
                <a:latin typeface="Verdana"/>
                <a:ea typeface="Verdana"/>
                <a:cs typeface="Verdana"/>
                <a:sym typeface="Verdana"/>
              </a:rPr>
              <a:t>);</a:t>
            </a:r>
            <a:endParaRPr sz="1314">
              <a:solidFill>
                <a:srgbClr val="000000"/>
              </a:solidFill>
              <a:latin typeface="Verdana"/>
              <a:ea typeface="Verdana"/>
              <a:cs typeface="Verdana"/>
              <a:sym typeface="Verdana"/>
            </a:endParaRPr>
          </a:p>
          <a:p>
            <a:pPr indent="0" lvl="0" marL="0" rtl="0" algn="l">
              <a:spcBef>
                <a:spcPts val="1200"/>
              </a:spcBef>
              <a:spcAft>
                <a:spcPts val="0"/>
              </a:spcAft>
              <a:buNone/>
            </a:pPr>
            <a:r>
              <a:rPr b="1" i="1" lang="en-GB" sz="1414">
                <a:solidFill>
                  <a:srgbClr val="006600"/>
                </a:solidFill>
                <a:highlight>
                  <a:srgbClr val="FFFFFF"/>
                </a:highlight>
                <a:latin typeface="Arial"/>
                <a:ea typeface="Arial"/>
                <a:cs typeface="Arial"/>
                <a:sym typeface="Arial"/>
              </a:rPr>
              <a:t>DESCRIPTION</a:t>
            </a:r>
            <a:endParaRPr b="1" i="1" sz="1414">
              <a:solidFill>
                <a:srgbClr val="006600"/>
              </a:solidFill>
              <a:highlight>
                <a:srgbClr val="FFFFFF"/>
              </a:highlight>
              <a:latin typeface="Arial"/>
              <a:ea typeface="Arial"/>
              <a:cs typeface="Arial"/>
              <a:sym typeface="Arial"/>
            </a:endParaRPr>
          </a:p>
          <a:p>
            <a:pPr indent="0" lvl="0" marL="381000" marR="381000" rtl="0" algn="l">
              <a:spcBef>
                <a:spcPts val="1000"/>
              </a:spcBef>
              <a:spcAft>
                <a:spcPts val="0"/>
              </a:spcAft>
              <a:buNone/>
            </a:pPr>
            <a:r>
              <a:rPr lang="en-GB" sz="1214">
                <a:solidFill>
                  <a:srgbClr val="000000"/>
                </a:solidFill>
                <a:latin typeface="Verdana"/>
                <a:ea typeface="Verdana"/>
                <a:cs typeface="Verdana"/>
                <a:sym typeface="Verdana"/>
              </a:rPr>
              <a:t>The </a:t>
            </a:r>
            <a:r>
              <a:rPr i="1" lang="en-GB" sz="1214">
                <a:solidFill>
                  <a:srgbClr val="000000"/>
                </a:solidFill>
                <a:latin typeface="Verdana"/>
                <a:ea typeface="Verdana"/>
                <a:cs typeface="Verdana"/>
                <a:sym typeface="Verdana"/>
              </a:rPr>
              <a:t>sysconf</a:t>
            </a:r>
            <a:r>
              <a:rPr lang="en-GB" sz="1214">
                <a:solidFill>
                  <a:srgbClr val="000000"/>
                </a:solidFill>
                <a:latin typeface="Verdana"/>
                <a:ea typeface="Verdana"/>
                <a:cs typeface="Verdana"/>
                <a:sym typeface="Verdana"/>
              </a:rPr>
              <a:t>() function provides a method for the application to determine the current value of a configurable system limit or option ( </a:t>
            </a:r>
            <a:r>
              <a:rPr i="1" lang="en-GB" sz="1214">
                <a:solidFill>
                  <a:srgbClr val="000000"/>
                </a:solidFill>
                <a:latin typeface="Verdana"/>
                <a:ea typeface="Verdana"/>
                <a:cs typeface="Verdana"/>
                <a:sym typeface="Verdana"/>
              </a:rPr>
              <a:t>variable</a:t>
            </a:r>
            <a:r>
              <a:rPr lang="en-GB" sz="1214">
                <a:solidFill>
                  <a:srgbClr val="000000"/>
                </a:solidFill>
                <a:latin typeface="Verdana"/>
                <a:ea typeface="Verdana"/>
                <a:cs typeface="Verdana"/>
                <a:sym typeface="Verdana"/>
              </a:rPr>
              <a:t>). The implementation shall support all of the variables listed in the following table and may support others.</a:t>
            </a:r>
            <a:endParaRPr sz="1214">
              <a:solidFill>
                <a:srgbClr val="000000"/>
              </a:solidFill>
              <a:latin typeface="Verdana"/>
              <a:ea typeface="Verdana"/>
              <a:cs typeface="Verdana"/>
              <a:sym typeface="Verdana"/>
            </a:endParaRPr>
          </a:p>
          <a:p>
            <a:pPr indent="0" lvl="0" marL="381000" marR="381000" rtl="0" algn="l">
              <a:spcBef>
                <a:spcPts val="1000"/>
              </a:spcBef>
              <a:spcAft>
                <a:spcPts val="0"/>
              </a:spcAft>
              <a:buNone/>
            </a:pPr>
            <a:r>
              <a:rPr lang="en-GB" sz="1214">
                <a:solidFill>
                  <a:srgbClr val="000000"/>
                </a:solidFill>
                <a:latin typeface="Verdana"/>
                <a:ea typeface="Verdana"/>
                <a:cs typeface="Verdana"/>
                <a:sym typeface="Verdana"/>
              </a:rPr>
              <a:t>The </a:t>
            </a:r>
            <a:r>
              <a:rPr i="1" lang="en-GB" sz="1214">
                <a:solidFill>
                  <a:srgbClr val="000000"/>
                </a:solidFill>
                <a:latin typeface="Verdana"/>
                <a:ea typeface="Verdana"/>
                <a:cs typeface="Verdana"/>
                <a:sym typeface="Verdana"/>
              </a:rPr>
              <a:t>name</a:t>
            </a:r>
            <a:r>
              <a:rPr lang="en-GB" sz="1214">
                <a:solidFill>
                  <a:srgbClr val="000000"/>
                </a:solidFill>
                <a:latin typeface="Verdana"/>
                <a:ea typeface="Verdana"/>
                <a:cs typeface="Verdana"/>
                <a:sym typeface="Verdana"/>
              </a:rPr>
              <a:t> argument represents the system variable to be queried. The following table lists the minimal set of system variables from </a:t>
            </a:r>
            <a:r>
              <a:rPr i="1" lang="en-GB" sz="1214">
                <a:solidFill>
                  <a:srgbClr val="000000"/>
                </a:solidFill>
                <a:latin typeface="Verdana"/>
                <a:ea typeface="Verdana"/>
                <a:cs typeface="Verdana"/>
                <a:sym typeface="Verdana"/>
              </a:rPr>
              <a:t>&lt;limits.h&gt;</a:t>
            </a:r>
            <a:r>
              <a:rPr lang="en-GB" sz="1214">
                <a:solidFill>
                  <a:srgbClr val="000000"/>
                </a:solidFill>
                <a:latin typeface="Verdana"/>
                <a:ea typeface="Verdana"/>
                <a:cs typeface="Verdana"/>
                <a:sym typeface="Verdana"/>
              </a:rPr>
              <a:t> or </a:t>
            </a:r>
            <a:r>
              <a:rPr i="1" lang="en-GB" sz="1214">
                <a:solidFill>
                  <a:srgbClr val="000000"/>
                </a:solidFill>
                <a:latin typeface="Verdana"/>
                <a:ea typeface="Verdana"/>
                <a:cs typeface="Verdana"/>
                <a:sym typeface="Verdana"/>
              </a:rPr>
              <a:t>&lt;unistd.h&gt;</a:t>
            </a:r>
            <a:r>
              <a:rPr lang="en-GB" sz="1214">
                <a:solidFill>
                  <a:srgbClr val="000000"/>
                </a:solidFill>
                <a:latin typeface="Verdana"/>
                <a:ea typeface="Verdana"/>
                <a:cs typeface="Verdana"/>
                <a:sym typeface="Verdana"/>
              </a:rPr>
              <a:t> that can be returned by </a:t>
            </a:r>
            <a:r>
              <a:rPr i="1" lang="en-GB" sz="1214">
                <a:solidFill>
                  <a:srgbClr val="000000"/>
                </a:solidFill>
                <a:latin typeface="Verdana"/>
                <a:ea typeface="Verdana"/>
                <a:cs typeface="Verdana"/>
                <a:sym typeface="Verdana"/>
              </a:rPr>
              <a:t>sysconf</a:t>
            </a:r>
            <a:r>
              <a:rPr lang="en-GB" sz="1214">
                <a:solidFill>
                  <a:srgbClr val="000000"/>
                </a:solidFill>
                <a:latin typeface="Verdana"/>
                <a:ea typeface="Verdana"/>
                <a:cs typeface="Verdana"/>
                <a:sym typeface="Verdana"/>
              </a:rPr>
              <a:t>(), and the symbolic constants defined in </a:t>
            </a:r>
            <a:r>
              <a:rPr i="1" lang="en-GB" sz="1214">
                <a:solidFill>
                  <a:srgbClr val="000000"/>
                </a:solidFill>
                <a:latin typeface="Verdana"/>
                <a:ea typeface="Verdana"/>
                <a:cs typeface="Verdana"/>
                <a:sym typeface="Verdana"/>
              </a:rPr>
              <a:t>&lt;unistd.h&gt;</a:t>
            </a:r>
            <a:r>
              <a:rPr lang="en-GB" sz="1214">
                <a:solidFill>
                  <a:srgbClr val="000000"/>
                </a:solidFill>
                <a:latin typeface="Verdana"/>
                <a:ea typeface="Verdana"/>
                <a:cs typeface="Verdana"/>
                <a:sym typeface="Verdana"/>
              </a:rPr>
              <a:t> that are the corresponding values used for </a:t>
            </a:r>
            <a:r>
              <a:rPr i="1" lang="en-GB" sz="1214">
                <a:solidFill>
                  <a:srgbClr val="000000"/>
                </a:solidFill>
                <a:latin typeface="Verdana"/>
                <a:ea typeface="Verdana"/>
                <a:cs typeface="Verdana"/>
                <a:sym typeface="Verdana"/>
              </a:rPr>
              <a:t>name</a:t>
            </a:r>
            <a:r>
              <a:rPr lang="en-GB" sz="1214">
                <a:solidFill>
                  <a:srgbClr val="000000"/>
                </a:solidFill>
                <a:latin typeface="Verdana"/>
                <a:ea typeface="Verdana"/>
                <a:cs typeface="Verdana"/>
                <a:sym typeface="Verdana"/>
              </a:rPr>
              <a:t>.</a:t>
            </a:r>
            <a:endParaRPr sz="1214">
              <a:solidFill>
                <a:srgbClr val="000000"/>
              </a:solidFill>
              <a:latin typeface="Verdana"/>
              <a:ea typeface="Verdana"/>
              <a:cs typeface="Verdana"/>
              <a:sym typeface="Verdana"/>
            </a:endParaRPr>
          </a:p>
          <a:p>
            <a:pPr indent="0" lvl="0" marL="0" marR="381000" rtl="0" algn="l">
              <a:spcBef>
                <a:spcPts val="1100"/>
              </a:spcBef>
              <a:spcAft>
                <a:spcPts val="0"/>
              </a:spcAft>
              <a:buNone/>
            </a:pPr>
            <a:r>
              <a:t/>
            </a:r>
            <a:endParaRPr sz="1100">
              <a:solidFill>
                <a:srgbClr val="000000"/>
              </a:solidFill>
              <a:latin typeface="Verdana"/>
              <a:ea typeface="Verdana"/>
              <a:cs typeface="Verdana"/>
              <a:sym typeface="Verdana"/>
            </a:endParaRPr>
          </a:p>
          <a:p>
            <a:pPr indent="0" lvl="0" marL="0" rtl="0" algn="l">
              <a:spcBef>
                <a:spcPts val="11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idx="1" type="body"/>
          </p:nvPr>
        </p:nvSpPr>
        <p:spPr>
          <a:xfrm>
            <a:off x="727650" y="1441200"/>
            <a:ext cx="7688700" cy="352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sz="1400">
                <a:solidFill>
                  <a:srgbClr val="222222"/>
                </a:solidFill>
                <a:highlight>
                  <a:srgbClr val="FFFFFF"/>
                </a:highlight>
                <a:latin typeface="Arial"/>
                <a:ea typeface="Arial"/>
                <a:cs typeface="Arial"/>
                <a:sym typeface="Arial"/>
              </a:rPr>
              <a:t>As soon as you insert this command and hit enter, the files are concatenated, but you do not see a result. This is because </a:t>
            </a:r>
            <a:r>
              <a:rPr b="1" lang="en-GB" sz="1400">
                <a:solidFill>
                  <a:srgbClr val="222222"/>
                </a:solidFill>
                <a:highlight>
                  <a:srgbClr val="FFFFFF"/>
                </a:highlight>
                <a:latin typeface="Arial"/>
                <a:ea typeface="Arial"/>
                <a:cs typeface="Arial"/>
                <a:sym typeface="Arial"/>
              </a:rPr>
              <a:t>Bash Shell (Terminal) is silent type</a:t>
            </a:r>
            <a:r>
              <a:rPr lang="en-GB" sz="1400">
                <a:solidFill>
                  <a:srgbClr val="222222"/>
                </a:solidFill>
                <a:highlight>
                  <a:srgbClr val="FFFFFF"/>
                </a:highlight>
                <a:latin typeface="Arial"/>
                <a:ea typeface="Arial"/>
                <a:cs typeface="Arial"/>
                <a:sym typeface="Arial"/>
              </a:rPr>
              <a:t>. Shell Commands will never give you a confirmation message like “OK” or “Command Successfully Executed”. It will only show a message when something goes wrong or when an error has occurred.</a:t>
            </a:r>
            <a:endParaRPr sz="14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en-GB" sz="1400">
                <a:solidFill>
                  <a:srgbClr val="222222"/>
                </a:solidFill>
                <a:highlight>
                  <a:srgbClr val="FFFFFF"/>
                </a:highlight>
                <a:latin typeface="Arial"/>
                <a:ea typeface="Arial"/>
                <a:cs typeface="Arial"/>
                <a:sym typeface="Arial"/>
              </a:rPr>
              <a:t>To view the new combo file “sample” use the command</a:t>
            </a:r>
            <a:endParaRPr sz="14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GB" sz="1400">
                <a:solidFill>
                  <a:srgbClr val="222222"/>
                </a:solidFill>
                <a:latin typeface="Times New Roman"/>
                <a:ea typeface="Times New Roman"/>
                <a:cs typeface="Times New Roman"/>
                <a:sym typeface="Times New Roman"/>
              </a:rPr>
              <a:t>cat sample</a:t>
            </a:r>
            <a:endParaRPr sz="1400">
              <a:solidFill>
                <a:srgbClr val="222222"/>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91" name="Google Shape;191;p32"/>
          <p:cNvPicPr preferRelativeResize="0"/>
          <p:nvPr/>
        </p:nvPicPr>
        <p:blipFill>
          <a:blip r:embed="rId3">
            <a:alphaModFix/>
          </a:blip>
          <a:stretch>
            <a:fillRect/>
          </a:stretch>
        </p:blipFill>
        <p:spPr>
          <a:xfrm>
            <a:off x="1106725" y="1552925"/>
            <a:ext cx="7115175" cy="285750"/>
          </a:xfrm>
          <a:prstGeom prst="rect">
            <a:avLst/>
          </a:prstGeom>
          <a:noFill/>
          <a:ln>
            <a:noFill/>
          </a:ln>
        </p:spPr>
      </p:pic>
      <p:pic>
        <p:nvPicPr>
          <p:cNvPr id="192" name="Google Shape;192;p32"/>
          <p:cNvPicPr preferRelativeResize="0"/>
          <p:nvPr/>
        </p:nvPicPr>
        <p:blipFill>
          <a:blip r:embed="rId4">
            <a:alphaModFix/>
          </a:blip>
          <a:stretch>
            <a:fillRect/>
          </a:stretch>
        </p:blipFill>
        <p:spPr>
          <a:xfrm>
            <a:off x="1371600" y="3721850"/>
            <a:ext cx="6400800" cy="69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idx="1" type="body"/>
          </p:nvPr>
        </p:nvSpPr>
        <p:spPr>
          <a:xfrm>
            <a:off x="816225" y="1347650"/>
            <a:ext cx="7688700" cy="358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222222"/>
                </a:solidFill>
                <a:highlight>
                  <a:srgbClr val="FFFFFF"/>
                </a:highlight>
                <a:latin typeface="Arial"/>
                <a:ea typeface="Arial"/>
                <a:cs typeface="Arial"/>
                <a:sym typeface="Arial"/>
              </a:rPr>
              <a:t>2.rm</a:t>
            </a:r>
            <a:endParaRPr b="1" sz="14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en-GB" sz="1400">
                <a:solidFill>
                  <a:srgbClr val="222222"/>
                </a:solidFill>
                <a:highlight>
                  <a:srgbClr val="FFFFFF"/>
                </a:highlight>
                <a:latin typeface="Times New Roman"/>
                <a:ea typeface="Times New Roman"/>
                <a:cs typeface="Times New Roman"/>
                <a:sym typeface="Times New Roman"/>
              </a:rPr>
              <a:t>Deleting Files</a:t>
            </a:r>
            <a:endParaRPr b="1" sz="14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400">
                <a:solidFill>
                  <a:srgbClr val="222222"/>
                </a:solidFill>
                <a:highlight>
                  <a:srgbClr val="FFFFFF"/>
                </a:highlight>
                <a:latin typeface="Arial"/>
                <a:ea typeface="Arial"/>
                <a:cs typeface="Arial"/>
                <a:sym typeface="Arial"/>
              </a:rPr>
              <a:t>The ‘rm’ command removes files from the system without confirmation.</a:t>
            </a:r>
            <a:endParaRPr sz="14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GB" sz="1400">
                <a:solidFill>
                  <a:srgbClr val="222222"/>
                </a:solidFill>
                <a:highlight>
                  <a:srgbClr val="FFFFFF"/>
                </a:highlight>
                <a:latin typeface="Arial"/>
                <a:ea typeface="Arial"/>
                <a:cs typeface="Arial"/>
                <a:sym typeface="Arial"/>
              </a:rPr>
              <a:t>To remove a file use syntax –</a:t>
            </a:r>
            <a:endParaRPr sz="14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GB" sz="1400">
                <a:solidFill>
                  <a:srgbClr val="222222"/>
                </a:solidFill>
                <a:latin typeface="Times New Roman"/>
                <a:ea typeface="Times New Roman"/>
                <a:cs typeface="Times New Roman"/>
                <a:sym typeface="Times New Roman"/>
              </a:rPr>
              <a:t>rm filename</a:t>
            </a:r>
            <a:endParaRPr sz="14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222222"/>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98" name="Google Shape;198;p33"/>
          <p:cNvPicPr preferRelativeResize="0"/>
          <p:nvPr/>
        </p:nvPicPr>
        <p:blipFill>
          <a:blip r:embed="rId3">
            <a:alphaModFix/>
          </a:blip>
          <a:stretch>
            <a:fillRect/>
          </a:stretch>
        </p:blipFill>
        <p:spPr>
          <a:xfrm>
            <a:off x="2751475" y="2809125"/>
            <a:ext cx="5490500" cy="227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803800" y="2694375"/>
            <a:ext cx="7688400" cy="5352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841000" y="1335225"/>
            <a:ext cx="7688700" cy="3659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308">
                <a:solidFill>
                  <a:srgbClr val="000000"/>
                </a:solidFill>
                <a:highlight>
                  <a:srgbClr val="FFFFFF"/>
                </a:highlight>
                <a:latin typeface="Arial"/>
                <a:ea typeface="Arial"/>
                <a:cs typeface="Arial"/>
                <a:sym typeface="Arial"/>
              </a:rPr>
              <a:t>_SC_ARG_MAX [ARG_MAX]  </a:t>
            </a:r>
            <a:endParaRPr sz="1308">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GB" sz="1308">
                <a:solidFill>
                  <a:srgbClr val="000000"/>
                </a:solidFill>
                <a:highlight>
                  <a:srgbClr val="FFFFFF"/>
                </a:highlight>
                <a:latin typeface="Arial"/>
                <a:ea typeface="Arial"/>
                <a:cs typeface="Arial"/>
                <a:sym typeface="Arial"/>
              </a:rPr>
              <a:t>The maximum length of the argument list to the exec() family of functions, including environment data.</a:t>
            </a:r>
            <a:endParaRPr sz="1308">
              <a:solidFill>
                <a:srgbClr val="000000"/>
              </a:solidFill>
              <a:highlight>
                <a:srgbClr val="FFFFFF"/>
              </a:highlight>
              <a:latin typeface="Arial"/>
              <a:ea typeface="Arial"/>
              <a:cs typeface="Arial"/>
              <a:sym typeface="Arial"/>
            </a:endParaRPr>
          </a:p>
          <a:p>
            <a:pPr indent="0" lvl="0" marL="0" rtl="0" algn="l">
              <a:spcBef>
                <a:spcPts val="900"/>
              </a:spcBef>
              <a:spcAft>
                <a:spcPts val="0"/>
              </a:spcAft>
              <a:buNone/>
            </a:pPr>
            <a:r>
              <a:rPr lang="en-GB" sz="1408">
                <a:solidFill>
                  <a:srgbClr val="000000"/>
                </a:solidFill>
                <a:highlight>
                  <a:srgbClr val="FFFFFF"/>
                </a:highlight>
                <a:latin typeface="Arial"/>
                <a:ea typeface="Arial"/>
                <a:cs typeface="Arial"/>
                <a:sym typeface="Arial"/>
              </a:rPr>
              <a:t>_SC_AIO_MAX [AIO_MAX]  </a:t>
            </a:r>
            <a:endParaRPr sz="1408">
              <a:solidFill>
                <a:srgbClr val="000000"/>
              </a:solidFill>
              <a:highlight>
                <a:srgbClr val="FFFFFF"/>
              </a:highlight>
              <a:latin typeface="Arial"/>
              <a:ea typeface="Arial"/>
              <a:cs typeface="Arial"/>
              <a:sym typeface="Arial"/>
            </a:endParaRPr>
          </a:p>
          <a:p>
            <a:pPr indent="0" lvl="0" marL="0" rtl="0" algn="l">
              <a:spcBef>
                <a:spcPts val="900"/>
              </a:spcBef>
              <a:spcAft>
                <a:spcPts val="0"/>
              </a:spcAft>
              <a:buNone/>
            </a:pPr>
            <a:r>
              <a:rPr lang="en-GB" sz="1408">
                <a:solidFill>
                  <a:srgbClr val="000000"/>
                </a:solidFill>
                <a:highlight>
                  <a:srgbClr val="FFFFFF"/>
                </a:highlight>
                <a:latin typeface="Arial"/>
                <a:ea typeface="Arial"/>
                <a:cs typeface="Arial"/>
                <a:sym typeface="Arial"/>
              </a:rPr>
              <a:t>The maximum number of outstanding asynchronous I/O operations.</a:t>
            </a:r>
            <a:endParaRPr sz="1408">
              <a:solidFill>
                <a:srgbClr val="000000"/>
              </a:solidFill>
              <a:highlight>
                <a:srgbClr val="FFFFFF"/>
              </a:highlight>
              <a:latin typeface="Arial"/>
              <a:ea typeface="Arial"/>
              <a:cs typeface="Arial"/>
              <a:sym typeface="Arial"/>
            </a:endParaRPr>
          </a:p>
          <a:p>
            <a:pPr indent="0" lvl="0" marL="0" rtl="0" algn="l">
              <a:spcBef>
                <a:spcPts val="900"/>
              </a:spcBef>
              <a:spcAft>
                <a:spcPts val="0"/>
              </a:spcAft>
              <a:buNone/>
            </a:pPr>
            <a:r>
              <a:rPr lang="en-GB" sz="1408">
                <a:solidFill>
                  <a:srgbClr val="000000"/>
                </a:solidFill>
                <a:highlight>
                  <a:srgbClr val="FFFFFF"/>
                </a:highlight>
                <a:latin typeface="Arial"/>
                <a:ea typeface="Arial"/>
                <a:cs typeface="Arial"/>
                <a:sym typeface="Arial"/>
              </a:rPr>
              <a:t>_SC_TIMERS</a:t>
            </a:r>
            <a:endParaRPr sz="1408">
              <a:solidFill>
                <a:srgbClr val="000000"/>
              </a:solidFill>
              <a:highlight>
                <a:srgbClr val="FFFFFF"/>
              </a:highlight>
              <a:latin typeface="Arial"/>
              <a:ea typeface="Arial"/>
              <a:cs typeface="Arial"/>
              <a:sym typeface="Arial"/>
            </a:endParaRPr>
          </a:p>
          <a:p>
            <a:pPr indent="0" lvl="0" marL="0" rtl="0" algn="l">
              <a:spcBef>
                <a:spcPts val="900"/>
              </a:spcBef>
              <a:spcAft>
                <a:spcPts val="0"/>
              </a:spcAft>
              <a:buNone/>
            </a:pPr>
            <a:r>
              <a:rPr lang="en-GB" sz="1408">
                <a:solidFill>
                  <a:srgbClr val="000000"/>
                </a:solidFill>
                <a:highlight>
                  <a:srgbClr val="FFFFFF"/>
                </a:highlight>
                <a:latin typeface="Arial"/>
                <a:ea typeface="Arial"/>
                <a:cs typeface="Arial"/>
                <a:sym typeface="Arial"/>
              </a:rPr>
              <a:t>The _POSIX_TIMERS value</a:t>
            </a:r>
            <a:endParaRPr sz="1408">
              <a:solidFill>
                <a:srgbClr val="000000"/>
              </a:solidFill>
              <a:highlight>
                <a:srgbClr val="FFFFFF"/>
              </a:highlight>
              <a:latin typeface="Arial"/>
              <a:ea typeface="Arial"/>
              <a:cs typeface="Arial"/>
              <a:sym typeface="Arial"/>
            </a:endParaRPr>
          </a:p>
          <a:p>
            <a:pPr indent="0" lvl="0" marL="0" rtl="0" algn="l">
              <a:spcBef>
                <a:spcPts val="900"/>
              </a:spcBef>
              <a:spcAft>
                <a:spcPts val="0"/>
              </a:spcAft>
              <a:buNone/>
            </a:pPr>
            <a:r>
              <a:rPr lang="en-GB" sz="1408">
                <a:solidFill>
                  <a:srgbClr val="000000"/>
                </a:solidFill>
                <a:highlight>
                  <a:srgbClr val="FFFFFF"/>
                </a:highlight>
                <a:latin typeface="Arial"/>
                <a:ea typeface="Arial"/>
                <a:cs typeface="Arial"/>
                <a:sym typeface="Arial"/>
              </a:rPr>
              <a:t>_SC_DELAYTIMER_MAX</a:t>
            </a:r>
            <a:endParaRPr sz="1408">
              <a:solidFill>
                <a:srgbClr val="000000"/>
              </a:solidFill>
              <a:highlight>
                <a:srgbClr val="FFFFFF"/>
              </a:highlight>
              <a:latin typeface="Arial"/>
              <a:ea typeface="Arial"/>
              <a:cs typeface="Arial"/>
              <a:sym typeface="Arial"/>
            </a:endParaRPr>
          </a:p>
          <a:p>
            <a:pPr indent="0" lvl="0" marL="0" rtl="0" algn="l">
              <a:spcBef>
                <a:spcPts val="900"/>
              </a:spcBef>
              <a:spcAft>
                <a:spcPts val="0"/>
              </a:spcAft>
              <a:buNone/>
            </a:pPr>
            <a:r>
              <a:rPr lang="en-GB" sz="1408">
                <a:solidFill>
                  <a:srgbClr val="000000"/>
                </a:solidFill>
                <a:highlight>
                  <a:srgbClr val="FFFFFF"/>
                </a:highlight>
                <a:latin typeface="Arial"/>
                <a:ea typeface="Arial"/>
                <a:cs typeface="Arial"/>
                <a:sym typeface="Arial"/>
              </a:rPr>
              <a:t>Maximum number of overruns allowed per timer</a:t>
            </a:r>
            <a:endParaRPr sz="1408">
              <a:solidFill>
                <a:srgbClr val="000000"/>
              </a:solidFill>
              <a:highlight>
                <a:srgbClr val="FFFFFF"/>
              </a:highlight>
              <a:latin typeface="Arial"/>
              <a:ea typeface="Arial"/>
              <a:cs typeface="Arial"/>
              <a:sym typeface="Arial"/>
            </a:endParaRPr>
          </a:p>
          <a:p>
            <a:pPr indent="0" lvl="0" marL="0" rtl="0" algn="l">
              <a:spcBef>
                <a:spcPts val="900"/>
              </a:spcBef>
              <a:spcAft>
                <a:spcPts val="0"/>
              </a:spcAft>
              <a:buNone/>
            </a:pPr>
            <a:r>
              <a:rPr lang="en-GB" sz="1408">
                <a:solidFill>
                  <a:srgbClr val="000000"/>
                </a:solidFill>
                <a:highlight>
                  <a:srgbClr val="FFFFFF"/>
                </a:highlight>
                <a:latin typeface="Arial"/>
                <a:ea typeface="Arial"/>
                <a:cs typeface="Arial"/>
                <a:sym typeface="Arial"/>
              </a:rPr>
              <a:t>_SC_RTSIG_MAX</a:t>
            </a:r>
            <a:endParaRPr sz="1408">
              <a:solidFill>
                <a:srgbClr val="000000"/>
              </a:solidFill>
              <a:highlight>
                <a:srgbClr val="FFFFFF"/>
              </a:highlight>
              <a:latin typeface="Arial"/>
              <a:ea typeface="Arial"/>
              <a:cs typeface="Arial"/>
              <a:sym typeface="Arial"/>
            </a:endParaRPr>
          </a:p>
          <a:p>
            <a:pPr indent="0" lvl="0" marL="0" rtl="0" algn="l">
              <a:spcBef>
                <a:spcPts val="900"/>
              </a:spcBef>
              <a:spcAft>
                <a:spcPts val="0"/>
              </a:spcAft>
              <a:buNone/>
            </a:pPr>
            <a:r>
              <a:rPr lang="en-GB" sz="1408">
                <a:solidFill>
                  <a:srgbClr val="000000"/>
                </a:solidFill>
                <a:highlight>
                  <a:srgbClr val="FFFFFF"/>
                </a:highlight>
                <a:latin typeface="Arial"/>
                <a:ea typeface="Arial"/>
                <a:cs typeface="Arial"/>
                <a:sym typeface="Arial"/>
              </a:rPr>
              <a:t>Maximum number of real time signals</a:t>
            </a:r>
            <a:endParaRPr sz="1408">
              <a:solidFill>
                <a:srgbClr val="000000"/>
              </a:solidFill>
              <a:highlight>
                <a:srgbClr val="FFFFFF"/>
              </a:highlight>
              <a:latin typeface="Arial"/>
              <a:ea typeface="Arial"/>
              <a:cs typeface="Arial"/>
              <a:sym typeface="Arial"/>
            </a:endParaRPr>
          </a:p>
          <a:p>
            <a:pPr indent="0" lvl="0" marL="0" rtl="0" algn="l">
              <a:spcBef>
                <a:spcPts val="9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727650" y="1335225"/>
            <a:ext cx="7688700" cy="35853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i="1" lang="en-GB" sz="1400">
                <a:solidFill>
                  <a:srgbClr val="006600"/>
                </a:solidFill>
                <a:highlight>
                  <a:srgbClr val="FFFFFF"/>
                </a:highlight>
                <a:latin typeface="Arial"/>
                <a:ea typeface="Arial"/>
                <a:cs typeface="Arial"/>
                <a:sym typeface="Arial"/>
              </a:rPr>
              <a:t>RETURN VALUE</a:t>
            </a:r>
            <a:endParaRPr b="1" i="1" sz="1400">
              <a:solidFill>
                <a:srgbClr val="006600"/>
              </a:solidFill>
              <a:highlight>
                <a:srgbClr val="FFFFFF"/>
              </a:highlight>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If </a:t>
            </a:r>
            <a:r>
              <a:rPr i="1" lang="en-GB" sz="1400">
                <a:solidFill>
                  <a:srgbClr val="000000"/>
                </a:solidFill>
                <a:latin typeface="Arial"/>
                <a:ea typeface="Arial"/>
                <a:cs typeface="Arial"/>
                <a:sym typeface="Arial"/>
              </a:rPr>
              <a:t>name</a:t>
            </a:r>
            <a:r>
              <a:rPr lang="en-GB" sz="1400">
                <a:solidFill>
                  <a:srgbClr val="000000"/>
                </a:solidFill>
                <a:latin typeface="Arial"/>
                <a:ea typeface="Arial"/>
                <a:cs typeface="Arial"/>
                <a:sym typeface="Arial"/>
              </a:rPr>
              <a:t> is an invalid value, </a:t>
            </a:r>
            <a:r>
              <a:rPr i="1" lang="en-GB" sz="1400">
                <a:solidFill>
                  <a:srgbClr val="000000"/>
                </a:solidFill>
                <a:latin typeface="Arial"/>
                <a:ea typeface="Arial"/>
                <a:cs typeface="Arial"/>
                <a:sym typeface="Arial"/>
              </a:rPr>
              <a:t>sysconf</a:t>
            </a:r>
            <a:r>
              <a:rPr lang="en-GB" sz="1400">
                <a:solidFill>
                  <a:srgbClr val="000000"/>
                </a:solidFill>
                <a:latin typeface="Arial"/>
                <a:ea typeface="Arial"/>
                <a:cs typeface="Arial"/>
                <a:sym typeface="Arial"/>
              </a:rPr>
              <a:t>() shall return -1 and set </a:t>
            </a:r>
            <a:r>
              <a:rPr i="1" lang="en-GB" sz="1400">
                <a:solidFill>
                  <a:srgbClr val="000000"/>
                </a:solidFill>
                <a:latin typeface="Arial"/>
                <a:ea typeface="Arial"/>
                <a:cs typeface="Arial"/>
                <a:sym typeface="Arial"/>
              </a:rPr>
              <a:t>errno</a:t>
            </a:r>
            <a:r>
              <a:rPr lang="en-GB" sz="1400">
                <a:solidFill>
                  <a:srgbClr val="000000"/>
                </a:solidFill>
                <a:latin typeface="Arial"/>
                <a:ea typeface="Arial"/>
                <a:cs typeface="Arial"/>
                <a:sym typeface="Arial"/>
              </a:rPr>
              <a:t> to indicate the error. If the variable corresponding to </a:t>
            </a:r>
            <a:r>
              <a:rPr i="1" lang="en-GB" sz="1400">
                <a:solidFill>
                  <a:srgbClr val="000000"/>
                </a:solidFill>
                <a:latin typeface="Arial"/>
                <a:ea typeface="Arial"/>
                <a:cs typeface="Arial"/>
                <a:sym typeface="Arial"/>
              </a:rPr>
              <a:t>name</a:t>
            </a:r>
            <a:r>
              <a:rPr lang="en-GB" sz="1400">
                <a:solidFill>
                  <a:srgbClr val="000000"/>
                </a:solidFill>
                <a:latin typeface="Arial"/>
                <a:ea typeface="Arial"/>
                <a:cs typeface="Arial"/>
                <a:sym typeface="Arial"/>
              </a:rPr>
              <a:t> has no limit, </a:t>
            </a:r>
            <a:r>
              <a:rPr i="1" lang="en-GB" sz="1400">
                <a:solidFill>
                  <a:srgbClr val="000000"/>
                </a:solidFill>
                <a:latin typeface="Arial"/>
                <a:ea typeface="Arial"/>
                <a:cs typeface="Arial"/>
                <a:sym typeface="Arial"/>
              </a:rPr>
              <a:t>sysconf</a:t>
            </a:r>
            <a:r>
              <a:rPr lang="en-GB" sz="1400">
                <a:solidFill>
                  <a:srgbClr val="000000"/>
                </a:solidFill>
                <a:latin typeface="Arial"/>
                <a:ea typeface="Arial"/>
                <a:cs typeface="Arial"/>
                <a:sym typeface="Arial"/>
              </a:rPr>
              <a:t>() shall return -1 without changing the value of </a:t>
            </a:r>
            <a:r>
              <a:rPr i="1" lang="en-GB" sz="1400">
                <a:solidFill>
                  <a:srgbClr val="000000"/>
                </a:solidFill>
                <a:latin typeface="Arial"/>
                <a:ea typeface="Arial"/>
                <a:cs typeface="Arial"/>
                <a:sym typeface="Arial"/>
              </a:rPr>
              <a:t>errno</a:t>
            </a:r>
            <a:r>
              <a:rPr lang="en-GB" sz="1400">
                <a:solidFill>
                  <a:srgbClr val="000000"/>
                </a:solidFill>
                <a:latin typeface="Arial"/>
                <a:ea typeface="Arial"/>
                <a:cs typeface="Arial"/>
                <a:sym typeface="Arial"/>
              </a:rPr>
              <a:t>. Note that indefinite limits do not imply infinite limits; see </a:t>
            </a:r>
            <a:r>
              <a:rPr i="1" lang="en-GB" sz="1400">
                <a:solidFill>
                  <a:srgbClr val="000000"/>
                </a:solidFill>
                <a:latin typeface="Arial"/>
                <a:ea typeface="Arial"/>
                <a:cs typeface="Arial"/>
                <a:sym typeface="Arial"/>
              </a:rPr>
              <a:t>&lt;limits.h&gt;</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Otherwise, </a:t>
            </a:r>
            <a:r>
              <a:rPr i="1" lang="en-GB" sz="1400">
                <a:solidFill>
                  <a:srgbClr val="000000"/>
                </a:solidFill>
                <a:latin typeface="Arial"/>
                <a:ea typeface="Arial"/>
                <a:cs typeface="Arial"/>
                <a:sym typeface="Arial"/>
              </a:rPr>
              <a:t>sysconf</a:t>
            </a:r>
            <a:r>
              <a:rPr lang="en-GB" sz="1400">
                <a:solidFill>
                  <a:srgbClr val="000000"/>
                </a:solidFill>
                <a:latin typeface="Arial"/>
                <a:ea typeface="Arial"/>
                <a:cs typeface="Arial"/>
                <a:sym typeface="Arial"/>
              </a:rPr>
              <a:t>() shall return the current variable value on the system. The value returned shall not be more restrictive than the corresponding value described to the application when it was compiled with the implementation's </a:t>
            </a:r>
            <a:r>
              <a:rPr i="1" lang="en-GB" sz="1400">
                <a:solidFill>
                  <a:srgbClr val="000000"/>
                </a:solidFill>
                <a:latin typeface="Arial"/>
                <a:ea typeface="Arial"/>
                <a:cs typeface="Arial"/>
                <a:sym typeface="Arial"/>
              </a:rPr>
              <a:t>&lt;limits.h&gt;</a:t>
            </a:r>
            <a:r>
              <a:rPr lang="en-GB" sz="1400">
                <a:solidFill>
                  <a:srgbClr val="000000"/>
                </a:solidFill>
                <a:latin typeface="Arial"/>
                <a:ea typeface="Arial"/>
                <a:cs typeface="Arial"/>
                <a:sym typeface="Arial"/>
              </a:rPr>
              <a:t> or </a:t>
            </a:r>
            <a:r>
              <a:rPr i="1" lang="en-GB" sz="1400">
                <a:solidFill>
                  <a:srgbClr val="000000"/>
                </a:solidFill>
                <a:latin typeface="Arial"/>
                <a:ea typeface="Arial"/>
                <a:cs typeface="Arial"/>
                <a:sym typeface="Arial"/>
              </a:rPr>
              <a:t>&lt;unistd.h&gt;</a:t>
            </a:r>
            <a:r>
              <a:rPr lang="en-GB" sz="1400">
                <a:solidFill>
                  <a:srgbClr val="000000"/>
                </a:solidFill>
                <a:latin typeface="Arial"/>
                <a:ea typeface="Arial"/>
                <a:cs typeface="Arial"/>
                <a:sym typeface="Arial"/>
              </a:rPr>
              <a:t>. The value shall not change during the lifetime of the calling process, except that </a:t>
            </a:r>
            <a:r>
              <a:rPr i="1" lang="en-GB" sz="1400">
                <a:solidFill>
                  <a:srgbClr val="000000"/>
                </a:solidFill>
                <a:latin typeface="Arial"/>
                <a:ea typeface="Arial"/>
                <a:cs typeface="Arial"/>
                <a:sym typeface="Arial"/>
              </a:rPr>
              <a:t>sysconf</a:t>
            </a:r>
            <a:r>
              <a:rPr lang="en-GB" sz="1400">
                <a:solidFill>
                  <a:srgbClr val="000000"/>
                </a:solidFill>
                <a:latin typeface="Arial"/>
                <a:ea typeface="Arial"/>
                <a:cs typeface="Arial"/>
                <a:sym typeface="Arial"/>
              </a:rPr>
              <a:t>(_SC_OPEN_MAX) may return different values before and after a call to </a:t>
            </a:r>
            <a:r>
              <a:rPr i="1" lang="en-GB" sz="1400">
                <a:solidFill>
                  <a:srgbClr val="000000"/>
                </a:solidFill>
                <a:latin typeface="Arial"/>
                <a:ea typeface="Arial"/>
                <a:cs typeface="Arial"/>
                <a:sym typeface="Arial"/>
              </a:rPr>
              <a:t>setrlimit</a:t>
            </a:r>
            <a:r>
              <a:rPr lang="en-GB" sz="1400">
                <a:solidFill>
                  <a:srgbClr val="000000"/>
                </a:solidFill>
                <a:latin typeface="Arial"/>
                <a:ea typeface="Arial"/>
                <a:cs typeface="Arial"/>
                <a:sym typeface="Arial"/>
              </a:rPr>
              <a:t>() which changes the RLIMIT_NOFILE soft limit.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If the variable corresponding to </a:t>
            </a:r>
            <a:r>
              <a:rPr i="1" lang="en-GB" sz="1400">
                <a:solidFill>
                  <a:srgbClr val="000000"/>
                </a:solidFill>
                <a:latin typeface="Arial"/>
                <a:ea typeface="Arial"/>
                <a:cs typeface="Arial"/>
                <a:sym typeface="Arial"/>
              </a:rPr>
              <a:t>name</a:t>
            </a:r>
            <a:r>
              <a:rPr lang="en-GB" sz="1400">
                <a:solidFill>
                  <a:srgbClr val="000000"/>
                </a:solidFill>
                <a:latin typeface="Arial"/>
                <a:ea typeface="Arial"/>
                <a:cs typeface="Arial"/>
                <a:sym typeface="Arial"/>
              </a:rPr>
              <a:t> is dependent on an unsupported option, the results are unspecified.</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91425" y="12566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040"/>
              <a:t>Implementation:</a:t>
            </a:r>
            <a:endParaRPr sz="2040"/>
          </a:p>
        </p:txBody>
      </p:sp>
      <p:sp>
        <p:nvSpPr>
          <p:cNvPr id="109" name="Google Shape;109;p17"/>
          <p:cNvSpPr txBox="1"/>
          <p:nvPr>
            <p:ph idx="1" type="body"/>
          </p:nvPr>
        </p:nvSpPr>
        <p:spPr>
          <a:xfrm>
            <a:off x="915350" y="1645100"/>
            <a:ext cx="7688700" cy="341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1600">
                <a:solidFill>
                  <a:srgbClr val="DCDCDC"/>
                </a:solidFill>
                <a:highlight>
                  <a:schemeClr val="lt1"/>
                </a:highlight>
                <a:latin typeface="Courier New"/>
                <a:ea typeface="Courier New"/>
                <a:cs typeface="Courier New"/>
                <a:sym typeface="Courier New"/>
              </a:rPr>
              <a:t>#</a:t>
            </a:r>
            <a:r>
              <a:rPr lang="en-GB" sz="4800">
                <a:solidFill>
                  <a:srgbClr val="222222"/>
                </a:solidFill>
                <a:highlight>
                  <a:schemeClr val="lt1"/>
                </a:highlight>
                <a:latin typeface="Courier New"/>
                <a:ea typeface="Courier New"/>
                <a:cs typeface="Courier New"/>
                <a:sym typeface="Courier New"/>
              </a:rPr>
              <a:t>define _POSIX_SOURCE</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#define _POSIX_C_SOURCE 199309L</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#include&lt;stdio.h&gt;</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#include&lt;unistd.h&gt;</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#include&lt;iostream.h&gt;</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int main()</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int res;</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if((res=sysconf(_SC_TIMERS)) == -1)</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rPr lang="en-GB" sz="4800">
                <a:solidFill>
                  <a:srgbClr val="222222"/>
                </a:solidFill>
                <a:highlight>
                  <a:schemeClr val="lt1"/>
                </a:highlight>
                <a:latin typeface="Courier New"/>
                <a:ea typeface="Courier New"/>
                <a:cs typeface="Courier New"/>
                <a:sym typeface="Courier New"/>
              </a:rPr>
              <a:t>   </a:t>
            </a:r>
            <a:endParaRPr sz="1600">
              <a:solidFill>
                <a:srgbClr val="DCDCDC"/>
              </a:solidFill>
              <a:highlight>
                <a:schemeClr val="lt1"/>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828600" y="1372400"/>
            <a:ext cx="7688700" cy="3709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800">
                <a:solidFill>
                  <a:srgbClr val="222222"/>
                </a:solidFill>
                <a:highlight>
                  <a:schemeClr val="lt1"/>
                </a:highlight>
                <a:latin typeface="Courier New"/>
                <a:ea typeface="Courier New"/>
                <a:cs typeface="Courier New"/>
                <a:sym typeface="Courier New"/>
              </a:rPr>
              <a:t>perror("sysconf");</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else</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4800">
                <a:solidFill>
                  <a:srgbClr val="222222"/>
                </a:solidFill>
                <a:highlight>
                  <a:schemeClr val="lt1"/>
                </a:highlight>
                <a:latin typeface="Courier New"/>
                <a:ea typeface="Courier New"/>
                <a:cs typeface="Courier New"/>
                <a:sym typeface="Courier New"/>
              </a:rPr>
              <a:t>      cout &lt;&lt;"_POSIX_TIMERS value: "&lt;&lt;res&lt;&lt;endl;</a:t>
            </a:r>
            <a:endParaRPr sz="48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600">
              <a:solidFill>
                <a:srgbClr val="DCDCDC"/>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1600">
                <a:solidFill>
                  <a:srgbClr val="DCDCDC"/>
                </a:solidFill>
                <a:highlight>
                  <a:schemeClr val="lt1"/>
                </a:highlight>
                <a:latin typeface="Courier New"/>
                <a:ea typeface="Courier New"/>
                <a:cs typeface="Courier New"/>
                <a:sym typeface="Courier New"/>
              </a:rPr>
              <a:t> </a:t>
            </a:r>
            <a:r>
              <a:rPr lang="en-GB" sz="5507">
                <a:solidFill>
                  <a:srgbClr val="222222"/>
                </a:solidFill>
                <a:highlight>
                  <a:schemeClr val="lt1"/>
                </a:highlight>
                <a:latin typeface="Courier New"/>
                <a:ea typeface="Courier New"/>
                <a:cs typeface="Courier New"/>
                <a:sym typeface="Courier New"/>
              </a:rPr>
              <a:t>if((res=sysconf(_SC_DELAYTIMER_MAX)) == -1)</a:t>
            </a:r>
            <a:endParaRPr sz="5507">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5507">
                <a:solidFill>
                  <a:srgbClr val="222222"/>
                </a:solidFill>
                <a:highlight>
                  <a:schemeClr val="lt1"/>
                </a:highlight>
                <a:latin typeface="Courier New"/>
                <a:ea typeface="Courier New"/>
                <a:cs typeface="Courier New"/>
                <a:sym typeface="Courier New"/>
              </a:rPr>
              <a:t>        perror("sysconf");</a:t>
            </a:r>
            <a:endParaRPr sz="5507">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5507">
                <a:solidFill>
                  <a:srgbClr val="222222"/>
                </a:solidFill>
                <a:highlight>
                  <a:schemeClr val="lt1"/>
                </a:highlight>
                <a:latin typeface="Courier New"/>
                <a:ea typeface="Courier New"/>
                <a:cs typeface="Courier New"/>
                <a:sym typeface="Courier New"/>
              </a:rPr>
              <a:t>    else</a:t>
            </a:r>
            <a:endParaRPr sz="5507">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5507">
                <a:solidFill>
                  <a:srgbClr val="222222"/>
                </a:solidFill>
                <a:highlight>
                  <a:schemeClr val="lt1"/>
                </a:highlight>
                <a:latin typeface="Courier New"/>
                <a:ea typeface="Courier New"/>
                <a:cs typeface="Courier New"/>
                <a:sym typeface="Courier New"/>
              </a:rPr>
              <a:t>        cout &lt;&lt;"Maximum no. of overuns allowed: "&lt;&lt;res&lt;&lt;endl;</a:t>
            </a:r>
            <a:endParaRPr sz="5507">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5507">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5507">
                <a:solidFill>
                  <a:srgbClr val="222222"/>
                </a:solidFill>
                <a:highlight>
                  <a:schemeClr val="lt1"/>
                </a:highlight>
                <a:latin typeface="Courier New"/>
                <a:ea typeface="Courier New"/>
                <a:cs typeface="Courier New"/>
                <a:sym typeface="Courier New"/>
              </a:rPr>
              <a:t>    if((res=sysconf(_SC_RTSIG_MAX)) == -1)</a:t>
            </a:r>
            <a:endParaRPr sz="5507">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5507">
                <a:solidFill>
                  <a:srgbClr val="222222"/>
                </a:solidFill>
                <a:highlight>
                  <a:schemeClr val="lt1"/>
                </a:highlight>
                <a:latin typeface="Courier New"/>
                <a:ea typeface="Courier New"/>
                <a:cs typeface="Courier New"/>
                <a:sym typeface="Courier New"/>
              </a:rPr>
              <a:t>        perror("sysconf");</a:t>
            </a:r>
            <a:endParaRPr sz="5507">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5507">
                <a:solidFill>
                  <a:srgbClr val="222222"/>
                </a:solidFill>
                <a:highlight>
                  <a:schemeClr val="lt1"/>
                </a:highlight>
                <a:latin typeface="Courier New"/>
                <a:ea typeface="Courier New"/>
                <a:cs typeface="Courier New"/>
                <a:sym typeface="Courier New"/>
              </a:rPr>
              <a:t>   </a:t>
            </a:r>
            <a:endParaRPr sz="5507">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5507">
                <a:solidFill>
                  <a:srgbClr val="222222"/>
                </a:solidFill>
                <a:highlight>
                  <a:schemeClr val="lt1"/>
                </a:highlight>
                <a:latin typeface="Courier New"/>
                <a:ea typeface="Courier New"/>
                <a:cs typeface="Courier New"/>
                <a:sym typeface="Courier New"/>
              </a:rPr>
              <a:t>   </a:t>
            </a:r>
            <a:endParaRPr sz="5507">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816200" y="1310450"/>
            <a:ext cx="7688700" cy="36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222222"/>
                </a:solidFill>
                <a:highlight>
                  <a:schemeClr val="lt1"/>
                </a:highlight>
                <a:latin typeface="Courier New"/>
                <a:ea typeface="Courier New"/>
                <a:cs typeface="Courier New"/>
                <a:sym typeface="Courier New"/>
              </a:rPr>
              <a:t>else</a:t>
            </a:r>
            <a:endParaRPr sz="14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1400">
                <a:solidFill>
                  <a:srgbClr val="222222"/>
                </a:solidFill>
                <a:highlight>
                  <a:schemeClr val="lt1"/>
                </a:highlight>
                <a:latin typeface="Courier New"/>
                <a:ea typeface="Courier New"/>
                <a:cs typeface="Courier New"/>
                <a:sym typeface="Courier New"/>
              </a:rPr>
              <a:t>   cout &lt;&lt;"Maximum no. of real time signals: "&lt;&lt;res&lt;&lt;endl;</a:t>
            </a:r>
            <a:endParaRPr sz="14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1400">
                <a:solidFill>
                  <a:srgbClr val="222222"/>
                </a:solidFill>
                <a:highlight>
                  <a:schemeClr val="lt1"/>
                </a:highlight>
                <a:latin typeface="Courier New"/>
                <a:ea typeface="Courier New"/>
                <a:cs typeface="Courier New"/>
                <a:sym typeface="Courier New"/>
              </a:rPr>
              <a:t>   return 0;</a:t>
            </a:r>
            <a:endParaRPr sz="14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GB" sz="1400">
                <a:solidFill>
                  <a:srgbClr val="222222"/>
                </a:solidFill>
                <a:highlight>
                  <a:schemeClr val="lt1"/>
                </a:highlight>
                <a:latin typeface="Courier New"/>
                <a:ea typeface="Courier New"/>
                <a:cs typeface="Courier New"/>
                <a:sym typeface="Courier New"/>
              </a:rPr>
              <a:t>}</a:t>
            </a:r>
            <a:endParaRPr sz="14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4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4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sz="396"/>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sz="1844">
                <a:solidFill>
                  <a:srgbClr val="000000"/>
                </a:solidFill>
                <a:latin typeface="Times New Roman"/>
                <a:ea typeface="Times New Roman"/>
                <a:cs typeface="Times New Roman"/>
                <a:sym typeface="Times New Roman"/>
              </a:rPr>
              <a:t>fpathconf, pathconf - get configurable pathname variables</a:t>
            </a:r>
            <a:endParaRPr sz="1844">
              <a:solidFill>
                <a:srgbClr val="000000"/>
              </a:solidFill>
              <a:latin typeface="Times New Roman"/>
              <a:ea typeface="Times New Roman"/>
              <a:cs typeface="Times New Roman"/>
              <a:sym typeface="Times New Roman"/>
            </a:endParaRPr>
          </a:p>
          <a:p>
            <a:pPr indent="0" lvl="0" marL="0" rtl="0" algn="l">
              <a:spcBef>
                <a:spcPts val="500"/>
              </a:spcBef>
              <a:spcAft>
                <a:spcPts val="0"/>
              </a:spcAft>
              <a:buNone/>
            </a:pPr>
            <a:r>
              <a:t/>
            </a:r>
            <a:endParaRPr/>
          </a:p>
        </p:txBody>
      </p:sp>
      <p:sp>
        <p:nvSpPr>
          <p:cNvPr id="125" name="Google Shape;125;p20"/>
          <p:cNvSpPr txBox="1"/>
          <p:nvPr>
            <p:ph idx="1" type="body"/>
          </p:nvPr>
        </p:nvSpPr>
        <p:spPr>
          <a:xfrm>
            <a:off x="727650" y="1793825"/>
            <a:ext cx="7688700" cy="30273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688"/>
              <a:buNone/>
            </a:pPr>
            <a:r>
              <a:rPr b="1" i="1" lang="en-GB" sz="1018">
                <a:solidFill>
                  <a:srgbClr val="006600"/>
                </a:solidFill>
                <a:highlight>
                  <a:srgbClr val="FFFFFF"/>
                </a:highlight>
                <a:latin typeface="Times New Roman"/>
                <a:ea typeface="Times New Roman"/>
                <a:cs typeface="Times New Roman"/>
                <a:sym typeface="Times New Roman"/>
              </a:rPr>
              <a:t>SYNOPSIS</a:t>
            </a:r>
            <a:endParaRPr b="1" i="1" sz="1018">
              <a:solidFill>
                <a:srgbClr val="006600"/>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SzPts val="688"/>
              <a:buNone/>
            </a:pPr>
            <a:r>
              <a:rPr lang="en-GB" sz="1018">
                <a:solidFill>
                  <a:srgbClr val="000000"/>
                </a:solidFill>
                <a:latin typeface="Times New Roman"/>
                <a:ea typeface="Times New Roman"/>
                <a:cs typeface="Times New Roman"/>
                <a:sym typeface="Times New Roman"/>
              </a:rPr>
              <a:t>#include &lt;unistd.h&gt;</a:t>
            </a:r>
            <a:endParaRPr sz="1018">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688"/>
              <a:buNone/>
            </a:pPr>
            <a:r>
              <a:rPr lang="en-GB" sz="1018">
                <a:solidFill>
                  <a:srgbClr val="000000"/>
                </a:solidFill>
                <a:latin typeface="Times New Roman"/>
                <a:ea typeface="Times New Roman"/>
                <a:cs typeface="Times New Roman"/>
                <a:sym typeface="Times New Roman"/>
              </a:rPr>
              <a:t>long fpathconf(int </a:t>
            </a:r>
            <a:r>
              <a:rPr i="1" lang="en-GB" sz="1018">
                <a:solidFill>
                  <a:srgbClr val="000000"/>
                </a:solidFill>
                <a:latin typeface="Times New Roman"/>
                <a:ea typeface="Times New Roman"/>
                <a:cs typeface="Times New Roman"/>
                <a:sym typeface="Times New Roman"/>
              </a:rPr>
              <a:t>fildes</a:t>
            </a:r>
            <a:r>
              <a:rPr lang="en-GB" sz="1018">
                <a:solidFill>
                  <a:srgbClr val="000000"/>
                </a:solidFill>
                <a:latin typeface="Times New Roman"/>
                <a:ea typeface="Times New Roman"/>
                <a:cs typeface="Times New Roman"/>
                <a:sym typeface="Times New Roman"/>
              </a:rPr>
              <a:t>, int </a:t>
            </a:r>
            <a:r>
              <a:rPr i="1" lang="en-GB" sz="1018">
                <a:solidFill>
                  <a:srgbClr val="000000"/>
                </a:solidFill>
                <a:latin typeface="Times New Roman"/>
                <a:ea typeface="Times New Roman"/>
                <a:cs typeface="Times New Roman"/>
                <a:sym typeface="Times New Roman"/>
              </a:rPr>
              <a:t>name</a:t>
            </a:r>
            <a:r>
              <a:rPr lang="en-GB" sz="1018">
                <a:solidFill>
                  <a:srgbClr val="000000"/>
                </a:solidFill>
                <a:latin typeface="Times New Roman"/>
                <a:ea typeface="Times New Roman"/>
                <a:cs typeface="Times New Roman"/>
                <a:sym typeface="Times New Roman"/>
              </a:rPr>
              <a:t>);</a:t>
            </a:r>
            <a:endParaRPr sz="1018">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688"/>
              <a:buNone/>
            </a:pPr>
            <a:r>
              <a:rPr lang="en-GB" sz="1018">
                <a:solidFill>
                  <a:srgbClr val="000000"/>
                </a:solidFill>
                <a:latin typeface="Times New Roman"/>
                <a:ea typeface="Times New Roman"/>
                <a:cs typeface="Times New Roman"/>
                <a:sym typeface="Times New Roman"/>
              </a:rPr>
              <a:t>long pathconf(const char *</a:t>
            </a:r>
            <a:r>
              <a:rPr i="1" lang="en-GB" sz="1018">
                <a:solidFill>
                  <a:srgbClr val="000000"/>
                </a:solidFill>
                <a:latin typeface="Times New Roman"/>
                <a:ea typeface="Times New Roman"/>
                <a:cs typeface="Times New Roman"/>
                <a:sym typeface="Times New Roman"/>
              </a:rPr>
              <a:t>path</a:t>
            </a:r>
            <a:r>
              <a:rPr lang="en-GB" sz="1018">
                <a:solidFill>
                  <a:srgbClr val="000000"/>
                </a:solidFill>
                <a:latin typeface="Times New Roman"/>
                <a:ea typeface="Times New Roman"/>
                <a:cs typeface="Times New Roman"/>
                <a:sym typeface="Times New Roman"/>
              </a:rPr>
              <a:t>, int </a:t>
            </a:r>
            <a:r>
              <a:rPr i="1" lang="en-GB" sz="1018">
                <a:solidFill>
                  <a:srgbClr val="000000"/>
                </a:solidFill>
                <a:latin typeface="Times New Roman"/>
                <a:ea typeface="Times New Roman"/>
                <a:cs typeface="Times New Roman"/>
                <a:sym typeface="Times New Roman"/>
              </a:rPr>
              <a:t>name</a:t>
            </a:r>
            <a:r>
              <a:rPr lang="en-GB" sz="1018">
                <a:solidFill>
                  <a:srgbClr val="000000"/>
                </a:solidFill>
                <a:latin typeface="Times New Roman"/>
                <a:ea typeface="Times New Roman"/>
                <a:cs typeface="Times New Roman"/>
                <a:sym typeface="Times New Roman"/>
              </a:rPr>
              <a:t>);</a:t>
            </a:r>
            <a:endParaRPr sz="1018">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688"/>
              <a:buNone/>
            </a:pPr>
            <a:r>
              <a:rPr b="1" i="1" lang="en-GB" sz="1018">
                <a:solidFill>
                  <a:srgbClr val="006600"/>
                </a:solidFill>
                <a:highlight>
                  <a:srgbClr val="FFFFFF"/>
                </a:highlight>
                <a:latin typeface="Times New Roman"/>
                <a:ea typeface="Times New Roman"/>
                <a:cs typeface="Times New Roman"/>
                <a:sym typeface="Times New Roman"/>
              </a:rPr>
              <a:t>DESCRIPTION</a:t>
            </a:r>
            <a:endParaRPr b="1" i="1" sz="1018">
              <a:solidFill>
                <a:srgbClr val="006600"/>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SzPts val="688"/>
              <a:buNone/>
            </a:pPr>
            <a:r>
              <a:rPr lang="en-GB" sz="1018">
                <a:solidFill>
                  <a:srgbClr val="000000"/>
                </a:solidFill>
                <a:latin typeface="Times New Roman"/>
                <a:ea typeface="Times New Roman"/>
                <a:cs typeface="Times New Roman"/>
                <a:sym typeface="Times New Roman"/>
              </a:rPr>
              <a:t>The </a:t>
            </a:r>
            <a:r>
              <a:rPr i="1" lang="en-GB" sz="1018">
                <a:solidFill>
                  <a:srgbClr val="000000"/>
                </a:solidFill>
                <a:latin typeface="Times New Roman"/>
                <a:ea typeface="Times New Roman"/>
                <a:cs typeface="Times New Roman"/>
                <a:sym typeface="Times New Roman"/>
              </a:rPr>
              <a:t>fpathconf</a:t>
            </a:r>
            <a:r>
              <a:rPr lang="en-GB" sz="1018">
                <a:solidFill>
                  <a:srgbClr val="000000"/>
                </a:solidFill>
                <a:latin typeface="Times New Roman"/>
                <a:ea typeface="Times New Roman"/>
                <a:cs typeface="Times New Roman"/>
                <a:sym typeface="Times New Roman"/>
              </a:rPr>
              <a:t>() and </a:t>
            </a:r>
            <a:r>
              <a:rPr i="1" lang="en-GB" sz="1018">
                <a:solidFill>
                  <a:srgbClr val="000000"/>
                </a:solidFill>
                <a:latin typeface="Times New Roman"/>
                <a:ea typeface="Times New Roman"/>
                <a:cs typeface="Times New Roman"/>
                <a:sym typeface="Times New Roman"/>
              </a:rPr>
              <a:t>pathconf</a:t>
            </a:r>
            <a:r>
              <a:rPr lang="en-GB" sz="1018">
                <a:solidFill>
                  <a:srgbClr val="000000"/>
                </a:solidFill>
                <a:latin typeface="Times New Roman"/>
                <a:ea typeface="Times New Roman"/>
                <a:cs typeface="Times New Roman"/>
                <a:sym typeface="Times New Roman"/>
              </a:rPr>
              <a:t>() functions shall determine the current value of a configurable limit or option (</a:t>
            </a:r>
            <a:r>
              <a:rPr i="1" lang="en-GB" sz="1018">
                <a:solidFill>
                  <a:srgbClr val="000000"/>
                </a:solidFill>
                <a:latin typeface="Times New Roman"/>
                <a:ea typeface="Times New Roman"/>
                <a:cs typeface="Times New Roman"/>
                <a:sym typeface="Times New Roman"/>
              </a:rPr>
              <a:t>variable</a:t>
            </a:r>
            <a:r>
              <a:rPr lang="en-GB" sz="1018">
                <a:solidFill>
                  <a:srgbClr val="000000"/>
                </a:solidFill>
                <a:latin typeface="Times New Roman"/>
                <a:ea typeface="Times New Roman"/>
                <a:cs typeface="Times New Roman"/>
                <a:sym typeface="Times New Roman"/>
              </a:rPr>
              <a:t>) that is associated with a file or directory.</a:t>
            </a:r>
            <a:endParaRPr sz="1018">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688"/>
              <a:buNone/>
            </a:pPr>
            <a:r>
              <a:rPr lang="en-GB" sz="1018">
                <a:solidFill>
                  <a:srgbClr val="000000"/>
                </a:solidFill>
                <a:latin typeface="Times New Roman"/>
                <a:ea typeface="Times New Roman"/>
                <a:cs typeface="Times New Roman"/>
                <a:sym typeface="Times New Roman"/>
              </a:rPr>
              <a:t>For </a:t>
            </a:r>
            <a:r>
              <a:rPr i="1" lang="en-GB" sz="1018">
                <a:solidFill>
                  <a:srgbClr val="000000"/>
                </a:solidFill>
                <a:latin typeface="Times New Roman"/>
                <a:ea typeface="Times New Roman"/>
                <a:cs typeface="Times New Roman"/>
                <a:sym typeface="Times New Roman"/>
              </a:rPr>
              <a:t>pathconf</a:t>
            </a:r>
            <a:r>
              <a:rPr lang="en-GB" sz="1018">
                <a:solidFill>
                  <a:srgbClr val="000000"/>
                </a:solidFill>
                <a:latin typeface="Times New Roman"/>
                <a:ea typeface="Times New Roman"/>
                <a:cs typeface="Times New Roman"/>
                <a:sym typeface="Times New Roman"/>
              </a:rPr>
              <a:t>(), the </a:t>
            </a:r>
            <a:r>
              <a:rPr i="1" lang="en-GB" sz="1018">
                <a:solidFill>
                  <a:srgbClr val="000000"/>
                </a:solidFill>
                <a:latin typeface="Times New Roman"/>
                <a:ea typeface="Times New Roman"/>
                <a:cs typeface="Times New Roman"/>
                <a:sym typeface="Times New Roman"/>
              </a:rPr>
              <a:t>path</a:t>
            </a:r>
            <a:r>
              <a:rPr lang="en-GB" sz="1018">
                <a:solidFill>
                  <a:srgbClr val="000000"/>
                </a:solidFill>
                <a:latin typeface="Times New Roman"/>
                <a:ea typeface="Times New Roman"/>
                <a:cs typeface="Times New Roman"/>
                <a:sym typeface="Times New Roman"/>
              </a:rPr>
              <a:t> argument points to the pathname of a file or directory.</a:t>
            </a:r>
            <a:endParaRPr sz="1018">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688"/>
              <a:buNone/>
            </a:pPr>
            <a:r>
              <a:rPr lang="en-GB" sz="1018">
                <a:solidFill>
                  <a:srgbClr val="000000"/>
                </a:solidFill>
                <a:latin typeface="Times New Roman"/>
                <a:ea typeface="Times New Roman"/>
                <a:cs typeface="Times New Roman"/>
                <a:sym typeface="Times New Roman"/>
              </a:rPr>
              <a:t>For </a:t>
            </a:r>
            <a:r>
              <a:rPr i="1" lang="en-GB" sz="1018">
                <a:solidFill>
                  <a:srgbClr val="000000"/>
                </a:solidFill>
                <a:latin typeface="Times New Roman"/>
                <a:ea typeface="Times New Roman"/>
                <a:cs typeface="Times New Roman"/>
                <a:sym typeface="Times New Roman"/>
              </a:rPr>
              <a:t>fpathconf</a:t>
            </a:r>
            <a:r>
              <a:rPr lang="en-GB" sz="1018">
                <a:solidFill>
                  <a:srgbClr val="000000"/>
                </a:solidFill>
                <a:latin typeface="Times New Roman"/>
                <a:ea typeface="Times New Roman"/>
                <a:cs typeface="Times New Roman"/>
                <a:sym typeface="Times New Roman"/>
              </a:rPr>
              <a:t>(), the </a:t>
            </a:r>
            <a:r>
              <a:rPr i="1" lang="en-GB" sz="1018">
                <a:solidFill>
                  <a:srgbClr val="000000"/>
                </a:solidFill>
                <a:latin typeface="Times New Roman"/>
                <a:ea typeface="Times New Roman"/>
                <a:cs typeface="Times New Roman"/>
                <a:sym typeface="Times New Roman"/>
              </a:rPr>
              <a:t>fildes</a:t>
            </a:r>
            <a:r>
              <a:rPr lang="en-GB" sz="1018">
                <a:solidFill>
                  <a:srgbClr val="000000"/>
                </a:solidFill>
                <a:latin typeface="Times New Roman"/>
                <a:ea typeface="Times New Roman"/>
                <a:cs typeface="Times New Roman"/>
                <a:sym typeface="Times New Roman"/>
              </a:rPr>
              <a:t> argument is an open file descriptor.</a:t>
            </a:r>
            <a:endParaRPr sz="1018">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688"/>
              <a:buNone/>
            </a:pPr>
            <a:r>
              <a:rPr lang="en-GB" sz="1018">
                <a:solidFill>
                  <a:srgbClr val="000000"/>
                </a:solidFill>
                <a:latin typeface="Times New Roman"/>
                <a:ea typeface="Times New Roman"/>
                <a:cs typeface="Times New Roman"/>
                <a:sym typeface="Times New Roman"/>
              </a:rPr>
              <a:t>The </a:t>
            </a:r>
            <a:r>
              <a:rPr i="1" lang="en-GB" sz="1018">
                <a:solidFill>
                  <a:srgbClr val="000000"/>
                </a:solidFill>
                <a:latin typeface="Times New Roman"/>
                <a:ea typeface="Times New Roman"/>
                <a:cs typeface="Times New Roman"/>
                <a:sym typeface="Times New Roman"/>
              </a:rPr>
              <a:t>name</a:t>
            </a:r>
            <a:r>
              <a:rPr lang="en-GB" sz="1018">
                <a:solidFill>
                  <a:srgbClr val="000000"/>
                </a:solidFill>
                <a:latin typeface="Times New Roman"/>
                <a:ea typeface="Times New Roman"/>
                <a:cs typeface="Times New Roman"/>
                <a:sym typeface="Times New Roman"/>
              </a:rPr>
              <a:t> argument represents the variable to be queried relative to that file or directory. Implementations shall support all of the variables listed in the following table and may support others. The variables in the following table come from </a:t>
            </a:r>
            <a:r>
              <a:rPr i="1" lang="en-GB" sz="1018">
                <a:solidFill>
                  <a:srgbClr val="000000"/>
                </a:solidFill>
                <a:latin typeface="Times New Roman"/>
                <a:ea typeface="Times New Roman"/>
                <a:cs typeface="Times New Roman"/>
                <a:sym typeface="Times New Roman"/>
              </a:rPr>
              <a:t>&lt;limits.h&gt;</a:t>
            </a:r>
            <a:r>
              <a:rPr lang="en-GB" sz="1018">
                <a:solidFill>
                  <a:srgbClr val="000000"/>
                </a:solidFill>
                <a:latin typeface="Times New Roman"/>
                <a:ea typeface="Times New Roman"/>
                <a:cs typeface="Times New Roman"/>
                <a:sym typeface="Times New Roman"/>
              </a:rPr>
              <a:t> or </a:t>
            </a:r>
            <a:r>
              <a:rPr i="1" lang="en-GB" sz="1018">
                <a:solidFill>
                  <a:srgbClr val="000000"/>
                </a:solidFill>
                <a:latin typeface="Times New Roman"/>
                <a:ea typeface="Times New Roman"/>
                <a:cs typeface="Times New Roman"/>
                <a:sym typeface="Times New Roman"/>
              </a:rPr>
              <a:t>&lt;unistd.h&gt;</a:t>
            </a:r>
            <a:r>
              <a:rPr lang="en-GB" sz="1018">
                <a:solidFill>
                  <a:srgbClr val="000000"/>
                </a:solidFill>
                <a:latin typeface="Times New Roman"/>
                <a:ea typeface="Times New Roman"/>
                <a:cs typeface="Times New Roman"/>
                <a:sym typeface="Times New Roman"/>
              </a:rPr>
              <a:t> and the symbolic constants, defined in </a:t>
            </a:r>
            <a:r>
              <a:rPr i="1" lang="en-GB" sz="1018">
                <a:solidFill>
                  <a:srgbClr val="000000"/>
                </a:solidFill>
                <a:latin typeface="Times New Roman"/>
                <a:ea typeface="Times New Roman"/>
                <a:cs typeface="Times New Roman"/>
                <a:sym typeface="Times New Roman"/>
              </a:rPr>
              <a:t>&lt;unistd.h&gt;</a:t>
            </a:r>
            <a:r>
              <a:rPr lang="en-GB" sz="1018">
                <a:solidFill>
                  <a:srgbClr val="000000"/>
                </a:solidFill>
                <a:latin typeface="Times New Roman"/>
                <a:ea typeface="Times New Roman"/>
                <a:cs typeface="Times New Roman"/>
                <a:sym typeface="Times New Roman"/>
              </a:rPr>
              <a:t>, are the corresponding values used for </a:t>
            </a:r>
            <a:r>
              <a:rPr i="1" lang="en-GB" sz="1018">
                <a:solidFill>
                  <a:srgbClr val="000000"/>
                </a:solidFill>
                <a:latin typeface="Times New Roman"/>
                <a:ea typeface="Times New Roman"/>
                <a:cs typeface="Times New Roman"/>
                <a:sym typeface="Times New Roman"/>
              </a:rPr>
              <a:t>name</a:t>
            </a:r>
            <a:r>
              <a:rPr lang="en-GB" sz="1018">
                <a:solidFill>
                  <a:srgbClr val="000000"/>
                </a:solidFill>
                <a:latin typeface="Times New Roman"/>
                <a:ea typeface="Times New Roman"/>
                <a:cs typeface="Times New Roman"/>
                <a:sym typeface="Times New Roman"/>
              </a:rPr>
              <a:t>.</a:t>
            </a:r>
            <a:endParaRPr sz="1018">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SzPts val="688"/>
              <a:buNone/>
            </a:pPr>
            <a:r>
              <a:t/>
            </a:r>
            <a:endParaRPr sz="111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727650" y="1301375"/>
            <a:ext cx="7688700" cy="39783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GB" sz="2427">
                <a:solidFill>
                  <a:srgbClr val="000000"/>
                </a:solidFill>
              </a:rPr>
              <a:t>_PC_PIPE_BUF</a:t>
            </a:r>
            <a:endParaRPr sz="2427">
              <a:solidFill>
                <a:srgbClr val="000000"/>
              </a:solidFill>
            </a:endParaRPr>
          </a:p>
          <a:p>
            <a:pPr indent="0" lvl="0" marL="0" rtl="0" algn="l">
              <a:spcBef>
                <a:spcPts val="1200"/>
              </a:spcBef>
              <a:spcAft>
                <a:spcPts val="0"/>
              </a:spcAft>
              <a:buNone/>
            </a:pPr>
            <a:r>
              <a:rPr lang="en-GB" sz="2427">
                <a:solidFill>
                  <a:srgbClr val="000000"/>
                </a:solidFill>
              </a:rPr>
              <a:t>Maximum size of a block of data that may be automatically read from or written to a pipe file</a:t>
            </a:r>
            <a:endParaRPr sz="2427">
              <a:solidFill>
                <a:srgbClr val="000000"/>
              </a:solidFill>
            </a:endParaRPr>
          </a:p>
          <a:p>
            <a:pPr indent="0" lvl="0" marL="0" rtl="0" algn="l">
              <a:spcBef>
                <a:spcPts val="1200"/>
              </a:spcBef>
              <a:spcAft>
                <a:spcPts val="0"/>
              </a:spcAft>
              <a:buNone/>
            </a:pPr>
            <a:r>
              <a:rPr lang="en-GB" sz="2427">
                <a:solidFill>
                  <a:srgbClr val="000000"/>
                </a:solidFill>
              </a:rPr>
              <a:t>_PC_MAX_INPUT</a:t>
            </a:r>
            <a:endParaRPr sz="2427">
              <a:solidFill>
                <a:srgbClr val="000000"/>
              </a:solidFill>
            </a:endParaRPr>
          </a:p>
          <a:p>
            <a:pPr indent="0" lvl="0" marL="0" rtl="0" algn="l">
              <a:spcBef>
                <a:spcPts val="1200"/>
              </a:spcBef>
              <a:spcAft>
                <a:spcPts val="0"/>
              </a:spcAft>
              <a:buNone/>
            </a:pPr>
            <a:r>
              <a:rPr lang="en-GB" sz="2427">
                <a:solidFill>
                  <a:srgbClr val="000000"/>
                </a:solidFill>
              </a:rPr>
              <a:t>Maximum capacity in bytes of a terminal’s input queue</a:t>
            </a:r>
            <a:endParaRPr sz="2427">
              <a:solidFill>
                <a:srgbClr val="000000"/>
              </a:solidFill>
            </a:endParaRPr>
          </a:p>
          <a:p>
            <a:pPr indent="0" lvl="0" marL="0" rtl="0" algn="l">
              <a:spcBef>
                <a:spcPts val="1200"/>
              </a:spcBef>
              <a:spcAft>
                <a:spcPts val="0"/>
              </a:spcAft>
              <a:buNone/>
            </a:pPr>
            <a:r>
              <a:rPr lang="en-GB" sz="2327">
                <a:solidFill>
                  <a:srgbClr val="161616"/>
                </a:solidFill>
                <a:highlight>
                  <a:schemeClr val="lt1"/>
                </a:highlight>
                <a:latin typeface="Arial"/>
                <a:ea typeface="Arial"/>
                <a:cs typeface="Arial"/>
                <a:sym typeface="Arial"/>
              </a:rPr>
              <a:t>_PC_AIX_DISK_PARTITION</a:t>
            </a:r>
            <a:endParaRPr sz="2327">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rPr lang="en-GB" sz="2327">
                <a:solidFill>
                  <a:srgbClr val="161616"/>
                </a:solidFill>
                <a:highlight>
                  <a:schemeClr val="lt1"/>
                </a:highlight>
                <a:latin typeface="Arial"/>
                <a:ea typeface="Arial"/>
                <a:cs typeface="Arial"/>
                <a:sym typeface="Arial"/>
              </a:rPr>
              <a:t>Determines the physical partition size of the disk.</a:t>
            </a:r>
            <a:endParaRPr sz="2327">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t/>
            </a:r>
            <a:endParaRPr sz="2327">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rPr lang="en-GB" sz="2327">
                <a:solidFill>
                  <a:srgbClr val="161616"/>
                </a:solidFill>
                <a:highlight>
                  <a:schemeClr val="lt1"/>
                </a:highlight>
                <a:latin typeface="Arial"/>
                <a:ea typeface="Arial"/>
                <a:cs typeface="Arial"/>
                <a:sym typeface="Arial"/>
              </a:rPr>
              <a:t>_PC_AIX_DISK_SIZE</a:t>
            </a:r>
            <a:endParaRPr sz="2327">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rPr lang="en-GB" sz="2327">
                <a:solidFill>
                  <a:srgbClr val="161616"/>
                </a:solidFill>
                <a:highlight>
                  <a:schemeClr val="lt1"/>
                </a:highlight>
                <a:latin typeface="Arial"/>
                <a:ea typeface="Arial"/>
                <a:cs typeface="Arial"/>
                <a:sym typeface="Arial"/>
              </a:rPr>
              <a:t>Determines the disk size in megabytes.</a:t>
            </a:r>
            <a:endParaRPr sz="2327">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t/>
            </a:r>
            <a:endParaRPr sz="2327">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rPr lang="en-GB" sz="2327">
                <a:solidFill>
                  <a:srgbClr val="161616"/>
                </a:solidFill>
                <a:highlight>
                  <a:schemeClr val="lt1"/>
                </a:highlight>
                <a:latin typeface="Arial"/>
                <a:ea typeface="Arial"/>
                <a:cs typeface="Arial"/>
                <a:sym typeface="Arial"/>
              </a:rPr>
              <a:t>_PC_FILESIZEBITS</a:t>
            </a:r>
            <a:endParaRPr sz="2327">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rPr lang="en-GB" sz="2327">
                <a:solidFill>
                  <a:srgbClr val="161616"/>
                </a:solidFill>
                <a:highlight>
                  <a:schemeClr val="lt1"/>
                </a:highlight>
                <a:latin typeface="Arial"/>
                <a:ea typeface="Arial"/>
                <a:cs typeface="Arial"/>
                <a:sym typeface="Arial"/>
              </a:rPr>
              <a:t>Returns the minimum number of bits required to hold the file system's maximum file size as a signed integer. The smallest value returned is 32.</a:t>
            </a:r>
            <a:endParaRPr sz="2327">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t/>
            </a:r>
            <a:endParaRPr sz="2327">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rPr lang="en-GB" sz="2327">
                <a:solidFill>
                  <a:srgbClr val="000000"/>
                </a:solidFill>
                <a:highlight>
                  <a:schemeClr val="lt1"/>
                </a:highlight>
                <a:latin typeface="Arial"/>
                <a:ea typeface="Arial"/>
                <a:cs typeface="Arial"/>
                <a:sym typeface="Arial"/>
              </a:rPr>
              <a:t>_PC_SYNC_IO</a:t>
            </a:r>
            <a:endParaRPr sz="2327">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rPr lang="en-GB" sz="2327">
                <a:solidFill>
                  <a:srgbClr val="000000"/>
                </a:solidFill>
                <a:highlight>
                  <a:schemeClr val="lt1"/>
                </a:highlight>
                <a:latin typeface="Arial"/>
                <a:ea typeface="Arial"/>
                <a:cs typeface="Arial"/>
                <a:sym typeface="Arial"/>
              </a:rPr>
              <a:t>Returns -1 if the file system does not support the Synchronized Input and Output option. Any value other than -1 is returned if the file system supports the option.</a:t>
            </a:r>
            <a:endParaRPr sz="2327">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sz="1200">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t/>
            </a:r>
            <a:endParaRPr sz="1200">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t/>
            </a:r>
            <a:endParaRPr sz="1200">
              <a:solidFill>
                <a:srgbClr val="161616"/>
              </a:solidFill>
              <a:highlight>
                <a:schemeClr val="lt1"/>
              </a:highlight>
              <a:latin typeface="Arial"/>
              <a:ea typeface="Arial"/>
              <a:cs typeface="Arial"/>
              <a:sym typeface="Arial"/>
            </a:endParaRPr>
          </a:p>
          <a:p>
            <a:pPr indent="0" lvl="0" marL="0" rtl="0" algn="l">
              <a:spcBef>
                <a:spcPts val="0"/>
              </a:spcBef>
              <a:spcAft>
                <a:spcPts val="0"/>
              </a:spcAft>
              <a:buNone/>
            </a:pPr>
            <a:r>
              <a:t/>
            </a:r>
            <a:endParaRPr sz="1200">
              <a:solidFill>
                <a:srgbClr val="161616"/>
              </a:solidFill>
              <a:highlight>
                <a:srgbClr val="E5E5E5"/>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