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225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52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88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75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25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298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1113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054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17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26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99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04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48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07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7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5780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32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9035492"/>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EFCA8C-478D-4FFA-AEDC-C1DE6BF7D597}"/>
              </a:ext>
            </a:extLst>
          </p:cNvPr>
          <p:cNvSpPr>
            <a:spLocks noGrp="1"/>
          </p:cNvSpPr>
          <p:nvPr>
            <p:ph type="title"/>
          </p:nvPr>
        </p:nvSpPr>
        <p:spPr>
          <a:xfrm>
            <a:off x="1141413" y="609600"/>
            <a:ext cx="9905998" cy="4758813"/>
          </a:xfrm>
        </p:spPr>
        <p:txBody>
          <a:bodyPr>
            <a:normAutofit/>
          </a:bodyPr>
          <a:lstStyle/>
          <a:p>
            <a:pPr algn="ctr"/>
            <a:r>
              <a:rPr lang="en-IN" sz="4000" dirty="0"/>
              <a:t>FREE PING TOOL AND IT’S IMPLEMENTATION</a:t>
            </a:r>
          </a:p>
        </p:txBody>
      </p:sp>
    </p:spTree>
    <p:extLst>
      <p:ext uri="{BB962C8B-B14F-4D97-AF65-F5344CB8AC3E}">
        <p14:creationId xmlns:p14="http://schemas.microsoft.com/office/powerpoint/2010/main" val="53147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ABB08-81A3-41D6-B116-E7111AA5FBFF}"/>
              </a:ext>
            </a:extLst>
          </p:cNvPr>
          <p:cNvSpPr>
            <a:spLocks noGrp="1"/>
          </p:cNvSpPr>
          <p:nvPr>
            <p:ph idx="1"/>
          </p:nvPr>
        </p:nvSpPr>
        <p:spPr>
          <a:xfrm>
            <a:off x="199053" y="65313"/>
            <a:ext cx="11793894" cy="6792687"/>
          </a:xfrm>
        </p:spPr>
        <p:txBody>
          <a:bodyPr>
            <a:noAutofit/>
          </a:bodyPr>
          <a:lstStyle/>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Email, Save Option</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Email Settings Properties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Email Settings properties allow you to specify where emails will be sent.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MailServer</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Details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MailServer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property includes both "Server Name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Email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"Email" field indicates which email address should receive form data when a user submits form.</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"From" property indicates which email address should be filled in for the From address.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User Name &amp;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PassWord</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UserName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&amp; Password should be given to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provide the access to the user to send emails.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Attachments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Attachment allows the users to add files to your message. If attachments is not required, user can skip this section.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MaxAttachments</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maximum attachments allowed in email settings screen is 5 Files.</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Save Option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save option enables the user to "Save" the Ping Data, Ping Graph and Trace details as bit map in application bin directory. All the data will be saved based on date &amp; time.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PingData</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ping data will be saved as "pingdata_2010-12-6-14-43-49.png".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PingGraph</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ping graph will be saved as "pinggraph_2010-12-7-11-57-5.png".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rPr>
              <a:t>• </a:t>
            </a:r>
            <a:r>
              <a:rPr lang="en-IN" sz="1600" b="1" dirty="0" err="1">
                <a:effectLst/>
                <a:latin typeface="Times New Roman" panose="02020603050405020304" pitchFamily="18" charset="0"/>
                <a:ea typeface="Calibri" panose="020F0502020204030204" pitchFamily="34" charset="0"/>
              </a:rPr>
              <a:t>TraceGraph</a:t>
            </a:r>
            <a:r>
              <a:rPr lang="en-IN" sz="1600" b="1"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 The trace page will be saved as "tracedetails_gmail.com_2010-12-7-11-58-1.png" along with the hostname.</a:t>
            </a:r>
            <a:endParaRPr lang="en-IN" sz="1600" dirty="0"/>
          </a:p>
        </p:txBody>
      </p:sp>
    </p:spTree>
    <p:extLst>
      <p:ext uri="{BB962C8B-B14F-4D97-AF65-F5344CB8AC3E}">
        <p14:creationId xmlns:p14="http://schemas.microsoft.com/office/powerpoint/2010/main" val="165534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66F6-0DCE-45DF-BC4B-ECBE13EDDC49}"/>
              </a:ext>
            </a:extLst>
          </p:cNvPr>
          <p:cNvSpPr>
            <a:spLocks noGrp="1"/>
          </p:cNvSpPr>
          <p:nvPr>
            <p:ph type="title"/>
          </p:nvPr>
        </p:nvSpPr>
        <p:spPr>
          <a:xfrm>
            <a:off x="829820" y="292360"/>
            <a:ext cx="10353762" cy="457200"/>
          </a:xfrm>
        </p:spPr>
        <p:txBody>
          <a:bodyPr>
            <a:normAutofit/>
          </a:bodyPr>
          <a:lstStyle/>
          <a:p>
            <a:pPr algn="l"/>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p>
        </p:txBody>
      </p:sp>
      <p:sp>
        <p:nvSpPr>
          <p:cNvPr id="3" name="Content Placeholder 2">
            <a:extLst>
              <a:ext uri="{FF2B5EF4-FFF2-40B4-BE49-F238E27FC236}">
                <a16:creationId xmlns:a16="http://schemas.microsoft.com/office/drawing/2014/main" id="{DCC5CE9D-EBD0-45FD-A0E5-3E1EECA7CE41}"/>
              </a:ext>
            </a:extLst>
          </p:cNvPr>
          <p:cNvSpPr>
            <a:spLocks noGrp="1"/>
          </p:cNvSpPr>
          <p:nvPr>
            <p:ph idx="1"/>
          </p:nvPr>
        </p:nvSpPr>
        <p:spPr>
          <a:xfrm>
            <a:off x="913795" y="1231641"/>
            <a:ext cx="10353762" cy="5495730"/>
          </a:xfrm>
        </p:spPr>
        <p:txBody>
          <a:bodyPr/>
          <a:lstStyle/>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Atleast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3 MB of Disk space before installation.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Less than 10 MB of Disk space after installation.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Atleast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512 MB 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Operating Systems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Windows XP, Windows Vista, Windows 2003 &amp; Windows 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5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Microsoft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Framework 2.0 / 3.0 / 3.5.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623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B30A-91DA-452C-9883-D32853B9EBB7}"/>
              </a:ext>
            </a:extLst>
          </p:cNvPr>
          <p:cNvSpPr>
            <a:spLocks noGrp="1"/>
          </p:cNvSpPr>
          <p:nvPr>
            <p:ph type="title"/>
          </p:nvPr>
        </p:nvSpPr>
        <p:spPr>
          <a:xfrm>
            <a:off x="913795" y="609600"/>
            <a:ext cx="10353762" cy="457200"/>
          </a:xfrm>
        </p:spPr>
        <p:txBody>
          <a:bodyPr>
            <a:normAutofit/>
          </a:bodyPr>
          <a:lstStyle/>
          <a:p>
            <a:pPr algn="l"/>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400" dirty="0"/>
          </a:p>
        </p:txBody>
      </p:sp>
      <p:sp>
        <p:nvSpPr>
          <p:cNvPr id="3" name="Content Placeholder 2">
            <a:extLst>
              <a:ext uri="{FF2B5EF4-FFF2-40B4-BE49-F238E27FC236}">
                <a16:creationId xmlns:a16="http://schemas.microsoft.com/office/drawing/2014/main" id="{22B1E513-B5F4-49D3-8196-1D0BB5FAFE3D}"/>
              </a:ext>
            </a:extLst>
          </p:cNvPr>
          <p:cNvSpPr>
            <a:spLocks noGrp="1"/>
          </p:cNvSpPr>
          <p:nvPr>
            <p:ph idx="1"/>
          </p:nvPr>
        </p:nvSpPr>
        <p:spPr>
          <a:xfrm>
            <a:off x="913795" y="1732449"/>
            <a:ext cx="10353762" cy="4360441"/>
          </a:xfrm>
        </p:spPr>
        <p:txBody>
          <a:bodyPr/>
          <a:lstStyle/>
          <a:p>
            <a:r>
              <a:rPr lang="en-IN" sz="1800" dirty="0">
                <a:solidFill>
                  <a:schemeClr val="tx1"/>
                </a:solidFill>
                <a:effectLst/>
                <a:latin typeface="Times New Roman" panose="02020603050405020304" pitchFamily="18" charset="0"/>
                <a:ea typeface="Times New Roman" panose="02020603050405020304" pitchFamily="18" charset="0"/>
              </a:rPr>
              <a:t>IT professionals need to know when their critical servers and network appliances are running smoothly, and even more importantly, when they go offline.</a:t>
            </a:r>
          </a:p>
          <a:p>
            <a:pPr marL="36900" indent="0">
              <a:buNone/>
            </a:pPr>
            <a:endParaRPr lang="en-IN" sz="1800" dirty="0">
              <a:solidFill>
                <a:schemeClr val="tx1"/>
              </a:solidFill>
              <a:effectLst/>
              <a:latin typeface="Times New Roman" panose="02020603050405020304" pitchFamily="18" charset="0"/>
              <a:ea typeface="Times New Roman" panose="02020603050405020304" pitchFamily="18" charset="0"/>
            </a:endParaRPr>
          </a:p>
          <a:p>
            <a:pPr algn="l"/>
            <a:r>
              <a:rPr lang="en-IN" sz="1800" dirty="0">
                <a:solidFill>
                  <a:schemeClr val="tx1"/>
                </a:solidFill>
                <a:effectLst/>
                <a:latin typeface="Times New Roman" panose="02020603050405020304" pitchFamily="18" charset="0"/>
                <a:ea typeface="Times New Roman" panose="02020603050405020304" pitchFamily="18" charset="0"/>
              </a:rPr>
              <a:t>A ping utility is especially useful for this purpose, as it keeps a constant stream of ping requests going to your important network devices.</a:t>
            </a:r>
          </a:p>
          <a:p>
            <a:pPr marL="36900" indent="0" algn="l">
              <a:buNone/>
            </a:pPr>
            <a:endParaRPr lang="en-IN" sz="1800" dirty="0">
              <a:solidFill>
                <a:schemeClr val="tx1"/>
              </a:solidFill>
              <a:effectLst/>
              <a:latin typeface="Times New Roman" panose="02020603050405020304" pitchFamily="18" charset="0"/>
              <a:ea typeface="Times New Roman" panose="02020603050405020304" pitchFamily="18" charset="0"/>
            </a:endParaRPr>
          </a:p>
          <a:p>
            <a:pPr algn="l"/>
            <a:r>
              <a:rPr lang="en-IN" sz="1800" dirty="0">
                <a:solidFill>
                  <a:schemeClr val="tx1"/>
                </a:solidFill>
                <a:effectLst/>
                <a:latin typeface="Times New Roman" panose="02020603050405020304" pitchFamily="18" charset="0"/>
                <a:ea typeface="Times New Roman" panose="02020603050405020304" pitchFamily="18" charset="0"/>
              </a:rPr>
              <a:t>Using a ping monitoring application to keep track of how things are running is also very efficient on your overall network capacity, which means that you can keep the services running indefinitely without affecting the performance of your network or internet connection</a:t>
            </a:r>
            <a:r>
              <a:rPr lang="en-IN" sz="1800" dirty="0">
                <a:solidFill>
                  <a:schemeClr val="tx1"/>
                </a:solidFill>
                <a:effectLst/>
                <a:latin typeface="Helvetica" panose="020B0604020202020204" pitchFamily="34"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557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73D6-9457-4D56-ACF9-827ECE8BB55D}"/>
              </a:ext>
            </a:extLst>
          </p:cNvPr>
          <p:cNvSpPr>
            <a:spLocks noGrp="1"/>
          </p:cNvSpPr>
          <p:nvPr>
            <p:ph type="title"/>
          </p:nvPr>
        </p:nvSpPr>
        <p:spPr>
          <a:xfrm>
            <a:off x="913795" y="609600"/>
            <a:ext cx="10353762" cy="5707224"/>
          </a:xfrm>
        </p:spPr>
        <p:txBody>
          <a:bodyPr>
            <a:normAutofit/>
          </a:bodyPr>
          <a:lstStyle/>
          <a:p>
            <a:r>
              <a:rPr lang="en-IN" sz="10000" dirty="0"/>
              <a:t>THANK YOU</a:t>
            </a:r>
          </a:p>
        </p:txBody>
      </p:sp>
    </p:spTree>
    <p:extLst>
      <p:ext uri="{BB962C8B-B14F-4D97-AF65-F5344CB8AC3E}">
        <p14:creationId xmlns:p14="http://schemas.microsoft.com/office/powerpoint/2010/main" val="419655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37FA-C9B4-409C-ABB9-7082FEDD3EFF}"/>
              </a:ext>
            </a:extLst>
          </p:cNvPr>
          <p:cNvSpPr>
            <a:spLocks noGrp="1"/>
          </p:cNvSpPr>
          <p:nvPr>
            <p:ph type="title"/>
          </p:nvPr>
        </p:nvSpPr>
        <p:spPr>
          <a:xfrm>
            <a:off x="419878" y="609600"/>
            <a:ext cx="10726381" cy="650033"/>
          </a:xfrm>
        </p:spPr>
        <p:txBody>
          <a:bodyPr>
            <a:noAutofit/>
          </a:bodyPr>
          <a:lstStyle/>
          <a:p>
            <a:pPr algn="l">
              <a:lnSpc>
                <a:spcPct val="107000"/>
              </a:lnSpc>
              <a:spcAft>
                <a:spcPts val="15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OVERVIEW</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400" dirty="0"/>
          </a:p>
        </p:txBody>
      </p:sp>
      <p:sp>
        <p:nvSpPr>
          <p:cNvPr id="6" name="Content Placeholder 5">
            <a:extLst>
              <a:ext uri="{FF2B5EF4-FFF2-40B4-BE49-F238E27FC236}">
                <a16:creationId xmlns:a16="http://schemas.microsoft.com/office/drawing/2014/main" id="{A2961285-5304-415F-9EDE-24D922B63F7F}"/>
              </a:ext>
            </a:extLst>
          </p:cNvPr>
          <p:cNvSpPr>
            <a:spLocks noGrp="1"/>
          </p:cNvSpPr>
          <p:nvPr>
            <p:ph idx="1"/>
          </p:nvPr>
        </p:nvSpPr>
        <p:spPr>
          <a:xfrm>
            <a:off x="419878" y="1380932"/>
            <a:ext cx="11411337" cy="5122506"/>
          </a:xfrm>
        </p:spPr>
        <p:txBody>
          <a:bodyPr>
            <a:normAutofit lnSpcReduction="10000"/>
          </a:bodyPr>
          <a:lstStyle/>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Free Ping Tool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complex network environment, various severs and devices such as routers, switches are need to be up and running all the time . Any outages of these servers and devices will affect the performance of the network usage and eventually, it will affect many users. Similarly, you cannot leave your website availability to chance, more so in today's internet economy where most businesses depend on their websites for revenue.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Therefore, it is highly imperative that you monitor your internal servers and devices in LAN environment and also web sites externally at all times so that you become aware of problems early enough before it translates into substantial loss of revenue.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ManageEngine "Free Ping Tool" will address this monitoring requirement. The ManageEngine Ping Tool, using ICMP Ping, monitors the availability of servers, routers, switches and mail servers internally and more importantly websites externally. The tool fetches important parameter like Round trip time, Time to Live of the packet, presents them as visually elegant running graphs and reports. The relevant data, graphs and reports are displayed in a desktop tool dashboard providing wealth of information about the real time functioning of the servers and websites.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ManageEngine "Free Ping Tool" can monitor 10 servers and websites simultaneously.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5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best part is that the tool is made available, absolutely FREE of cost.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effectLst>
                <a:glow rad="38100">
                  <a:schemeClr val="bg1">
                    <a:lumMod val="50000"/>
                    <a:lumOff val="50000"/>
                    <a:alpha val="20000"/>
                  </a:schemeClr>
                </a:glow>
              </a:effectLst>
            </a:endParaRPr>
          </a:p>
        </p:txBody>
      </p:sp>
    </p:spTree>
    <p:extLst>
      <p:ext uri="{BB962C8B-B14F-4D97-AF65-F5344CB8AC3E}">
        <p14:creationId xmlns:p14="http://schemas.microsoft.com/office/powerpoint/2010/main" val="317159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E319-8E15-4215-B08E-6DA08F1F1368}"/>
              </a:ext>
            </a:extLst>
          </p:cNvPr>
          <p:cNvSpPr>
            <a:spLocks noGrp="1"/>
          </p:cNvSpPr>
          <p:nvPr>
            <p:ph type="title"/>
          </p:nvPr>
        </p:nvSpPr>
        <p:spPr>
          <a:xfrm>
            <a:off x="417094" y="466532"/>
            <a:ext cx="10353762" cy="653142"/>
          </a:xfrm>
        </p:spPr>
        <p:txBody>
          <a:bodyPr>
            <a:normAutofit fontScale="90000"/>
          </a:bodyPr>
          <a:lstStyle/>
          <a:p>
            <a:pPr algn="l"/>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Monitor the servers, devices and websites using ManageEngine Free Ping Tool</a:t>
            </a:r>
            <a:br>
              <a:rPr lang="en-IN" sz="2400" u="sng"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400" u="sng" dirty="0"/>
          </a:p>
        </p:txBody>
      </p:sp>
      <p:sp>
        <p:nvSpPr>
          <p:cNvPr id="3" name="Content Placeholder 2">
            <a:extLst>
              <a:ext uri="{FF2B5EF4-FFF2-40B4-BE49-F238E27FC236}">
                <a16:creationId xmlns:a16="http://schemas.microsoft.com/office/drawing/2014/main" id="{BECE524F-C233-46C9-92B0-E5C26BA39B8A}"/>
              </a:ext>
            </a:extLst>
          </p:cNvPr>
          <p:cNvSpPr>
            <a:spLocks noGrp="1"/>
          </p:cNvSpPr>
          <p:nvPr>
            <p:ph idx="1"/>
          </p:nvPr>
        </p:nvSpPr>
        <p:spPr>
          <a:xfrm>
            <a:off x="417094" y="1203650"/>
            <a:ext cx="11405937" cy="5488528"/>
          </a:xfrm>
        </p:spPr>
        <p:txBody>
          <a:bodyPr>
            <a:normAutofit fontScale="92500" lnSpcReduction="10000"/>
          </a:bodyPr>
          <a:lstStyle/>
          <a:p>
            <a:pPr marL="36900" indent="0" algn="just">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Free Ping</a:t>
            </a:r>
            <a:r>
              <a:rPr lang="en-IN"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ManageEngine Free Ping Tool provides an exclusive monitoring of server, switch, router and websites as a desktop tool dashboard. It shows the actual round trip time of servers internally and also for the external websites.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effectLst/>
                <a:latin typeface="Times New Roman" panose="02020603050405020304" pitchFamily="18" charset="0"/>
                <a:ea typeface="Calibri" panose="020F0502020204030204" pitchFamily="34" charset="0"/>
              </a:rPr>
              <a:t>In case of non-availability of servers then alert signal are shown in the dashboard. If at all, server goes down or non-availability of server due to other network problem or response time increases alarmingly than the desired level. The IT administrator can then effortlessly manage instances to prevent server crash, or bring back the servers to normal functioning state</a:t>
            </a:r>
          </a:p>
          <a:p>
            <a:pPr marL="36900" indent="0">
              <a:buNone/>
            </a:pPr>
            <a:endParaRPr lang="en-IN" dirty="0">
              <a:effectLst/>
              <a:latin typeface="Times New Roman" panose="02020603050405020304" pitchFamily="18" charset="0"/>
              <a:ea typeface="Calibri" panose="020F0502020204030204" pitchFamily="34" charset="0"/>
            </a:endParaRPr>
          </a:p>
          <a:p>
            <a:pPr marL="3690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Free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TraceRoute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traceroute helps to find the full trace path of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server⁄host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internally and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externally. Tool also shows Round trip time, Number of hops it takes to reach remote destination. These parameter are presented in a neat graphical view.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ManageEngine Free Ping Tool serves as a smart desktop tool that continuously monitors servers across your network and also external websites for their availability and gives traceroute, giving you simple yet real-time network monitoring solution.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06061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195DF-2516-4BB8-8042-33D817DA3D1E}"/>
              </a:ext>
            </a:extLst>
          </p:cNvPr>
          <p:cNvSpPr>
            <a:spLocks noGrp="1"/>
          </p:cNvSpPr>
          <p:nvPr>
            <p:ph idx="1"/>
          </p:nvPr>
        </p:nvSpPr>
        <p:spPr>
          <a:xfrm>
            <a:off x="251927" y="93306"/>
            <a:ext cx="11803224" cy="6764694"/>
          </a:xfrm>
        </p:spPr>
        <p:txBody>
          <a:bodyPr>
            <a:noAutofit/>
          </a:bodyPr>
          <a:lstStyle/>
          <a:p>
            <a:pPr marL="36900" indent="0" algn="just">
              <a:lnSpc>
                <a:spcPct val="107000"/>
              </a:lnSpc>
              <a:spcAft>
                <a:spcPts val="800"/>
              </a:spcAft>
              <a:buNone/>
            </a:pPr>
            <a:r>
              <a:rPr lang="en-IN"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DNS Lookup</a:t>
            </a:r>
            <a:r>
              <a:rPr lang="en-IN" sz="13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3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DNS Lookup tool retrieves domain name records for the domain name that you provide. You can use this to help diagnose problems and see if the problem originates from the domain name server — if you cannot return a domain’s records, you’ll know where to begin troubleshooting!</a:t>
            </a:r>
            <a:endParaRPr lang="en-IN" sz="13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Fetch the DNS records of websites</a:t>
            </a:r>
            <a:endParaRPr lang="en-IN" sz="13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 the different types of DNS records of </a:t>
            </a:r>
            <a:r>
              <a:rPr lang="en-IN" sz="13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websites,viz</a:t>
            </a:r>
            <a:r>
              <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SOA, A, MX, NS and Text </a:t>
            </a:r>
            <a:endParaRPr lang="en-IN" sz="13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 Responses : </a:t>
            </a:r>
            <a:endParaRPr lang="en-IN" sz="13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Ping works by sending an </a:t>
            </a:r>
            <a:r>
              <a:rPr lang="en-IN" sz="1300" b="1" dirty="0">
                <a:solidFill>
                  <a:schemeClr val="tx1"/>
                </a:solidFill>
                <a:effectLst/>
                <a:latin typeface="Times New Roman" panose="02020603050405020304" pitchFamily="18" charset="0"/>
                <a:ea typeface="Times New Roman" panose="02020603050405020304" pitchFamily="18" charset="0"/>
              </a:rPr>
              <a:t>Internet Control Message Protocol (ICMP) Echo Request </a:t>
            </a:r>
            <a:r>
              <a:rPr lang="en-IN" sz="1300" dirty="0">
                <a:solidFill>
                  <a:schemeClr val="tx1"/>
                </a:solidFill>
                <a:effectLst/>
                <a:latin typeface="Times New Roman" panose="02020603050405020304" pitchFamily="18" charset="0"/>
                <a:ea typeface="Times New Roman" panose="02020603050405020304" pitchFamily="18" charset="0"/>
              </a:rPr>
              <a:t>to a specified interface on the network and, in return, sends out replies to validate the connection.</a:t>
            </a:r>
          </a:p>
          <a:p>
            <a:pPr algn="l">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The </a:t>
            </a:r>
            <a:r>
              <a:rPr lang="en-IN" sz="1300" b="1" dirty="0">
                <a:solidFill>
                  <a:schemeClr val="tx1"/>
                </a:solidFill>
                <a:effectLst/>
                <a:latin typeface="Times New Roman" panose="02020603050405020304" pitchFamily="18" charset="0"/>
                <a:ea typeface="Times New Roman" panose="02020603050405020304" pitchFamily="18" charset="0"/>
              </a:rPr>
              <a:t>ping response</a:t>
            </a:r>
            <a:r>
              <a:rPr lang="en-IN" sz="1300" dirty="0">
                <a:solidFill>
                  <a:schemeClr val="tx1"/>
                </a:solidFill>
                <a:effectLst/>
                <a:latin typeface="Times New Roman" panose="02020603050405020304" pitchFamily="18" charset="0"/>
                <a:ea typeface="Times New Roman" panose="02020603050405020304" pitchFamily="18" charset="0"/>
              </a:rPr>
              <a:t> is the most important thing to keep an eye on when performing a ping test.  Knowing what each response means will help and guide you identify the right troubleshooting path.</a:t>
            </a:r>
          </a:p>
          <a:p>
            <a:pPr algn="l">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Below are the top responses that you commonly see when pinging.</a:t>
            </a:r>
          </a:p>
          <a:p>
            <a:pPr marL="381000" algn="l">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 </a:t>
            </a:r>
            <a:r>
              <a:rPr lang="en-IN" sz="1300" b="1" dirty="0">
                <a:solidFill>
                  <a:schemeClr val="tx1"/>
                </a:solidFill>
                <a:effectLst/>
                <a:latin typeface="Times New Roman" panose="02020603050405020304" pitchFamily="18" charset="0"/>
                <a:ea typeface="Times New Roman" panose="02020603050405020304" pitchFamily="18" charset="0"/>
              </a:rPr>
              <a:t>Reply from</a:t>
            </a:r>
            <a:r>
              <a:rPr lang="en-IN" sz="1300" dirty="0">
                <a:solidFill>
                  <a:schemeClr val="tx1"/>
                </a:solidFill>
                <a:effectLst/>
                <a:latin typeface="Times New Roman" panose="02020603050405020304" pitchFamily="18" charset="0"/>
                <a:ea typeface="Times New Roman" panose="02020603050405020304" pitchFamily="18" charset="0"/>
              </a:rPr>
              <a:t> – When you see this response from the address that you pinged, it means that your connection is good.  Take note of the time of replies you're receiving.  The more replies you get, the better your connection is with the router.</a:t>
            </a:r>
          </a:p>
          <a:p>
            <a:pPr marL="381000" algn="l">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 </a:t>
            </a:r>
            <a:r>
              <a:rPr lang="en-IN" sz="1300" b="1" dirty="0">
                <a:solidFill>
                  <a:schemeClr val="tx1"/>
                </a:solidFill>
                <a:effectLst/>
                <a:latin typeface="Times New Roman" panose="02020603050405020304" pitchFamily="18" charset="0"/>
                <a:ea typeface="Times New Roman" panose="02020603050405020304" pitchFamily="18" charset="0"/>
              </a:rPr>
              <a:t>Request Timed Out </a:t>
            </a:r>
            <a:r>
              <a:rPr lang="en-IN" sz="1300" dirty="0">
                <a:solidFill>
                  <a:schemeClr val="tx1"/>
                </a:solidFill>
                <a:effectLst/>
                <a:latin typeface="Times New Roman" panose="02020603050405020304" pitchFamily="18" charset="0"/>
                <a:ea typeface="Times New Roman" panose="02020603050405020304" pitchFamily="18" charset="0"/>
              </a:rPr>
              <a:t>– The ping command timed out because there was no reply from the host or the destination host is down.</a:t>
            </a:r>
          </a:p>
          <a:p>
            <a:pPr marL="381000" algn="l">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 </a:t>
            </a:r>
            <a:r>
              <a:rPr lang="en-IN" sz="1300" b="1" dirty="0">
                <a:solidFill>
                  <a:schemeClr val="tx1"/>
                </a:solidFill>
                <a:effectLst/>
                <a:latin typeface="Times New Roman" panose="02020603050405020304" pitchFamily="18" charset="0"/>
                <a:ea typeface="Times New Roman" panose="02020603050405020304" pitchFamily="18" charset="0"/>
              </a:rPr>
              <a:t>Unknown Host </a:t>
            </a:r>
            <a:r>
              <a:rPr lang="en-IN" sz="1300" dirty="0">
                <a:solidFill>
                  <a:schemeClr val="tx1"/>
                </a:solidFill>
                <a:effectLst/>
                <a:latin typeface="Times New Roman" panose="02020603050405020304" pitchFamily="18" charset="0"/>
                <a:ea typeface="Times New Roman" panose="02020603050405020304" pitchFamily="18" charset="0"/>
              </a:rPr>
              <a:t>– This response means that your computer cannot recognize the IP address that you are trying to ping.  Usually, this error message will recommend the user to check the spelling of the host name.</a:t>
            </a:r>
          </a:p>
          <a:p>
            <a:pPr marL="381000" algn="l">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 </a:t>
            </a:r>
            <a:r>
              <a:rPr lang="en-IN" sz="1300" b="1" dirty="0">
                <a:solidFill>
                  <a:schemeClr val="tx1"/>
                </a:solidFill>
                <a:effectLst/>
                <a:latin typeface="Times New Roman" panose="02020603050405020304" pitchFamily="18" charset="0"/>
                <a:ea typeface="Times New Roman" panose="02020603050405020304" pitchFamily="18" charset="0"/>
              </a:rPr>
              <a:t>Destination Network / Host unreachable </a:t>
            </a:r>
            <a:r>
              <a:rPr lang="en-IN" sz="1300" dirty="0">
                <a:solidFill>
                  <a:schemeClr val="tx1"/>
                </a:solidFill>
                <a:effectLst/>
                <a:latin typeface="Times New Roman" panose="02020603050405020304" pitchFamily="18" charset="0"/>
                <a:ea typeface="Times New Roman" panose="02020603050405020304" pitchFamily="18" charset="0"/>
              </a:rPr>
              <a:t>– This means that the host that you are trying to ping is down or is not operating on the network.</a:t>
            </a:r>
          </a:p>
          <a:p>
            <a:pPr marL="381000" algn="l">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 </a:t>
            </a:r>
            <a:r>
              <a:rPr lang="en-IN" sz="1300" b="1" dirty="0">
                <a:solidFill>
                  <a:schemeClr val="tx1"/>
                </a:solidFill>
                <a:effectLst/>
                <a:latin typeface="Times New Roman" panose="02020603050405020304" pitchFamily="18" charset="0"/>
                <a:ea typeface="Times New Roman" panose="02020603050405020304" pitchFamily="18" charset="0"/>
              </a:rPr>
              <a:t>Hardware Error</a:t>
            </a:r>
            <a:r>
              <a:rPr lang="en-IN" sz="1300" dirty="0">
                <a:solidFill>
                  <a:schemeClr val="tx1"/>
                </a:solidFill>
                <a:effectLst/>
                <a:latin typeface="Times New Roman" panose="02020603050405020304" pitchFamily="18" charset="0"/>
                <a:ea typeface="Times New Roman" panose="02020603050405020304" pitchFamily="18" charset="0"/>
              </a:rPr>
              <a:t> – This usually means that your network adapter is disabled or you have unplugged the Ethernet cable.</a:t>
            </a:r>
          </a:p>
          <a:p>
            <a:pPr marL="36900" indent="0">
              <a:buNone/>
            </a:pPr>
            <a:r>
              <a:rPr lang="en-IN" sz="1300" b="1" dirty="0">
                <a:solidFill>
                  <a:schemeClr val="tx1"/>
                </a:solidFill>
                <a:effectLst/>
                <a:latin typeface="Times New Roman" panose="02020603050405020304" pitchFamily="18" charset="0"/>
                <a:ea typeface="Times New Roman" panose="02020603050405020304" pitchFamily="18" charset="0"/>
              </a:rPr>
              <a:t>HTTP Performance Monitoring :</a:t>
            </a:r>
            <a:endParaRPr lang="en-IN" sz="1300" dirty="0">
              <a:solidFill>
                <a:schemeClr val="tx1"/>
              </a:solidFill>
              <a:effectLst/>
              <a:latin typeface="Times New Roman" panose="02020603050405020304" pitchFamily="18" charset="0"/>
              <a:ea typeface="Times New Roman" panose="02020603050405020304" pitchFamily="18" charset="0"/>
            </a:endParaRPr>
          </a:p>
          <a:p>
            <a:r>
              <a:rPr lang="en-IN" sz="1300" dirty="0">
                <a:solidFill>
                  <a:schemeClr val="tx1"/>
                </a:solidFill>
                <a:effectLst/>
                <a:latin typeface="Times New Roman" panose="02020603050405020304" pitchFamily="18" charset="0"/>
                <a:ea typeface="Times New Roman" panose="02020603050405020304" pitchFamily="18" charset="0"/>
              </a:rPr>
              <a:t>Keep a tab on the performance of your websites</a:t>
            </a:r>
          </a:p>
          <a:p>
            <a:r>
              <a:rPr lang="en-IN" sz="1300" dirty="0">
                <a:solidFill>
                  <a:schemeClr val="tx1"/>
                </a:solidFill>
                <a:effectLst/>
                <a:latin typeface="Times New Roman" panose="02020603050405020304" pitchFamily="18" charset="0"/>
                <a:ea typeface="Times New Roman" panose="02020603050405020304" pitchFamily="18" charset="0"/>
              </a:rPr>
              <a:t>Get a graphical view of TCP connection time, redirection time and response time of websites</a:t>
            </a:r>
          </a:p>
          <a:p>
            <a:pPr>
              <a:spcAft>
                <a:spcPts val="750"/>
              </a:spcAft>
            </a:pPr>
            <a:r>
              <a:rPr lang="en-IN" sz="1300" dirty="0">
                <a:solidFill>
                  <a:schemeClr val="tx1"/>
                </a:solidFill>
                <a:effectLst/>
                <a:latin typeface="Times New Roman" panose="02020603050405020304" pitchFamily="18" charset="0"/>
                <a:ea typeface="Times New Roman" panose="02020603050405020304" pitchFamily="18" charset="0"/>
              </a:rPr>
              <a:t>Set the optimum refresh interval (10 seconds by default)</a:t>
            </a:r>
          </a:p>
          <a:p>
            <a:endParaRPr lang="en-IN" sz="1300" dirty="0">
              <a:solidFill>
                <a:schemeClr val="tx1"/>
              </a:solidFill>
            </a:endParaRPr>
          </a:p>
        </p:txBody>
      </p:sp>
    </p:spTree>
    <p:extLst>
      <p:ext uri="{BB962C8B-B14F-4D97-AF65-F5344CB8AC3E}">
        <p14:creationId xmlns:p14="http://schemas.microsoft.com/office/powerpoint/2010/main" val="63874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EC7B-5E43-4D72-8165-9CD15A794A30}"/>
              </a:ext>
            </a:extLst>
          </p:cNvPr>
          <p:cNvSpPr>
            <a:spLocks noGrp="1"/>
          </p:cNvSpPr>
          <p:nvPr>
            <p:ph type="title"/>
          </p:nvPr>
        </p:nvSpPr>
        <p:spPr>
          <a:xfrm>
            <a:off x="913795" y="256673"/>
            <a:ext cx="10353762" cy="457200"/>
          </a:xfrm>
        </p:spPr>
        <p:txBody>
          <a:bodyPr>
            <a:normAutofit/>
          </a:bodyPr>
          <a:lstStyle/>
          <a:p>
            <a:pPr algn="l"/>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Features</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p>
        </p:txBody>
      </p:sp>
      <p:sp>
        <p:nvSpPr>
          <p:cNvPr id="3" name="Content Placeholder 2">
            <a:extLst>
              <a:ext uri="{FF2B5EF4-FFF2-40B4-BE49-F238E27FC236}">
                <a16:creationId xmlns:a16="http://schemas.microsoft.com/office/drawing/2014/main" id="{F05B511D-11DD-4CF5-AAD4-9641C067232C}"/>
              </a:ext>
            </a:extLst>
          </p:cNvPr>
          <p:cNvSpPr>
            <a:spLocks noGrp="1"/>
          </p:cNvSpPr>
          <p:nvPr>
            <p:ph idx="1"/>
          </p:nvPr>
        </p:nvSpPr>
        <p:spPr>
          <a:xfrm>
            <a:off x="913795" y="946483"/>
            <a:ext cx="10353762" cy="5654843"/>
          </a:xfrm>
        </p:spPr>
        <p:txBody>
          <a:bodyPr>
            <a:noAutofit/>
          </a:bodyPr>
          <a:lstStyle/>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Free Ping Tool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ManageEngine Free Ping tools helps the administrators to monitor the availability servers, devices and websites continuously and ensures that these servers, devices are running properly in real-time environment using the ICMP ping request.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Monitor servers and devices using ping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Graph Details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Save Option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Retain Setting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TraceRoute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Monitor servers and devices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ManageEngine Free Ping Tool helps an administrator to view the following parameters and gives the availability of the server and its response time in real-time.</a:t>
            </a:r>
          </a:p>
          <a:p>
            <a:pPr marL="36900" indent="0" algn="just">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407082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84BE9-59EF-4A40-87AC-84139BE07956}"/>
              </a:ext>
            </a:extLst>
          </p:cNvPr>
          <p:cNvSpPr>
            <a:spLocks noGrp="1"/>
          </p:cNvSpPr>
          <p:nvPr>
            <p:ph idx="1"/>
          </p:nvPr>
        </p:nvSpPr>
        <p:spPr>
          <a:xfrm>
            <a:off x="176462" y="368968"/>
            <a:ext cx="11662611" cy="6272463"/>
          </a:xfrm>
        </p:spPr>
        <p:txBody>
          <a:bodyPr>
            <a:normAutofit/>
          </a:bodyPr>
          <a:lstStyle/>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Monitor Status of the servers, devices and websites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ManageEngine Free Ping Tool sends ICMP ping request to the server and if the target destination is reachable and if the server sends the ping response back then availability of the host is ensured then tool will show the status of the server as UP. If the tool is unable to reach the target host using ping command then it will state the status as DOWN.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Ping Success Count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Tool pings the server, devices at specified time interval if remote host sends back the ping reply, Ping successful reply count will be incremented by one. Number of successful pings counts are shown here.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Ping Failure Count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Similar to success count, Tool will send PING request to the servers and devices. If the server or devices did not respond back then the server is not running or may be due to network related problem the packet is dropped. Then failure count will be incremented by 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4. Host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IPAddress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ability to ping an IP address of remote host is vital to network troubleshooting. Ping Tool utilizes the ICMP ECHO protocol and sends a packet to a specified destination. It is called an ECHO_REQUEST. If the target destination is reachable, remote host will generate an ECHO_REPLY and sends it back to Ping Tool. When the ECHO_REPLY is received, connectivity between two hosts on a network is verified and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IpAddress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received.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49631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76F79-EA21-4B0E-93FE-313C930049EB}"/>
              </a:ext>
            </a:extLst>
          </p:cNvPr>
          <p:cNvSpPr>
            <a:spLocks noGrp="1"/>
          </p:cNvSpPr>
          <p:nvPr>
            <p:ph idx="1"/>
          </p:nvPr>
        </p:nvSpPr>
        <p:spPr>
          <a:xfrm>
            <a:off x="83976" y="149291"/>
            <a:ext cx="11877869" cy="6568750"/>
          </a:xfrm>
        </p:spPr>
        <p:txBody>
          <a:bodyPr>
            <a:noAutofit/>
          </a:bodyPr>
          <a:lstStyle/>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RoundTripTime</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Round-trip time (RTT), also called round-trip delay, is the time required for a signal pulse or packet to travel from a specific source to a specific destination and back again.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On the internet, an end user can determine the RTT to and from an IP (Internet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Protocol) address by sending ping requests to that address. Tool displays the RTT value in table and graph.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TimeToLive</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Ttl</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[Secs]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Time-to-live (TTL) is a value in an Internet Protocol (IP) packet that tells a network router whether or not the packet has been in the network too long and should be discarded. The original idea of TTL was that it should specify a certain time span in seconds that, when exhausted, would cause the packet to be discarded. Tool shows the value of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Ttl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in table. Graph Details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ManageEngine Free ping tool give the round trip time in a intuitive moving real time graph. Graph is drawn with Number of instances in the X-axis versus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RoundTripTime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in Y-axis for multiple hosts. The graph is drawn over the specified refresh time Intervals.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Email, Save Option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Administrator can send email from this tool about the snap shots of the ping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Traceroute details to all stake holders.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Take snap shot of Ping data details, Ping data graph , trace route details of the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servers.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Retain Setting: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Ipaddress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Host name entered is stored internally and while starting the tool next time, Administrator need not enter the all the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Ipaddress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again. Tool will populate data for all the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Ipaddress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automatically.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52888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CA752-9A33-4B31-B11C-1406492219C1}"/>
              </a:ext>
            </a:extLst>
          </p:cNvPr>
          <p:cNvSpPr>
            <a:spLocks noGrp="1"/>
          </p:cNvSpPr>
          <p:nvPr>
            <p:ph type="title"/>
          </p:nvPr>
        </p:nvSpPr>
        <p:spPr>
          <a:xfrm>
            <a:off x="363894" y="301690"/>
            <a:ext cx="10353762" cy="379445"/>
          </a:xfrm>
        </p:spPr>
        <p:txBody>
          <a:bodyPr>
            <a:noAutofit/>
          </a:bodyPr>
          <a:lstStyle/>
          <a:p>
            <a:pPr algn="l"/>
            <a:r>
              <a:rPr lang="en-IN" sz="2400" u="sng" dirty="0"/>
              <a:t>IMPLEMENTATION :</a:t>
            </a:r>
          </a:p>
        </p:txBody>
      </p:sp>
      <p:sp>
        <p:nvSpPr>
          <p:cNvPr id="3" name="Content Placeholder 2">
            <a:extLst>
              <a:ext uri="{FF2B5EF4-FFF2-40B4-BE49-F238E27FC236}">
                <a16:creationId xmlns:a16="http://schemas.microsoft.com/office/drawing/2014/main" id="{85E24235-41A4-4008-8EE6-10C8CD8CEF66}"/>
              </a:ext>
            </a:extLst>
          </p:cNvPr>
          <p:cNvSpPr>
            <a:spLocks noGrp="1"/>
          </p:cNvSpPr>
          <p:nvPr>
            <p:ph idx="1"/>
          </p:nvPr>
        </p:nvSpPr>
        <p:spPr>
          <a:xfrm>
            <a:off x="363894" y="774441"/>
            <a:ext cx="11541967" cy="5859624"/>
          </a:xfrm>
        </p:spPr>
        <p:txBody>
          <a:bodyPr>
            <a:noAutofit/>
          </a:bodyPr>
          <a:lstStyle/>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Introduction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ManageEngine FREE Ping tool is a simple yet powerful tool with an elegant UI that helps to issue ping requests to "Multiple IP Addresses" in a single instance. And can find the health of the sever continuously for a maximum of 10 hosts. The ping data such as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Ipaddress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RoundTripTime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Time To Live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Ttl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Buffer Size and the status are shown in a table.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Add remote hosts to monitor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user can enter either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HostName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or the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IPAddress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of the remote host in the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Addressfield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Multiple IP Addresses / Hostnames can be added by either clicking the Add button or pressing the "Enter" Key in the Address field. The ping tool monitors a maximum of 10 hosts . This will populate the host details in the ping tool table. Later, Ping tool will send ping requests to every host to be monitored after clicking the start button.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Start the tool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entering all the hostnames or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IPAdress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a table then click Start button. When the start button is clicked all the ping data values will be populated in table at a the specified refresh interval.</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Stop the tool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"Stop" button helps the user to stop issuing ping requests to all the populated hosts.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Clear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user can clear the data available in the table as well as in the graph, by clicking 'clear'. To clear the data and the graph, the user has to stop the ping and then click clear icon.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74899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BE300-B96E-4779-A7C3-F50266ACAFCD}"/>
              </a:ext>
            </a:extLst>
          </p:cNvPr>
          <p:cNvSpPr>
            <a:spLocks noGrp="1"/>
          </p:cNvSpPr>
          <p:nvPr>
            <p:ph idx="1"/>
          </p:nvPr>
        </p:nvSpPr>
        <p:spPr>
          <a:xfrm>
            <a:off x="256674" y="240633"/>
            <a:ext cx="11678652" cy="6352672"/>
          </a:xfrm>
        </p:spPr>
        <p:txBody>
          <a:bodyPr>
            <a:noAutofit/>
          </a:bodyPr>
          <a:lstStyle/>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Refresh Interval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By default the refresh interval will be set to 5 minutes. The user can modify the refresh interval according to the need.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Refresh Now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user can refresh the data available in the table by clicking refresh button this will refresh the table and graph.</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Icons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Grey Icon : when the user adds a hostname to the table, a grey icon will be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displayed which shows the status of the remote host as "Unknown".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Green Icon : When tool receives the ping response then the tool will show the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"Green Icon". It shows the status of the remote host as “Success”.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Red Icon : Failure to receive ping response then the tool will show the "Red Icon".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It shows the status as "Failure".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Table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Collected ping data will be populated in a table.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Delete a row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User can delete a row by clicking the delete icon displayed at the end of the row. To delete the remote host, user has to stop the ping tool then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click the delete icon.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Sorting the columns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user can sort the columns by clicking the "Sort" icon available in the table header.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Help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user can access help by clicking the help icon available at the top right corner of the Ping Tool.</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3849688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2423</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Calisto MT</vt:lpstr>
      <vt:lpstr>Helvetica</vt:lpstr>
      <vt:lpstr>Times New Roman</vt:lpstr>
      <vt:lpstr>Wingdings 2</vt:lpstr>
      <vt:lpstr>Slate</vt:lpstr>
      <vt:lpstr>FREE PING TOOL AND IT’S IMPLEMENTATION</vt:lpstr>
      <vt:lpstr>OVERVIEW: </vt:lpstr>
      <vt:lpstr>Monitor the servers, devices and websites using ManageEngine Free Ping Tool </vt:lpstr>
      <vt:lpstr>PowerPoint Presentation</vt:lpstr>
      <vt:lpstr>Features:</vt:lpstr>
      <vt:lpstr>PowerPoint Presentation</vt:lpstr>
      <vt:lpstr>PowerPoint Presentation</vt:lpstr>
      <vt:lpstr>IMPLEMENTATION :</vt:lpstr>
      <vt:lpstr>PowerPoint Presentation</vt:lpstr>
      <vt:lpstr>PowerPoint Presentation</vt:lpstr>
      <vt:lpstr>System Requirements: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PING TOOL AND IT’S IMPLEMENTATION</dc:title>
  <dc:creator>ADITYA NANDESHWAR</dc:creator>
  <cp:lastModifiedBy>atreay kukanur</cp:lastModifiedBy>
  <cp:revision>2</cp:revision>
  <dcterms:created xsi:type="dcterms:W3CDTF">2022-01-23T17:25:59Z</dcterms:created>
  <dcterms:modified xsi:type="dcterms:W3CDTF">2022-01-24T16:34:29Z</dcterms:modified>
</cp:coreProperties>
</file>