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70" r:id="rId15"/>
    <p:sldId id="271" r:id="rId16"/>
    <p:sldId id="272" r:id="rId17"/>
    <p:sldId id="273" r:id="rId18"/>
    <p:sldId id="269" r:id="rId19"/>
    <p:sldId id="274" r:id="rId20"/>
    <p:sldId id="275" r:id="rId21"/>
    <p:sldId id="277"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100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F18A42-56F6-4269-B399-AD66E1BF851D}" type="datetimeFigureOut">
              <a:rPr lang="en-US" smtClean="0"/>
              <a:pPr/>
              <a:t>11/17/2021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C7FA12-E9D4-44E9-82A9-19FC9B0E99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5C1400F-3983-42CA-B821-887D5AF443DE}" type="datetime1">
              <a:rPr lang="en-US" smtClean="0"/>
              <a:pPr/>
              <a:t>11/17/2021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A67504-838D-4426-92FA-5516192F9C65}" type="datetime1">
              <a:rPr lang="en-US" smtClean="0"/>
              <a:pPr/>
              <a:t>11/17/2021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BFF7A6-3C75-4BD3-ADB6-029553A7D272}" type="datetime1">
              <a:rPr lang="en-US" smtClean="0"/>
              <a:pPr/>
              <a:t>11/17/2021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A939E7-9D41-4561-925D-E8BB6FC151CE}" type="datetime1">
              <a:rPr lang="en-US" smtClean="0"/>
              <a:pPr/>
              <a:t>11/17/2021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E01C8C3-D898-4D63-AD89-E296DEC6267B}" type="datetime1">
              <a:rPr lang="en-US" smtClean="0"/>
              <a:pPr/>
              <a:t>11/17/2021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0A19DA-5FEC-4001-B81B-6F3428D3A0E0}" type="datetime1">
              <a:rPr lang="en-US" smtClean="0"/>
              <a:pPr/>
              <a:t>11/17/2021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E9C564E-77CE-47DB-810D-322E219F0163}" type="datetime1">
              <a:rPr lang="en-US" smtClean="0"/>
              <a:pPr/>
              <a:t>11/17/2021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DF84A97-4429-4FA6-94FC-310A664330A4}" type="datetime1">
              <a:rPr lang="en-US" smtClean="0"/>
              <a:pPr/>
              <a:t>11/17/2021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E96C19D-B604-4594-B706-2FBE11F0050E}" type="datetime1">
              <a:rPr lang="en-US" smtClean="0"/>
              <a:pPr/>
              <a:t>11/17/2021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7694AE5-687C-4C20-8D66-947E07FCD7B1}" type="datetime1">
              <a:rPr lang="en-US" smtClean="0"/>
              <a:pPr/>
              <a:t>11/17/2021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2A6CD29-7E2C-41A0-8021-5C3A01719B3A}" type="datetime1">
              <a:rPr lang="en-US" smtClean="0"/>
              <a:pPr/>
              <a:t>11/17/2021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C564FE6-BF70-483F-9299-D9CF3CC3ED6C}" type="datetime1">
              <a:rPr lang="en-US" smtClean="0"/>
              <a:pPr/>
              <a:t>11/17/2021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alifornia" TargetMode="External"/><Relationship Id="rId2" Type="http://schemas.openxmlformats.org/officeDocument/2006/relationships/hyperlink" Target="https://en.wikipedia.org/wiki/Mojave_Desert" TargetMode="Externa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eawater"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en.wikipedia.org/wiki/Halocline" TargetMode="External"/><Relationship Id="rId5" Type="http://schemas.openxmlformats.org/officeDocument/2006/relationships/hyperlink" Target="https://en.wikipedia.org/wiki/Gradient" TargetMode="External"/><Relationship Id="rId4" Type="http://schemas.openxmlformats.org/officeDocument/2006/relationships/hyperlink" Target="https://en.wikipedia.org/wiki/Salin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Halocli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066800"/>
          </a:xfrm>
        </p:spPr>
        <p:txBody>
          <a:bodyPr>
            <a:normAutofit/>
          </a:bodyPr>
          <a:lstStyle/>
          <a:p>
            <a:pPr algn="ctr"/>
            <a:r>
              <a:rPr lang="en-US" sz="4400" dirty="0" smtClean="0">
                <a:solidFill>
                  <a:schemeClr val="tx1"/>
                </a:solidFill>
              </a:rPr>
              <a:t>Renewable Energy Sources</a:t>
            </a:r>
            <a:endParaRPr lang="en-US" sz="4400" dirty="0">
              <a:solidFill>
                <a:schemeClr val="tx1"/>
              </a:solidFill>
            </a:endParaRPr>
          </a:p>
        </p:txBody>
      </p:sp>
      <p:sp>
        <p:nvSpPr>
          <p:cNvPr id="3" name="Subtitle 2"/>
          <p:cNvSpPr>
            <a:spLocks noGrp="1"/>
          </p:cNvSpPr>
          <p:nvPr>
            <p:ph type="subTitle" idx="1"/>
          </p:nvPr>
        </p:nvSpPr>
        <p:spPr>
          <a:xfrm>
            <a:off x="685800" y="1981200"/>
            <a:ext cx="7772400" cy="1295400"/>
          </a:xfrm>
        </p:spPr>
        <p:txBody>
          <a:bodyPr>
            <a:normAutofit fontScale="92500" lnSpcReduction="10000"/>
          </a:bodyPr>
          <a:lstStyle/>
          <a:p>
            <a:pPr algn="ctr"/>
            <a:r>
              <a:rPr lang="en-US" b="1" dirty="0" smtClean="0">
                <a:solidFill>
                  <a:schemeClr val="tx1"/>
                </a:solidFill>
              </a:rPr>
              <a:t>UNIT: II</a:t>
            </a:r>
          </a:p>
          <a:p>
            <a:pPr algn="ctr"/>
            <a:endParaRPr lang="en-US" b="1" dirty="0" smtClean="0">
              <a:solidFill>
                <a:schemeClr val="tx1"/>
              </a:solidFill>
            </a:endParaRPr>
          </a:p>
          <a:p>
            <a:pPr algn="ctr"/>
            <a:r>
              <a:rPr lang="en-US" b="1" dirty="0" smtClean="0">
                <a:solidFill>
                  <a:schemeClr val="tx1"/>
                </a:solidFill>
              </a:rPr>
              <a:t>Solar electric systems energy storage</a:t>
            </a:r>
            <a:endParaRPr lang="en-US" dirty="0">
              <a:solidFill>
                <a:schemeClr val="tx1"/>
              </a:solidFill>
            </a:endParaRPr>
          </a:p>
        </p:txBody>
      </p:sp>
      <p:pic>
        <p:nvPicPr>
          <p:cNvPr id="13314" name="Picture 2" descr="8.3. Solar Thermal Electric Power Generation | EME 807: Technologies for  Sustainability Systems"/>
          <p:cNvPicPr>
            <a:picLocks noChangeAspect="1" noChangeArrowheads="1"/>
          </p:cNvPicPr>
          <p:nvPr/>
        </p:nvPicPr>
        <p:blipFill>
          <a:blip r:embed="rId2"/>
          <a:srcRect/>
          <a:stretch>
            <a:fillRect/>
          </a:stretch>
        </p:blipFill>
        <p:spPr bwMode="auto">
          <a:xfrm>
            <a:off x="152400" y="3886200"/>
            <a:ext cx="4495800" cy="2697480"/>
          </a:xfrm>
          <a:prstGeom prst="rect">
            <a:avLst/>
          </a:prstGeom>
          <a:noFill/>
        </p:spPr>
      </p:pic>
      <p:pic>
        <p:nvPicPr>
          <p:cNvPr id="13316" name="Picture 4" descr="ORNL research to boost concentrating solar power collector – HELIOSCSP"/>
          <p:cNvPicPr>
            <a:picLocks noChangeAspect="1" noChangeArrowheads="1"/>
          </p:cNvPicPr>
          <p:nvPr/>
        </p:nvPicPr>
        <p:blipFill>
          <a:blip r:embed="rId3"/>
          <a:srcRect/>
          <a:stretch>
            <a:fillRect/>
          </a:stretch>
        </p:blipFill>
        <p:spPr bwMode="auto">
          <a:xfrm>
            <a:off x="4800600" y="3886200"/>
            <a:ext cx="4191000" cy="26670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b="1" dirty="0" smtClean="0"/>
              <a:t>Concentrating solar</a:t>
            </a:r>
            <a:r>
              <a:rPr lang="en-US" sz="2400" dirty="0" smtClean="0"/>
              <a:t> power (CSP) plants use mirrors or reflectors to concentrate the sun's energy to drive traditional steam turbines or engines that create electricity. The thermal energy </a:t>
            </a:r>
            <a:r>
              <a:rPr lang="en-US" sz="2400" b="1" dirty="0" smtClean="0"/>
              <a:t>concentrated</a:t>
            </a:r>
            <a:r>
              <a:rPr lang="en-US" sz="2400" dirty="0" smtClean="0"/>
              <a:t> in a CSP plant can be stored and used to produce electricity when it is needed, day or night.</a:t>
            </a:r>
            <a:endParaRPr lang="en-US" sz="2400" dirty="0"/>
          </a:p>
        </p:txBody>
      </p:sp>
      <p:sp>
        <p:nvSpPr>
          <p:cNvPr id="3" name="Title 2"/>
          <p:cNvSpPr>
            <a:spLocks noGrp="1"/>
          </p:cNvSpPr>
          <p:nvPr>
            <p:ph type="title"/>
          </p:nvPr>
        </p:nvSpPr>
        <p:spPr>
          <a:xfrm>
            <a:off x="457200" y="609600"/>
            <a:ext cx="8229600" cy="868362"/>
          </a:xfrm>
        </p:spPr>
        <p:txBody>
          <a:bodyPr>
            <a:noAutofit/>
          </a:bodyPr>
          <a:lstStyle/>
          <a:p>
            <a:r>
              <a:rPr lang="en-US" sz="3600" dirty="0" smtClean="0"/>
              <a:t>Solar thermal electric power generation using concentrating solar collector </a:t>
            </a:r>
            <a:br>
              <a:rPr lang="en-US" sz="3600" dirty="0" smtClean="0"/>
            </a:br>
            <a:endParaRPr lang="en-US" sz="3600" dirty="0"/>
          </a:p>
        </p:txBody>
      </p:sp>
      <p:pic>
        <p:nvPicPr>
          <p:cNvPr id="34818" name="Picture 2" descr="ph106ci2015 [licensed for non-commercial use only] / Solar thermal"/>
          <p:cNvPicPr>
            <a:picLocks noChangeAspect="1" noChangeArrowheads="1"/>
          </p:cNvPicPr>
          <p:nvPr/>
        </p:nvPicPr>
        <p:blipFill>
          <a:blip r:embed="rId2"/>
          <a:srcRect/>
          <a:stretch>
            <a:fillRect/>
          </a:stretch>
        </p:blipFill>
        <p:spPr bwMode="auto">
          <a:xfrm>
            <a:off x="762000" y="3352800"/>
            <a:ext cx="7543800" cy="329565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pPr>
              <a:buFont typeface="Wingdings" pitchFamily="2" charset="2"/>
              <a:buChar char="q"/>
            </a:pPr>
            <a:r>
              <a:rPr lang="en-US" u="sng" dirty="0" smtClean="0"/>
              <a:t>Parabolic trough solar concentrating</a:t>
            </a:r>
            <a:endParaRPr lang="en-US" u="sng" dirty="0"/>
          </a:p>
        </p:txBody>
      </p:sp>
      <p:pic>
        <p:nvPicPr>
          <p:cNvPr id="36868" name="Picture 4" descr="Parabolic Trough - an overview | ScienceDirect Topics"/>
          <p:cNvPicPr>
            <a:picLocks noChangeAspect="1" noChangeArrowheads="1"/>
          </p:cNvPicPr>
          <p:nvPr/>
        </p:nvPicPr>
        <p:blipFill>
          <a:blip r:embed="rId2"/>
          <a:srcRect/>
          <a:stretch>
            <a:fillRect/>
          </a:stretch>
        </p:blipFill>
        <p:spPr bwMode="auto">
          <a:xfrm>
            <a:off x="0" y="990600"/>
            <a:ext cx="2819400" cy="2367956"/>
          </a:xfrm>
          <a:prstGeom prst="rect">
            <a:avLst/>
          </a:prstGeom>
          <a:noFill/>
        </p:spPr>
      </p:pic>
      <p:pic>
        <p:nvPicPr>
          <p:cNvPr id="4098" name="Picture 2" descr="https://www.mtholyoke.edu/~wang30y/csp/images/Solar-Trough-Grid-Applicati.jpg"/>
          <p:cNvPicPr>
            <a:picLocks noChangeAspect="1" noChangeArrowheads="1"/>
          </p:cNvPicPr>
          <p:nvPr/>
        </p:nvPicPr>
        <p:blipFill>
          <a:blip r:embed="rId3"/>
          <a:srcRect/>
          <a:stretch>
            <a:fillRect/>
          </a:stretch>
        </p:blipFill>
        <p:spPr bwMode="auto">
          <a:xfrm>
            <a:off x="2895600" y="1219200"/>
            <a:ext cx="6248400" cy="53340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334000"/>
          </a:xfrm>
          <a:solidFill>
            <a:schemeClr val="bg1"/>
          </a:solidFill>
          <a:ln>
            <a:solidFill>
              <a:schemeClr val="bg1"/>
            </a:solidFill>
          </a:ln>
        </p:spPr>
        <p:txBody>
          <a:bodyPr>
            <a:normAutofit fontScale="92500"/>
          </a:bodyPr>
          <a:lstStyle/>
          <a:p>
            <a:pPr algn="just"/>
            <a:r>
              <a:rPr lang="en-US" dirty="0" smtClean="0"/>
              <a:t>In parabolic trough collector, long, U-curved mirrors focus the rays of the sun into an absorber pipe. </a:t>
            </a:r>
          </a:p>
          <a:p>
            <a:pPr algn="just"/>
            <a:r>
              <a:rPr lang="en-US" dirty="0" smtClean="0"/>
              <a:t>The mirrors track the sun on one linear axis from north to south during the day. </a:t>
            </a:r>
          </a:p>
          <a:p>
            <a:pPr algn="just"/>
            <a:r>
              <a:rPr lang="en-US" dirty="0" smtClean="0"/>
              <a:t>The pipe is seated above the mirror in the center along the focal line and has a heat-absorbent medium (mineral oil, synthetic oil, molten salt etc.) running in it. </a:t>
            </a:r>
          </a:p>
          <a:p>
            <a:pPr algn="just"/>
            <a:r>
              <a:rPr lang="en-US" dirty="0" smtClean="0"/>
              <a:t>The sun’s energy heats up the oil, which carries the energy to the water in a boiler heat exchanger, reaching a temperature of about 400°C. </a:t>
            </a:r>
          </a:p>
          <a:p>
            <a:pPr algn="just"/>
            <a:r>
              <a:rPr lang="en-US" dirty="0" smtClean="0"/>
              <a:t>The heat is transferred into the water, producing steam to drive turbine and further electricity is generated via the alternators connected to this turbine.</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Working: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35842" name="Picture 2" descr="Applied Sciences | Free Full-Text | Application of Nanofluids in Thermal  Performance Enhancement of Parabolic Trough Solar Collector:  State-of-the-Art | HTML"/>
          <p:cNvPicPr>
            <a:picLocks noChangeAspect="1" noChangeArrowheads="1"/>
          </p:cNvPicPr>
          <p:nvPr/>
        </p:nvPicPr>
        <p:blipFill>
          <a:blip r:embed="rId2" cstate="print"/>
          <a:srcRect/>
          <a:stretch>
            <a:fillRect/>
          </a:stretch>
        </p:blipFill>
        <p:spPr bwMode="auto">
          <a:xfrm>
            <a:off x="5283062" y="1295400"/>
            <a:ext cx="3632338" cy="4724399"/>
          </a:xfrm>
          <a:prstGeom prst="rect">
            <a:avLst/>
          </a:prstGeom>
          <a:noFill/>
        </p:spPr>
      </p:pic>
      <p:pic>
        <p:nvPicPr>
          <p:cNvPr id="35844" name="Picture 4" descr="Parabolic Trough, Solar Power Plant, Concentrated Solar Photovoltaic, Concentrated  Solar Thermal, Grid Connected Solar Power System"/>
          <p:cNvPicPr>
            <a:picLocks noChangeAspect="1" noChangeArrowheads="1"/>
          </p:cNvPicPr>
          <p:nvPr/>
        </p:nvPicPr>
        <p:blipFill>
          <a:blip r:embed="rId3"/>
          <a:srcRect/>
          <a:stretch>
            <a:fillRect/>
          </a:stretch>
        </p:blipFill>
        <p:spPr bwMode="auto">
          <a:xfrm>
            <a:off x="304800" y="1066800"/>
            <a:ext cx="4953000" cy="51816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Title 3"/>
          <p:cNvSpPr>
            <a:spLocks noGrp="1"/>
          </p:cNvSpPr>
          <p:nvPr>
            <p:ph type="title"/>
          </p:nvPr>
        </p:nvSpPr>
        <p:spPr/>
        <p:txBody>
          <a:bodyPr>
            <a:noAutofit/>
          </a:bodyPr>
          <a:lstStyle/>
          <a:p>
            <a:r>
              <a:rPr lang="en-US" sz="2400" i="1" u="sng" dirty="0" smtClean="0"/>
              <a:t>Examples</a:t>
            </a:r>
            <a:r>
              <a:rPr lang="en-US" sz="2400" b="0" u="sng" dirty="0" smtClean="0"/>
              <a:t>: 310 MW, </a:t>
            </a:r>
            <a:r>
              <a:rPr lang="en-US" sz="2400" b="0" u="sng" dirty="0" smtClean="0">
                <a:hlinkClick r:id="rId2" tooltip="Mojave Desert"/>
              </a:rPr>
              <a:t>Mojave Desert</a:t>
            </a:r>
            <a:r>
              <a:rPr lang="en-US" sz="2400" b="0" u="sng" dirty="0" smtClean="0"/>
              <a:t>, </a:t>
            </a:r>
            <a:r>
              <a:rPr lang="en-US" sz="2400" b="0" u="sng" dirty="0" smtClean="0">
                <a:hlinkClick r:id="rId3" tooltip="California"/>
              </a:rPr>
              <a:t>California</a:t>
            </a:r>
            <a:r>
              <a:rPr lang="en-US" sz="2400" b="0" u="sng" dirty="0" smtClean="0"/>
              <a:t> (Worlds largest Parabolic trough solar concentrating power plant)</a:t>
            </a:r>
            <a:endParaRPr lang="en-US" sz="2400" b="0" u="sng" dirty="0"/>
          </a:p>
        </p:txBody>
      </p:sp>
      <p:pic>
        <p:nvPicPr>
          <p:cNvPr id="27652" name="Picture 4" descr="Solar Plant kl.jpg"/>
          <p:cNvPicPr>
            <a:picLocks noChangeAspect="1" noChangeArrowheads="1"/>
          </p:cNvPicPr>
          <p:nvPr/>
        </p:nvPicPr>
        <p:blipFill>
          <a:blip r:embed="rId4"/>
          <a:srcRect/>
          <a:stretch>
            <a:fillRect/>
          </a:stretch>
        </p:blipFill>
        <p:spPr bwMode="auto">
          <a:xfrm>
            <a:off x="685800" y="1371600"/>
            <a:ext cx="7924800" cy="533823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5791200" cy="5715000"/>
          </a:xfrm>
          <a:solidFill>
            <a:schemeClr val="bg1"/>
          </a:solidFill>
        </p:spPr>
        <p:txBody>
          <a:bodyPr>
            <a:normAutofit fontScale="70000" lnSpcReduction="20000"/>
          </a:bodyPr>
          <a:lstStyle/>
          <a:p>
            <a:pPr algn="just"/>
            <a:r>
              <a:rPr lang="en-US" dirty="0" smtClean="0"/>
              <a:t>This concentrator has a dish with </a:t>
            </a:r>
            <a:r>
              <a:rPr lang="en-US" dirty="0" err="1" smtClean="0"/>
              <a:t>paraboloidal</a:t>
            </a:r>
            <a:r>
              <a:rPr lang="en-US" dirty="0" smtClean="0"/>
              <a:t> shape.</a:t>
            </a:r>
          </a:p>
          <a:p>
            <a:pPr algn="just"/>
            <a:endParaRPr lang="en-US" dirty="0" smtClean="0"/>
          </a:p>
          <a:p>
            <a:pPr algn="just"/>
            <a:r>
              <a:rPr lang="en-US" dirty="0" err="1" smtClean="0"/>
              <a:t>Paraboloidal</a:t>
            </a:r>
            <a:r>
              <a:rPr lang="en-US" dirty="0" smtClean="0"/>
              <a:t> is a surface generated by the rotation of a parabola about its axis.</a:t>
            </a:r>
          </a:p>
          <a:p>
            <a:pPr algn="just"/>
            <a:endParaRPr lang="en-US" dirty="0" smtClean="0"/>
          </a:p>
          <a:p>
            <a:pPr algn="just"/>
            <a:r>
              <a:rPr lang="en-US" dirty="0" smtClean="0"/>
              <a:t>Here, the </a:t>
            </a:r>
            <a:r>
              <a:rPr lang="en-US" dirty="0" err="1" smtClean="0"/>
              <a:t>beem</a:t>
            </a:r>
            <a:r>
              <a:rPr lang="en-US" dirty="0" smtClean="0"/>
              <a:t> radiation is focused at a </a:t>
            </a:r>
            <a:r>
              <a:rPr lang="en-US" dirty="0" err="1" smtClean="0"/>
              <a:t>perticular</a:t>
            </a:r>
            <a:r>
              <a:rPr lang="en-US" dirty="0" smtClean="0"/>
              <a:t> point in the </a:t>
            </a:r>
            <a:r>
              <a:rPr lang="en-US" dirty="0" err="1" smtClean="0"/>
              <a:t>paraboloidal</a:t>
            </a:r>
            <a:r>
              <a:rPr lang="en-US" dirty="0" smtClean="0"/>
              <a:t>.</a:t>
            </a:r>
          </a:p>
          <a:p>
            <a:pPr algn="just"/>
            <a:endParaRPr lang="en-US" dirty="0" smtClean="0"/>
          </a:p>
          <a:p>
            <a:pPr algn="just"/>
            <a:r>
              <a:rPr lang="en-US" dirty="0" smtClean="0"/>
              <a:t>This system requires a duel axis tracking so as to extract the maximum energy thought the day and the year.</a:t>
            </a:r>
          </a:p>
          <a:p>
            <a:pPr algn="just"/>
            <a:endParaRPr lang="en-US" dirty="0" smtClean="0"/>
          </a:p>
          <a:p>
            <a:pPr algn="just"/>
            <a:r>
              <a:rPr lang="en-US" dirty="0" smtClean="0"/>
              <a:t>It has a concentration ratio ranging from 10 to few thousands.</a:t>
            </a:r>
          </a:p>
          <a:p>
            <a:pPr algn="just"/>
            <a:endParaRPr lang="en-US" dirty="0" smtClean="0"/>
          </a:p>
          <a:p>
            <a:pPr algn="just"/>
            <a:r>
              <a:rPr lang="en-US" dirty="0" smtClean="0"/>
              <a:t>It can yield a temperature of about 3000 degree Celsius.</a:t>
            </a:r>
          </a:p>
          <a:p>
            <a:pPr algn="just"/>
            <a:endParaRPr lang="en-US" dirty="0" smtClean="0"/>
          </a:p>
          <a:p>
            <a:pPr algn="just"/>
            <a:r>
              <a:rPr lang="en-US" dirty="0" smtClean="0"/>
              <a:t>The dish collectors of diameter 6 to 7 </a:t>
            </a:r>
            <a:r>
              <a:rPr lang="en-US" dirty="0" err="1" smtClean="0"/>
              <a:t>mtrs</a:t>
            </a:r>
            <a:r>
              <a:rPr lang="en-US" dirty="0" smtClean="0"/>
              <a:t> are commercially manufactured.</a:t>
            </a:r>
          </a:p>
          <a:p>
            <a:pPr algn="just"/>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Title 3"/>
          <p:cNvSpPr>
            <a:spLocks noGrp="1"/>
          </p:cNvSpPr>
          <p:nvPr>
            <p:ph type="title"/>
          </p:nvPr>
        </p:nvSpPr>
        <p:spPr>
          <a:xfrm>
            <a:off x="457200" y="274638"/>
            <a:ext cx="8229600" cy="715962"/>
          </a:xfrm>
        </p:spPr>
        <p:txBody>
          <a:bodyPr>
            <a:normAutofit fontScale="90000"/>
          </a:bodyPr>
          <a:lstStyle/>
          <a:p>
            <a:pPr>
              <a:buFont typeface="Wingdings" pitchFamily="2" charset="2"/>
              <a:buChar char="q"/>
            </a:pPr>
            <a:r>
              <a:rPr lang="en-US" u="sng" dirty="0" smtClean="0"/>
              <a:t>Parabolic dish solar concentrating</a:t>
            </a:r>
            <a:endParaRPr lang="en-US" u="sng" dirty="0"/>
          </a:p>
        </p:txBody>
      </p:sp>
      <p:pic>
        <p:nvPicPr>
          <p:cNvPr id="29698" name="Picture 2"/>
          <p:cNvPicPr>
            <a:picLocks noChangeAspect="1" noChangeArrowheads="1"/>
          </p:cNvPicPr>
          <p:nvPr/>
        </p:nvPicPr>
        <p:blipFill>
          <a:blip r:embed="rId2"/>
          <a:srcRect/>
          <a:stretch>
            <a:fillRect/>
          </a:stretch>
        </p:blipFill>
        <p:spPr bwMode="auto">
          <a:xfrm>
            <a:off x="6172200" y="1524000"/>
            <a:ext cx="2600325" cy="42957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EuroDish system schematic (Source: [2]) | Download Scientific Diagram"/>
          <p:cNvPicPr>
            <a:picLocks noChangeAspect="1" noChangeArrowheads="1"/>
          </p:cNvPicPr>
          <p:nvPr/>
        </p:nvPicPr>
        <p:blipFill>
          <a:blip r:embed="rId2"/>
          <a:srcRect/>
          <a:stretch>
            <a:fillRect/>
          </a:stretch>
        </p:blipFill>
        <p:spPr bwMode="auto">
          <a:xfrm>
            <a:off x="533401" y="2133600"/>
            <a:ext cx="5951616" cy="4248150"/>
          </a:xfrm>
          <a:prstGeom prst="rect">
            <a:avLst/>
          </a:prstGeom>
          <a:noFill/>
        </p:spPr>
      </p:pic>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Title 3"/>
          <p:cNvSpPr>
            <a:spLocks noGrp="1"/>
          </p:cNvSpPr>
          <p:nvPr>
            <p:ph type="title"/>
          </p:nvPr>
        </p:nvSpPr>
        <p:spPr/>
        <p:txBody>
          <a:bodyPr/>
          <a:lstStyle/>
          <a:p>
            <a:endParaRPr lang="en-US"/>
          </a:p>
        </p:txBody>
      </p:sp>
      <p:pic>
        <p:nvPicPr>
          <p:cNvPr id="30724" name="Picture 4" descr="A schematic diagram of the parabolic dish (PD) system. | Download  Scientific Diagram"/>
          <p:cNvPicPr>
            <a:picLocks noChangeAspect="1" noChangeArrowheads="1"/>
          </p:cNvPicPr>
          <p:nvPr/>
        </p:nvPicPr>
        <p:blipFill>
          <a:blip r:embed="rId3"/>
          <a:srcRect/>
          <a:stretch>
            <a:fillRect/>
          </a:stretch>
        </p:blipFill>
        <p:spPr bwMode="auto">
          <a:xfrm>
            <a:off x="5558490" y="228600"/>
            <a:ext cx="3585510" cy="363855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Title 3"/>
          <p:cNvSpPr>
            <a:spLocks noGrp="1"/>
          </p:cNvSpPr>
          <p:nvPr>
            <p:ph type="title"/>
          </p:nvPr>
        </p:nvSpPr>
        <p:spPr/>
        <p:txBody>
          <a:bodyPr/>
          <a:lstStyle/>
          <a:p>
            <a:endParaRPr lang="en-US"/>
          </a:p>
        </p:txBody>
      </p:sp>
      <p:pic>
        <p:nvPicPr>
          <p:cNvPr id="31746" name="Picture 2" descr="East-West tracking of a parabolic trough collectors (Adapted: [92]) "/>
          <p:cNvPicPr>
            <a:picLocks noChangeAspect="1" noChangeArrowheads="1"/>
          </p:cNvPicPr>
          <p:nvPr/>
        </p:nvPicPr>
        <p:blipFill>
          <a:blip r:embed="rId2"/>
          <a:srcRect/>
          <a:stretch>
            <a:fillRect/>
          </a:stretch>
        </p:blipFill>
        <p:spPr bwMode="auto">
          <a:xfrm>
            <a:off x="228600" y="152400"/>
            <a:ext cx="5686425" cy="3248026"/>
          </a:xfrm>
          <a:prstGeom prst="rect">
            <a:avLst/>
          </a:prstGeom>
          <a:noFill/>
        </p:spPr>
      </p:pic>
      <p:pic>
        <p:nvPicPr>
          <p:cNvPr id="31748" name="Picture 4" descr="7.4. Parabolic Dish CSP Technology | EME 812: Utility Solar Power and  Concentration"/>
          <p:cNvPicPr>
            <a:picLocks noChangeAspect="1" noChangeArrowheads="1"/>
          </p:cNvPicPr>
          <p:nvPr/>
        </p:nvPicPr>
        <p:blipFill>
          <a:blip r:embed="rId3"/>
          <a:srcRect/>
          <a:stretch>
            <a:fillRect/>
          </a:stretch>
        </p:blipFill>
        <p:spPr bwMode="auto">
          <a:xfrm>
            <a:off x="4114800" y="3429000"/>
            <a:ext cx="4810125" cy="33051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lstStyle/>
          <a:p>
            <a:pPr>
              <a:buFont typeface="Wingdings" pitchFamily="2" charset="2"/>
              <a:buChar char="q"/>
            </a:pPr>
            <a:r>
              <a:rPr lang="en-US" u="sng" dirty="0" smtClean="0"/>
              <a:t>Central Tower Collector:</a:t>
            </a:r>
            <a:endParaRPr lang="en-US"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1025" name="Picture 1"/>
          <p:cNvPicPr>
            <a:picLocks noChangeAspect="1" noChangeArrowheads="1"/>
          </p:cNvPicPr>
          <p:nvPr/>
        </p:nvPicPr>
        <p:blipFill>
          <a:blip r:embed="rId2"/>
          <a:srcRect/>
          <a:stretch>
            <a:fillRect/>
          </a:stretch>
        </p:blipFill>
        <p:spPr bwMode="auto">
          <a:xfrm>
            <a:off x="161925" y="1086549"/>
            <a:ext cx="8753475" cy="549522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810000" cy="5224272"/>
          </a:xfrm>
        </p:spPr>
        <p:txBody>
          <a:bodyPr/>
          <a:lstStyle/>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Title 3"/>
          <p:cNvSpPr>
            <a:spLocks noGrp="1"/>
          </p:cNvSpPr>
          <p:nvPr>
            <p:ph type="title"/>
          </p:nvPr>
        </p:nvSpPr>
        <p:spPr/>
        <p:txBody>
          <a:bodyPr/>
          <a:lstStyle/>
          <a:p>
            <a:r>
              <a:rPr lang="en-US" dirty="0" smtClean="0"/>
              <a:t>Working:</a:t>
            </a:r>
            <a:endParaRPr lang="en-US" dirty="0"/>
          </a:p>
        </p:txBody>
      </p:sp>
      <p:pic>
        <p:nvPicPr>
          <p:cNvPr id="5" name="Picture 2"/>
          <p:cNvPicPr>
            <a:picLocks noChangeAspect="1" noChangeArrowheads="1"/>
          </p:cNvPicPr>
          <p:nvPr/>
        </p:nvPicPr>
        <p:blipFill>
          <a:blip r:embed="rId2"/>
          <a:srcRect/>
          <a:stretch>
            <a:fillRect/>
          </a:stretch>
        </p:blipFill>
        <p:spPr bwMode="auto">
          <a:xfrm>
            <a:off x="2133600" y="1524000"/>
            <a:ext cx="5270613" cy="507206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Solar thermal energy (Heat) is used to generate electricity.</a:t>
            </a:r>
            <a:endParaRPr lang="en-US" sz="2400" dirty="0"/>
          </a:p>
        </p:txBody>
      </p:sp>
      <p:sp>
        <p:nvSpPr>
          <p:cNvPr id="3" name="Title 2"/>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smtClean="0"/>
              <a:t>Solar thermal electric power generation</a:t>
            </a:r>
            <a:endParaRPr lang="en-US" dirty="0"/>
          </a:p>
        </p:txBody>
      </p:sp>
      <p:sp>
        <p:nvSpPr>
          <p:cNvPr id="26626" name="AutoShape 2" descr="SOLAR THERMAL ELECTRIC POWER | SC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28" name="Picture 4" descr="SOLAR THERMAL ELECTRIC POWER | SCQ"/>
          <p:cNvPicPr>
            <a:picLocks noChangeAspect="1" noChangeArrowheads="1"/>
          </p:cNvPicPr>
          <p:nvPr/>
        </p:nvPicPr>
        <p:blipFill>
          <a:blip r:embed="rId2"/>
          <a:srcRect/>
          <a:stretch>
            <a:fillRect/>
          </a:stretch>
        </p:blipFill>
        <p:spPr bwMode="auto">
          <a:xfrm>
            <a:off x="228600" y="2286000"/>
            <a:ext cx="4310740" cy="2286000"/>
          </a:xfrm>
          <a:prstGeom prst="rect">
            <a:avLst/>
          </a:prstGeom>
          <a:noFill/>
        </p:spPr>
      </p:pic>
      <p:pic>
        <p:nvPicPr>
          <p:cNvPr id="26630" name="Picture 6" descr="How Power Tower Works | Cleanleap"/>
          <p:cNvPicPr>
            <a:picLocks noChangeAspect="1" noChangeArrowheads="1"/>
          </p:cNvPicPr>
          <p:nvPr/>
        </p:nvPicPr>
        <p:blipFill>
          <a:blip r:embed="rId3"/>
          <a:srcRect/>
          <a:stretch>
            <a:fillRect/>
          </a:stretch>
        </p:blipFill>
        <p:spPr bwMode="auto">
          <a:xfrm>
            <a:off x="3719472" y="3505200"/>
            <a:ext cx="5424528" cy="3352800"/>
          </a:xfrm>
          <a:prstGeom prst="rect">
            <a:avLst/>
          </a:prstGeom>
          <a:noFill/>
        </p:spPr>
      </p:pic>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pic>
        <p:nvPicPr>
          <p:cNvPr id="32770" name="Picture 2" descr="Coastweek - The most from the coast"/>
          <p:cNvPicPr>
            <a:picLocks noChangeAspect="1" noChangeArrowheads="1"/>
          </p:cNvPicPr>
          <p:nvPr/>
        </p:nvPicPr>
        <p:blipFill>
          <a:blip r:embed="rId2"/>
          <a:srcRect/>
          <a:stretch>
            <a:fillRect/>
          </a:stretch>
        </p:blipFill>
        <p:spPr bwMode="auto">
          <a:xfrm>
            <a:off x="4800600" y="152400"/>
            <a:ext cx="3962400" cy="2971800"/>
          </a:xfrm>
          <a:prstGeom prst="rect">
            <a:avLst/>
          </a:prstGeom>
          <a:noFill/>
        </p:spPr>
      </p:pic>
      <p:pic>
        <p:nvPicPr>
          <p:cNvPr id="32772" name="Picture 4" descr="Noor solar power complex, Morocco | EJAtlas"/>
          <p:cNvPicPr>
            <a:picLocks noChangeAspect="1" noChangeArrowheads="1"/>
          </p:cNvPicPr>
          <p:nvPr/>
        </p:nvPicPr>
        <p:blipFill>
          <a:blip r:embed="rId3"/>
          <a:srcRect/>
          <a:stretch>
            <a:fillRect/>
          </a:stretch>
        </p:blipFill>
        <p:spPr bwMode="auto">
          <a:xfrm>
            <a:off x="3537334" y="3124200"/>
            <a:ext cx="5606665" cy="3733800"/>
          </a:xfrm>
          <a:prstGeom prst="rect">
            <a:avLst/>
          </a:prstGeom>
          <a:noFill/>
        </p:spPr>
      </p:pic>
      <p:pic>
        <p:nvPicPr>
          <p:cNvPr id="32773" name="Picture 5"/>
          <p:cNvPicPr>
            <a:picLocks noChangeAspect="1" noChangeArrowheads="1"/>
          </p:cNvPicPr>
          <p:nvPr/>
        </p:nvPicPr>
        <p:blipFill>
          <a:blip r:embed="rId4"/>
          <a:srcRect/>
          <a:stretch>
            <a:fillRect/>
          </a:stretch>
        </p:blipFill>
        <p:spPr bwMode="auto">
          <a:xfrm>
            <a:off x="0" y="533400"/>
            <a:ext cx="3352800" cy="6324600"/>
          </a:xfrm>
          <a:prstGeom prst="rect">
            <a:avLst/>
          </a:prstGeom>
          <a:noFill/>
          <a:ln w="9525">
            <a:noFill/>
            <a:miter lim="800000"/>
            <a:headEnd/>
            <a:tailEnd/>
          </a:ln>
          <a:effectLst/>
        </p:spPr>
      </p:pic>
      <p:sp>
        <p:nvSpPr>
          <p:cNvPr id="8" name="Rectangle 7"/>
          <p:cNvSpPr/>
          <p:nvPr/>
        </p:nvSpPr>
        <p:spPr>
          <a:xfrm>
            <a:off x="152400" y="152400"/>
            <a:ext cx="4572000" cy="307777"/>
          </a:xfrm>
          <a:prstGeom prst="rect">
            <a:avLst/>
          </a:prstGeom>
        </p:spPr>
        <p:txBody>
          <a:bodyPr>
            <a:spAutoFit/>
          </a:bodyPr>
          <a:lstStyle/>
          <a:p>
            <a:r>
              <a:rPr lang="en-US" sz="1400" b="1" u="sng" dirty="0" smtClean="0"/>
              <a:t>510 MW, </a:t>
            </a:r>
            <a:r>
              <a:rPr lang="en-US" sz="1400" b="1" u="sng" dirty="0" err="1" smtClean="0"/>
              <a:t>Noor</a:t>
            </a:r>
            <a:r>
              <a:rPr lang="en-US" sz="1400" b="1" u="sng" dirty="0" smtClean="0"/>
              <a:t> Power Station (Central Tower Collector)</a:t>
            </a:r>
            <a:endParaRPr lang="en-US" sz="1400"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324600"/>
          </a:xfrm>
          <a:solidFill>
            <a:schemeClr val="bg1"/>
          </a:solidFill>
        </p:spPr>
        <p:txBody>
          <a:bodyPr>
            <a:normAutofit fontScale="85000" lnSpcReduction="20000"/>
          </a:bodyPr>
          <a:lstStyle/>
          <a:p>
            <a:pPr algn="just">
              <a:buNone/>
            </a:pPr>
            <a:r>
              <a:rPr lang="en-US" b="1" i="1" u="sng" dirty="0" smtClean="0"/>
              <a:t>Advantages and Disadvantages:</a:t>
            </a:r>
          </a:p>
          <a:p>
            <a:pPr algn="just">
              <a:buNone/>
            </a:pPr>
            <a:r>
              <a:rPr lang="en-US" b="1" i="1" u="sng" dirty="0" smtClean="0"/>
              <a:t>Advantages</a:t>
            </a:r>
            <a:endParaRPr lang="en-US" dirty="0" smtClean="0"/>
          </a:p>
          <a:p>
            <a:pPr algn="just"/>
            <a:r>
              <a:rPr lang="en-US" dirty="0" smtClean="0"/>
              <a:t>Renewable energy</a:t>
            </a:r>
          </a:p>
          <a:p>
            <a:pPr algn="just"/>
            <a:r>
              <a:rPr lang="en-US" dirty="0" smtClean="0"/>
              <a:t>Carbon-free</a:t>
            </a:r>
          </a:p>
          <a:p>
            <a:pPr algn="just"/>
            <a:r>
              <a:rPr lang="en-US" dirty="0" smtClean="0"/>
              <a:t>Can serve as a drop-in replacement for conventional fuels to make steam</a:t>
            </a:r>
          </a:p>
          <a:p>
            <a:pPr algn="just"/>
            <a:r>
              <a:rPr lang="en-US" dirty="0" smtClean="0"/>
              <a:t>Operating costs are low</a:t>
            </a:r>
          </a:p>
          <a:p>
            <a:pPr algn="just"/>
            <a:r>
              <a:rPr lang="en-US" dirty="0" smtClean="0"/>
              <a:t>Can utilize thermal storage to better match supply with demand</a:t>
            </a:r>
          </a:p>
          <a:p>
            <a:pPr algn="just"/>
            <a:r>
              <a:rPr lang="en-US" dirty="0" smtClean="0"/>
              <a:t>High efficiency</a:t>
            </a:r>
          </a:p>
          <a:p>
            <a:pPr algn="just"/>
            <a:r>
              <a:rPr lang="en-US" dirty="0" smtClean="0"/>
              <a:t>Scalable to the 100MW+ level</a:t>
            </a:r>
          </a:p>
          <a:p>
            <a:pPr algn="just"/>
            <a:endParaRPr lang="en-US" b="1" dirty="0" smtClean="0"/>
          </a:p>
          <a:p>
            <a:pPr algn="just">
              <a:buNone/>
            </a:pPr>
            <a:r>
              <a:rPr lang="en-US" b="1" i="1" u="sng" dirty="0" smtClean="0"/>
              <a:t>Disadvantages:</a:t>
            </a:r>
          </a:p>
          <a:p>
            <a:pPr algn="just"/>
            <a:r>
              <a:rPr lang="en-US" dirty="0" smtClean="0"/>
              <a:t>Intermittent</a:t>
            </a:r>
          </a:p>
          <a:p>
            <a:pPr algn="just"/>
            <a:r>
              <a:rPr lang="en-US" dirty="0" smtClean="0"/>
              <a:t>Low energy density</a:t>
            </a:r>
          </a:p>
          <a:p>
            <a:pPr algn="just"/>
            <a:r>
              <a:rPr lang="en-US" dirty="0" smtClean="0"/>
              <a:t>Construction/installation costs are high</a:t>
            </a:r>
          </a:p>
          <a:p>
            <a:pPr algn="just"/>
            <a:r>
              <a:rPr lang="en-US" dirty="0" smtClean="0"/>
              <a:t>They require a considerable amount of space</a:t>
            </a:r>
          </a:p>
          <a:p>
            <a:pPr algn="just"/>
            <a:r>
              <a:rPr lang="en-US" dirty="0" smtClean="0"/>
              <a:t>Manufacturing processes often create pollution</a:t>
            </a:r>
          </a:p>
          <a:p>
            <a:pPr algn="just"/>
            <a:r>
              <a:rPr lang="en-US" dirty="0" smtClean="0"/>
              <a:t>Heavily location dependent</a:t>
            </a:r>
          </a:p>
          <a:p>
            <a:pPr algn="just"/>
            <a:r>
              <a:rPr lang="en-US" dirty="0" smtClean="0"/>
              <a:t>Will involve significant transmission distances/losses</a:t>
            </a:r>
          </a:p>
          <a:p>
            <a:pPr algn="just"/>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endParaRPr lang="en-US" sz="6000" dirty="0" smtClean="0"/>
          </a:p>
          <a:p>
            <a:pPr algn="ctr">
              <a:buNone/>
            </a:pPr>
            <a:endParaRPr lang="en-US" sz="6000" dirty="0" smtClean="0"/>
          </a:p>
          <a:p>
            <a:pPr algn="ctr">
              <a:buNone/>
            </a:pPr>
            <a:r>
              <a:rPr lang="en-US" sz="6000" dirty="0" smtClean="0"/>
              <a:t>Thank You</a:t>
            </a:r>
            <a:endParaRPr lang="en-US" sz="6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Title 3"/>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13.6 Estuaries – Introduction to Oceanography"/>
          <p:cNvPicPr>
            <a:picLocks noChangeAspect="1" noChangeArrowheads="1"/>
          </p:cNvPicPr>
          <p:nvPr/>
        </p:nvPicPr>
        <p:blipFill>
          <a:blip r:embed="rId2"/>
          <a:srcRect/>
          <a:stretch>
            <a:fillRect/>
          </a:stretch>
        </p:blipFill>
        <p:spPr bwMode="auto">
          <a:xfrm>
            <a:off x="5791200" y="3795776"/>
            <a:ext cx="3352800" cy="3062224"/>
          </a:xfrm>
          <a:prstGeom prst="rect">
            <a:avLst/>
          </a:prstGeom>
          <a:noFill/>
        </p:spPr>
      </p:pic>
      <p:sp>
        <p:nvSpPr>
          <p:cNvPr id="2" name="Content Placeholder 1"/>
          <p:cNvSpPr>
            <a:spLocks noGrp="1"/>
          </p:cNvSpPr>
          <p:nvPr>
            <p:ph idx="1"/>
          </p:nvPr>
        </p:nvSpPr>
        <p:spPr>
          <a:xfrm>
            <a:off x="457200" y="990600"/>
            <a:ext cx="8229600" cy="4525963"/>
          </a:xfrm>
        </p:spPr>
        <p:txBody>
          <a:bodyPr>
            <a:normAutofit/>
          </a:bodyPr>
          <a:lstStyle/>
          <a:p>
            <a:pPr algn="just"/>
            <a:r>
              <a:rPr lang="en-US" sz="2000" dirty="0" smtClean="0"/>
              <a:t>A </a:t>
            </a:r>
            <a:r>
              <a:rPr lang="en-US" sz="2000" b="1" dirty="0" smtClean="0"/>
              <a:t>solar pond</a:t>
            </a:r>
            <a:r>
              <a:rPr lang="en-US" sz="2000" dirty="0" smtClean="0"/>
              <a:t> is a pool of </a:t>
            </a:r>
            <a:r>
              <a:rPr lang="en-US" sz="2000" dirty="0" smtClean="0">
                <a:hlinkClick r:id="rId3" tooltip="Seawater"/>
              </a:rPr>
              <a:t>saltwater</a:t>
            </a:r>
            <a:r>
              <a:rPr lang="en-US" sz="2000" dirty="0" smtClean="0"/>
              <a:t> which collects and stores solar thermal energy. </a:t>
            </a:r>
          </a:p>
          <a:p>
            <a:pPr algn="just"/>
            <a:endParaRPr lang="en-US" sz="2000" dirty="0" smtClean="0"/>
          </a:p>
          <a:p>
            <a:pPr algn="just"/>
            <a:r>
              <a:rPr lang="en-US" sz="2000" dirty="0" smtClean="0"/>
              <a:t>Salt brine has a good ability to trap the heat for a longer time.</a:t>
            </a:r>
          </a:p>
          <a:p>
            <a:pPr algn="just"/>
            <a:endParaRPr lang="en-US" sz="2000" dirty="0" smtClean="0"/>
          </a:p>
          <a:p>
            <a:pPr algn="just"/>
            <a:r>
              <a:rPr lang="en-US" sz="2000" dirty="0" smtClean="0"/>
              <a:t>The saltwater naturally forms a vertical </a:t>
            </a:r>
            <a:r>
              <a:rPr lang="en-US" sz="2000" dirty="0" smtClean="0">
                <a:hlinkClick r:id="rId4" tooltip="Salinity"/>
              </a:rPr>
              <a:t>salinity</a:t>
            </a:r>
            <a:r>
              <a:rPr lang="en-US" sz="2000" dirty="0" smtClean="0"/>
              <a:t> </a:t>
            </a:r>
            <a:r>
              <a:rPr lang="en-US" sz="2000" dirty="0" smtClean="0">
                <a:hlinkClick r:id="rId5" tooltip="Gradient"/>
              </a:rPr>
              <a:t>gradient</a:t>
            </a:r>
            <a:r>
              <a:rPr lang="en-US" sz="2000" dirty="0" smtClean="0"/>
              <a:t> also known as a "</a:t>
            </a:r>
            <a:r>
              <a:rPr lang="en-US" sz="2000" dirty="0" smtClean="0">
                <a:hlinkClick r:id="rId6" tooltip="Halocline"/>
              </a:rPr>
              <a:t>halocline</a:t>
            </a:r>
            <a:r>
              <a:rPr lang="en-US" sz="2000" dirty="0" smtClean="0"/>
              <a:t>", in which low-salinity water floats on top of high-salinity water. </a:t>
            </a:r>
          </a:p>
          <a:p>
            <a:pPr algn="just"/>
            <a:endParaRPr lang="en-US" sz="2000" dirty="0" smtClean="0"/>
          </a:p>
          <a:p>
            <a:pPr algn="just"/>
            <a:r>
              <a:rPr lang="en-US" sz="2000" dirty="0" smtClean="0"/>
              <a:t>The layers of salt solutions increase in concentration (and therefore density) with depth.</a:t>
            </a:r>
          </a:p>
          <a:p>
            <a:pPr algn="just"/>
            <a:endParaRPr lang="en-US" sz="2000" dirty="0" smtClean="0"/>
          </a:p>
          <a:p>
            <a:pPr algn="just"/>
            <a:r>
              <a:rPr lang="en-US" sz="2000" dirty="0" smtClean="0"/>
              <a:t>This heat trapped is utilized to generate electricity.</a:t>
            </a:r>
          </a:p>
          <a:p>
            <a:pPr algn="just"/>
            <a:endParaRPr lang="en-US" sz="2000"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Solar pond:</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r>
              <a:rPr lang="en-US" dirty="0" smtClean="0"/>
              <a:t>Salt water does not gets mixed easily with the fresh water (</a:t>
            </a:r>
            <a:r>
              <a:rPr lang="en-US" sz="2800" dirty="0" smtClean="0">
                <a:hlinkClick r:id="rId2" tooltip="Halocline"/>
              </a:rPr>
              <a:t>halocline</a:t>
            </a:r>
            <a:r>
              <a:rPr lang="en-US" sz="2800" dirty="0" smtClean="0"/>
              <a:t>)</a:t>
            </a:r>
            <a:endParaRPr lang="en-US" dirty="0"/>
          </a:p>
        </p:txBody>
      </p:sp>
      <p:pic>
        <p:nvPicPr>
          <p:cNvPr id="27650" name="Picture 2" descr="Quran | Mehran Banaei"/>
          <p:cNvPicPr>
            <a:picLocks noChangeAspect="1" noChangeArrowheads="1"/>
          </p:cNvPicPr>
          <p:nvPr/>
        </p:nvPicPr>
        <p:blipFill>
          <a:blip r:embed="rId3"/>
          <a:srcRect/>
          <a:stretch>
            <a:fillRect/>
          </a:stretch>
        </p:blipFill>
        <p:spPr bwMode="auto">
          <a:xfrm>
            <a:off x="609600" y="1371600"/>
            <a:ext cx="7848600" cy="5012890"/>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4191000" cy="6096000"/>
          </a:xfrm>
        </p:spPr>
        <p:txBody>
          <a:bodyPr>
            <a:noAutofit/>
          </a:bodyPr>
          <a:lstStyle/>
          <a:p>
            <a:pPr algn="just">
              <a:lnSpc>
                <a:spcPct val="150000"/>
              </a:lnSpc>
              <a:buNone/>
            </a:pPr>
            <a:r>
              <a:rPr lang="en-US" sz="1300" b="1" u="sng" dirty="0" smtClean="0">
                <a:latin typeface="Times New Roman" panose="02020603050405020304" pitchFamily="18" charset="0"/>
                <a:cs typeface="Times New Roman" panose="02020603050405020304" pitchFamily="18" charset="0"/>
              </a:rPr>
              <a:t>Solar Ponds:</a:t>
            </a:r>
          </a:p>
          <a:p>
            <a:pPr algn="just">
              <a:lnSpc>
                <a:spcPct val="150000"/>
              </a:lnSpc>
            </a:pPr>
            <a:r>
              <a:rPr lang="en-US" sz="1300" dirty="0" smtClean="0">
                <a:latin typeface="Times New Roman" panose="02020603050405020304" pitchFamily="18" charset="0"/>
                <a:cs typeface="Times New Roman" panose="02020603050405020304" pitchFamily="18" charset="0"/>
              </a:rPr>
              <a:t>Solar pond combines the functions of heat collection with long term storage and can provide sufficient heat for the entire year.</a:t>
            </a:r>
          </a:p>
          <a:p>
            <a:pPr algn="just">
              <a:lnSpc>
                <a:spcPct val="150000"/>
              </a:lnSpc>
            </a:pPr>
            <a:r>
              <a:rPr lang="en-US" sz="1300" dirty="0" smtClean="0">
                <a:latin typeface="Times New Roman" panose="02020603050405020304" pitchFamily="18" charset="0"/>
                <a:cs typeface="Times New Roman" panose="02020603050405020304" pitchFamily="18" charset="0"/>
              </a:rPr>
              <a:t>It is 1 – 2 </a:t>
            </a:r>
            <a:r>
              <a:rPr lang="en-US" sz="1300" dirty="0" err="1" smtClean="0">
                <a:latin typeface="Times New Roman" panose="02020603050405020304" pitchFamily="18" charset="0"/>
                <a:cs typeface="Times New Roman" panose="02020603050405020304" pitchFamily="18" charset="0"/>
              </a:rPr>
              <a:t>mts</a:t>
            </a:r>
            <a:r>
              <a:rPr lang="en-US" sz="1300" dirty="0" smtClean="0">
                <a:latin typeface="Times New Roman" panose="02020603050405020304" pitchFamily="18" charset="0"/>
                <a:cs typeface="Times New Roman" panose="02020603050405020304" pitchFamily="18" charset="0"/>
              </a:rPr>
              <a:t> deep with a thick durable plastic liner laid at the bottom.</a:t>
            </a:r>
          </a:p>
          <a:p>
            <a:pPr algn="just">
              <a:lnSpc>
                <a:spcPct val="150000"/>
              </a:lnSpc>
            </a:pPr>
            <a:r>
              <a:rPr lang="en-US" sz="1300" dirty="0" smtClean="0">
                <a:latin typeface="Times New Roman" panose="02020603050405020304" pitchFamily="18" charset="0"/>
                <a:cs typeface="Times New Roman" panose="02020603050405020304" pitchFamily="18" charset="0"/>
              </a:rPr>
              <a:t>Salts like </a:t>
            </a:r>
            <a:r>
              <a:rPr lang="en-US" sz="1300" b="1" dirty="0" smtClean="0">
                <a:latin typeface="Times New Roman" panose="02020603050405020304" pitchFamily="18" charset="0"/>
                <a:cs typeface="Times New Roman" panose="02020603050405020304" pitchFamily="18" charset="0"/>
              </a:rPr>
              <a:t>magnesium chloride, sodium chloride or sodium nitrate</a:t>
            </a:r>
            <a:r>
              <a:rPr lang="en-US" sz="1300" dirty="0" smtClean="0">
                <a:latin typeface="Times New Roman" panose="02020603050405020304" pitchFamily="18" charset="0"/>
                <a:cs typeface="Times New Roman" panose="02020603050405020304" pitchFamily="18" charset="0"/>
              </a:rPr>
              <a:t> are dissolved in water, the concentration varying from 20 – 30 % at the bottom to almost zero at the top.</a:t>
            </a:r>
          </a:p>
          <a:p>
            <a:pPr algn="just">
              <a:lnSpc>
                <a:spcPct val="150000"/>
              </a:lnSpc>
            </a:pPr>
            <a:r>
              <a:rPr lang="en-US" sz="1300" dirty="0" smtClean="0">
                <a:latin typeface="Times New Roman" panose="02020603050405020304" pitchFamily="18" charset="0"/>
                <a:cs typeface="Times New Roman" panose="02020603050405020304" pitchFamily="18" charset="0"/>
              </a:rPr>
              <a:t>In order to maintain the proper concentration level water is added at the top of the pond. At the same time concentrated brine is added at the bottom of the pond. </a:t>
            </a:r>
          </a:p>
          <a:p>
            <a:pPr algn="just">
              <a:lnSpc>
                <a:spcPct val="150000"/>
              </a:lnSpc>
            </a:pPr>
            <a:r>
              <a:rPr lang="en-US" sz="1300" dirty="0" smtClean="0">
                <a:latin typeface="Times New Roman" panose="02020603050405020304" pitchFamily="18" charset="0"/>
                <a:cs typeface="Times New Roman" panose="02020603050405020304" pitchFamily="18" charset="0"/>
              </a:rPr>
              <a:t>The amount of salt required for this purpose is about 50g/m²-day.</a:t>
            </a:r>
          </a:p>
          <a:p>
            <a:pPr algn="just">
              <a:lnSpc>
                <a:spcPct val="150000"/>
              </a:lnSpc>
            </a:pPr>
            <a:r>
              <a:rPr lang="en-US" sz="1300" dirty="0" smtClean="0">
                <a:latin typeface="Times New Roman" panose="02020603050405020304" pitchFamily="18" charset="0"/>
                <a:cs typeface="Times New Roman" panose="02020603050405020304" pitchFamily="18" charset="0"/>
              </a:rPr>
              <a:t>In order to extract the energy stored, hot water is removed continuously from the bottom, passed through a heat exchanger and returned to the bottom.</a:t>
            </a:r>
          </a:p>
          <a:p>
            <a:endParaRPr lang="en-US" sz="1300" dirty="0"/>
          </a:p>
        </p:txBody>
      </p:sp>
      <p:pic>
        <p:nvPicPr>
          <p:cNvPr id="29698" name="Picture 2" descr="Schematic of the solar pond | Download Scientific Diagram"/>
          <p:cNvPicPr>
            <a:picLocks noChangeAspect="1" noChangeArrowheads="1"/>
          </p:cNvPicPr>
          <p:nvPr/>
        </p:nvPicPr>
        <p:blipFill>
          <a:blip r:embed="rId2"/>
          <a:srcRect/>
          <a:stretch>
            <a:fillRect/>
          </a:stretch>
        </p:blipFill>
        <p:spPr bwMode="auto">
          <a:xfrm>
            <a:off x="4495800" y="1295400"/>
            <a:ext cx="4648200" cy="3074762"/>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0"/>
            <a:ext cx="8229600" cy="2895600"/>
          </a:xfrm>
          <a:solidFill>
            <a:schemeClr val="bg1"/>
          </a:solidFill>
        </p:spPr>
        <p:txBody>
          <a:bodyPr>
            <a:normAutofit/>
          </a:bodyPr>
          <a:lstStyle/>
          <a:p>
            <a:pPr algn="just">
              <a:buFont typeface="Wingdings" panose="05000000000000000000" pitchFamily="2" charset="2"/>
              <a:buChar char="Ø"/>
            </a:pPr>
            <a:r>
              <a:rPr lang="en-US" sz="1200" b="1" u="sng" dirty="0" smtClean="0"/>
              <a:t>Layer-I (Upper Convection Zone)</a:t>
            </a:r>
            <a:r>
              <a:rPr lang="en-US" sz="1200" b="1" dirty="0" smtClean="0"/>
              <a:t>:</a:t>
            </a:r>
          </a:p>
          <a:p>
            <a:pPr marL="457200" lvl="1" indent="0" algn="just">
              <a:buNone/>
            </a:pPr>
            <a:r>
              <a:rPr lang="en-US" sz="1200" dirty="0" smtClean="0"/>
              <a:t>It has small thickness around 0.10- 0.20 </a:t>
            </a:r>
            <a:r>
              <a:rPr lang="en-US" sz="1200" dirty="0" err="1" smtClean="0"/>
              <a:t>mtrs</a:t>
            </a:r>
            <a:r>
              <a:rPr lang="en-US" sz="1200" dirty="0" smtClean="0"/>
              <a:t>.</a:t>
            </a:r>
          </a:p>
          <a:p>
            <a:pPr marL="457200" lvl="1" indent="0" algn="just">
              <a:buNone/>
            </a:pPr>
            <a:r>
              <a:rPr lang="en-US" sz="1200" dirty="0" smtClean="0"/>
              <a:t>It has low, uniform concentration, which is close to zero as well as fairly uniform temperature.</a:t>
            </a:r>
          </a:p>
          <a:p>
            <a:pPr indent="-285750" algn="just">
              <a:buFont typeface="Wingdings" panose="05000000000000000000" pitchFamily="2" charset="2"/>
              <a:buChar char="Ø"/>
            </a:pPr>
            <a:r>
              <a:rPr lang="en-US" sz="1200" b="1" u="sng" dirty="0" smtClean="0"/>
              <a:t>Layer-II (Non- Convection zone)</a:t>
            </a:r>
            <a:r>
              <a:rPr lang="en-US" sz="1200" b="1" dirty="0" smtClean="0"/>
              <a:t>:</a:t>
            </a:r>
          </a:p>
          <a:p>
            <a:pPr marL="365760" lvl="1" indent="0" algn="just">
              <a:lnSpc>
                <a:spcPct val="110000"/>
              </a:lnSpc>
              <a:spcBef>
                <a:spcPts val="0"/>
              </a:spcBef>
              <a:buNone/>
            </a:pPr>
            <a:r>
              <a:rPr lang="en-US" sz="1200" dirty="0" smtClean="0"/>
              <a:t>It is much thicker and occupies more than half the  ponds depth (1 to 1.5 </a:t>
            </a:r>
            <a:r>
              <a:rPr lang="en-US" sz="1200" dirty="0" err="1" smtClean="0"/>
              <a:t>mtrs</a:t>
            </a:r>
            <a:r>
              <a:rPr lang="en-US" sz="1200" dirty="0" smtClean="0"/>
              <a:t>). It serves principally as an insulating layer and reduces heat losses in the upward direction.</a:t>
            </a:r>
          </a:p>
          <a:p>
            <a:pPr marL="365760" lvl="1" indent="0" algn="just">
              <a:lnSpc>
                <a:spcPct val="110000"/>
              </a:lnSpc>
              <a:spcBef>
                <a:spcPts val="0"/>
              </a:spcBef>
              <a:buNone/>
            </a:pPr>
            <a:r>
              <a:rPr lang="en-US" sz="1200" dirty="0" smtClean="0"/>
              <a:t>Some of heat collection takes place in this zones &amp; it serves also as a part of the thermal storage.</a:t>
            </a:r>
          </a:p>
          <a:p>
            <a:pPr indent="-285750" algn="just">
              <a:buFont typeface="Wingdings" panose="05000000000000000000" pitchFamily="2" charset="2"/>
              <a:buChar char="Ø"/>
            </a:pPr>
            <a:r>
              <a:rPr lang="en-US" sz="1200" b="1" u="sng" dirty="0" smtClean="0"/>
              <a:t>Layer- III (Lower convection zone)</a:t>
            </a:r>
            <a:r>
              <a:rPr lang="en-US" sz="1200" b="1" dirty="0" smtClean="0"/>
              <a:t>:</a:t>
            </a:r>
          </a:p>
          <a:p>
            <a:pPr marL="365760" lvl="1" indent="0" algn="just">
              <a:lnSpc>
                <a:spcPct val="110000"/>
              </a:lnSpc>
              <a:spcBef>
                <a:spcPts val="0"/>
              </a:spcBef>
              <a:buNone/>
            </a:pPr>
            <a:r>
              <a:rPr lang="en-US" sz="1200" dirty="0" smtClean="0"/>
              <a:t>Its depth is similar to the non convection zone. Both the concentration and temperature are nearly constant in this zone. It serves the main heat collection as well as thermal storage medium. The lower convection zone is often referred to as the storage zone as the bottom layer.</a:t>
            </a:r>
          </a:p>
          <a:p>
            <a:pPr marL="365760" lvl="1" indent="0" algn="just">
              <a:lnSpc>
                <a:spcPct val="110000"/>
              </a:lnSpc>
              <a:spcBef>
                <a:spcPts val="0"/>
              </a:spcBef>
              <a:buNone/>
            </a:pPr>
            <a:r>
              <a:rPr lang="en-US" sz="1200" dirty="0" smtClean="0"/>
              <a:t>The temperature at lower convection zone varies between 85°C to 95°C in summer and minimum of 50°C to 60°C in winter.</a:t>
            </a:r>
          </a:p>
          <a:p>
            <a:pPr marL="365760" lvl="1" indent="0" algn="just">
              <a:lnSpc>
                <a:spcPct val="110000"/>
              </a:lnSpc>
              <a:spcBef>
                <a:spcPts val="0"/>
              </a:spcBef>
              <a:buNone/>
            </a:pPr>
            <a:r>
              <a:rPr lang="en-US" sz="1200" dirty="0" smtClean="0"/>
              <a:t>Annually collection efficiency ranges between 15 to 25%.</a:t>
            </a:r>
          </a:p>
          <a:p>
            <a:pPr algn="just"/>
            <a:endParaRPr lang="en-US" sz="1200" dirty="0"/>
          </a:p>
        </p:txBody>
      </p:sp>
      <p:sp>
        <p:nvSpPr>
          <p:cNvPr id="3" name="Title 2"/>
          <p:cNvSpPr>
            <a:spLocks noGrp="1"/>
          </p:cNvSpPr>
          <p:nvPr>
            <p:ph type="title"/>
          </p:nvPr>
        </p:nvSpPr>
        <p:spPr/>
        <p:txBody>
          <a:bodyPr/>
          <a:lstStyle/>
          <a:p>
            <a:endParaRPr lang="en-US"/>
          </a:p>
        </p:txBody>
      </p:sp>
      <p:pic>
        <p:nvPicPr>
          <p:cNvPr id="4" name="Picture 4" descr="9 Schematic of a salt-gradient solar pond; modified from Kurt et al .... |  Download Scientific Diagram"/>
          <p:cNvPicPr>
            <a:picLocks noChangeAspect="1" noChangeArrowheads="1"/>
          </p:cNvPicPr>
          <p:nvPr/>
        </p:nvPicPr>
        <p:blipFill>
          <a:blip r:embed="rId2"/>
          <a:srcRect/>
          <a:stretch>
            <a:fillRect/>
          </a:stretch>
        </p:blipFill>
        <p:spPr bwMode="auto">
          <a:xfrm>
            <a:off x="152400" y="152400"/>
            <a:ext cx="5029200" cy="3656104"/>
          </a:xfrm>
          <a:prstGeom prst="rect">
            <a:avLst/>
          </a:prstGeom>
          <a:noFill/>
        </p:spPr>
      </p:pic>
      <p:pic>
        <p:nvPicPr>
          <p:cNvPr id="30727" name="Picture 7"/>
          <p:cNvPicPr>
            <a:picLocks noChangeAspect="1" noChangeArrowheads="1"/>
          </p:cNvPicPr>
          <p:nvPr/>
        </p:nvPicPr>
        <p:blipFill>
          <a:blip r:embed="rId3"/>
          <a:srcRect/>
          <a:stretch>
            <a:fillRect/>
          </a:stretch>
        </p:blipFill>
        <p:spPr bwMode="auto">
          <a:xfrm>
            <a:off x="5105400" y="304800"/>
            <a:ext cx="3724069" cy="35052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Solar Pond electricity generation:</a:t>
            </a:r>
            <a:endParaRPr lang="en-US" dirty="0"/>
          </a:p>
        </p:txBody>
      </p:sp>
      <p:pic>
        <p:nvPicPr>
          <p:cNvPr id="31747" name="Picture 3"/>
          <p:cNvPicPr>
            <a:picLocks noChangeAspect="1" noChangeArrowheads="1"/>
          </p:cNvPicPr>
          <p:nvPr/>
        </p:nvPicPr>
        <p:blipFill>
          <a:blip r:embed="rId2"/>
          <a:srcRect/>
          <a:stretch>
            <a:fillRect/>
          </a:stretch>
        </p:blipFill>
        <p:spPr bwMode="auto">
          <a:xfrm>
            <a:off x="685801" y="1524000"/>
            <a:ext cx="8069856" cy="4572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32770" name="Picture 2" descr="Solar Pond Power Systems | SpringerLink"/>
          <p:cNvPicPr>
            <a:picLocks noChangeAspect="1" noChangeArrowheads="1"/>
          </p:cNvPicPr>
          <p:nvPr/>
        </p:nvPicPr>
        <p:blipFill>
          <a:blip r:embed="rId2"/>
          <a:srcRect/>
          <a:stretch>
            <a:fillRect/>
          </a:stretch>
        </p:blipFill>
        <p:spPr bwMode="auto">
          <a:xfrm>
            <a:off x="304800" y="381000"/>
            <a:ext cx="8547135" cy="62484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Autofit/>
          </a:bodyPr>
          <a:lstStyle/>
          <a:p>
            <a:r>
              <a:rPr lang="en-US" sz="2800" u="sng" dirty="0" smtClean="0">
                <a:solidFill>
                  <a:schemeClr val="tx1"/>
                </a:solidFill>
              </a:rPr>
              <a:t>University of Texas, USA 150kW Solar pond Project:</a:t>
            </a:r>
            <a:endParaRPr lang="en-US" sz="2800" u="sng" dirty="0">
              <a:solidFill>
                <a:schemeClr val="tx1"/>
              </a:solidFill>
            </a:endParaRPr>
          </a:p>
        </p:txBody>
      </p:sp>
      <p:pic>
        <p:nvPicPr>
          <p:cNvPr id="33794" name="Picture 2" descr="Solar energy"/>
          <p:cNvPicPr>
            <a:picLocks noChangeAspect="1" noChangeArrowheads="1"/>
          </p:cNvPicPr>
          <p:nvPr/>
        </p:nvPicPr>
        <p:blipFill>
          <a:blip r:embed="rId2"/>
          <a:srcRect t="14799"/>
          <a:stretch>
            <a:fillRect/>
          </a:stretch>
        </p:blipFill>
        <p:spPr bwMode="auto">
          <a:xfrm>
            <a:off x="152400" y="990600"/>
            <a:ext cx="8839200" cy="5663762"/>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433</TotalTime>
  <Words>758</Words>
  <Application>Microsoft Office PowerPoint</Application>
  <PresentationFormat>On-screen Show (4:3)</PresentationFormat>
  <Paragraphs>106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Renewable Energy Sources</vt:lpstr>
      <vt:lpstr>Solar thermal electric power generation</vt:lpstr>
      <vt:lpstr>Solar pond:</vt:lpstr>
      <vt:lpstr>Slide 4</vt:lpstr>
      <vt:lpstr>Slide 5</vt:lpstr>
      <vt:lpstr>Slide 6</vt:lpstr>
      <vt:lpstr>Solar Pond electricity generation:</vt:lpstr>
      <vt:lpstr>Slide 8</vt:lpstr>
      <vt:lpstr>University of Texas, USA 150kW Solar pond Project:</vt:lpstr>
      <vt:lpstr>Solar thermal electric power generation using concentrating solar collector  </vt:lpstr>
      <vt:lpstr>Parabolic trough solar concentrating</vt:lpstr>
      <vt:lpstr>Working:</vt:lpstr>
      <vt:lpstr>Slide 13</vt:lpstr>
      <vt:lpstr>Examples: 310 MW, Mojave Desert, California (Worlds largest Parabolic trough solar concentrating power plant)</vt:lpstr>
      <vt:lpstr>Parabolic dish solar concentrating</vt:lpstr>
      <vt:lpstr>Slide 16</vt:lpstr>
      <vt:lpstr>Slide 17</vt:lpstr>
      <vt:lpstr>Central Tower Collector:</vt:lpstr>
      <vt:lpstr>Working:</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 Sources</dc:title>
  <dc:creator>EE</dc:creator>
  <cp:lastModifiedBy>EE</cp:lastModifiedBy>
  <cp:revision>61</cp:revision>
  <dcterms:created xsi:type="dcterms:W3CDTF">2006-08-16T00:00:00Z</dcterms:created>
  <dcterms:modified xsi:type="dcterms:W3CDTF">2021-11-17T05:23:21Z</dcterms:modified>
</cp:coreProperties>
</file>