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359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2D9BFC-1DCE-498F-9B2B-6F2DE6C380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E2970F5-18BA-42B0-97AD-EE3F93D0FB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8FCAEE-19F0-4DC1-8166-E4668FB00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CD03-DD61-461F-B280-70C706DDE001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37B629-6493-4E03-BEAA-F1F9E1F1D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E00B20-2E30-4ECD-A088-97EA05690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840E-0A0B-40B2-AB27-34352C88A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30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93CE2D-2C5B-4924-8D90-3BD3ABC88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B14335-86F1-49AE-A920-63CC78F95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A73797-FBB7-477E-AA7A-7842503A8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CD03-DD61-461F-B280-70C706DDE001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3EC732-137E-4DC9-911D-1C4B607FA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C6F71A-781A-4709-82AF-A8A159E9B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840E-0A0B-40B2-AB27-34352C88A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320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28A8079-6E36-48CE-9474-E64A880CAC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FCFF00-731C-464C-8265-7D560D64C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A23954-A16B-46CC-90E6-3CCF75A2E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CD03-DD61-461F-B280-70C706DDE001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409F8A-7448-43AF-BCC1-C376D8D07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81C201-F8BE-4057-9ADA-E55D00B95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840E-0A0B-40B2-AB27-34352C88A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699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7801A0AD-A4D9-2B48-AB5E-2388481E37AE}"/>
              </a:ext>
            </a:extLst>
          </p:cNvPr>
          <p:cNvGrpSpPr/>
          <p:nvPr/>
        </p:nvGrpSpPr>
        <p:grpSpPr>
          <a:xfrm>
            <a:off x="599225" y="1736370"/>
            <a:ext cx="10993549" cy="1903301"/>
            <a:chOff x="599225" y="1921565"/>
            <a:chExt cx="10993549" cy="1903301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7A9D506-C91D-DF44-8641-48F37CD3C15A}"/>
                </a:ext>
              </a:extLst>
            </p:cNvPr>
            <p:cNvSpPr/>
            <p:nvPr/>
          </p:nvSpPr>
          <p:spPr>
            <a:xfrm>
              <a:off x="599225" y="1921565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半闭框 17">
              <a:extLst>
                <a:ext uri="{FF2B5EF4-FFF2-40B4-BE49-F238E27FC236}">
                  <a16:creationId xmlns:a16="http://schemas.microsoft.com/office/drawing/2014/main" id="{A1E2328B-A4C4-764E-ACC8-998B2E63C537}"/>
                </a:ext>
              </a:extLst>
            </p:cNvPr>
            <p:cNvSpPr/>
            <p:nvPr/>
          </p:nvSpPr>
          <p:spPr>
            <a:xfrm>
              <a:off x="599225" y="1921565"/>
              <a:ext cx="821803" cy="867934"/>
            </a:xfrm>
            <a:prstGeom prst="halfFrame">
              <a:avLst>
                <a:gd name="adj1" fmla="val 23474"/>
                <a:gd name="adj2" fmla="val 2347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533506A-6FCC-464D-8406-9673E74408CF}"/>
                </a:ext>
              </a:extLst>
            </p:cNvPr>
            <p:cNvSpPr/>
            <p:nvPr/>
          </p:nvSpPr>
          <p:spPr>
            <a:xfrm>
              <a:off x="10161778" y="3614195"/>
              <a:ext cx="1430996" cy="2106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194A483F-9AA2-A24C-BA23-AD5256267A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351" y="399605"/>
            <a:ext cx="2538904" cy="107441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43FE9298-60C2-9548-BC1E-E8694904B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3169" y="2028084"/>
            <a:ext cx="10265664" cy="1356406"/>
          </a:xfrm>
          <a:prstGeom prst="rect">
            <a:avLst/>
          </a:prstGeom>
          <a:effectLst/>
        </p:spPr>
        <p:txBody>
          <a:bodyPr anchor="b">
            <a:normAutofit/>
          </a:bodyPr>
          <a:lstStyle>
            <a:lvl1pPr algn="l">
              <a:defRPr lang="en-US" altLang="en-US" sz="3600" b="0" kern="1200" cap="all" dirty="0">
                <a:solidFill>
                  <a:srgbClr val="5C307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03A73B5-4CCB-264A-803E-B46FEDFF9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3169" y="3819054"/>
            <a:ext cx="10265664" cy="134099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FB8BDD-FC0A-384D-B32A-D2CC0933A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4499-10F3-43A6-A70A-01D7A10A05BA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A11234-2E12-B147-A4FF-3B4989798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FFF194-7BE9-7440-90F5-0BA3D1B44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77A8-EA0A-481C-B2AA-3D0BC839C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519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77" y="2180498"/>
            <a:ext cx="10521387" cy="36783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400"/>
            </a:lvl4pPr>
            <a:lvl5pPr>
              <a:defRPr sz="10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B3414000-0475-7845-9508-337FFFC1B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2265DA69-D9B6-384B-91FC-5C225D983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4499-10F3-43A6-A70A-01D7A10A05BA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198CD9FF-6143-0B4F-B35B-FC5B48F32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B99E00C6-785E-8740-9B07-6D282AB53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77A8-EA0A-481C-B2AA-3D0BC839C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366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6727754-C851-C341-8EC8-C90F9BC75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1883" y="2118167"/>
            <a:ext cx="10178926" cy="3602477"/>
          </a:xfrm>
        </p:spPr>
        <p:txBody>
          <a:bodyPr anchor="ctr">
            <a:normAutofit/>
          </a:bodyPr>
          <a:lstStyle>
            <a:lvl1pPr algn="l">
              <a:defRPr sz="32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83F81271-2815-9B4A-9DE1-54434A60C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597317"/>
            <a:ext cx="2844799" cy="365125"/>
          </a:xfrm>
        </p:spPr>
        <p:txBody>
          <a:bodyPr/>
          <a:lstStyle/>
          <a:p>
            <a:fld id="{F4374499-10F3-43A6-A70A-01D7A10A05BA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A57A6457-265E-454A-8DEA-AC0A1AAC3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31882" y="5592991"/>
            <a:ext cx="6066519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17055F7E-60B7-6A43-A3E4-C6F9DC89F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597317"/>
            <a:ext cx="1052508" cy="365125"/>
          </a:xfrm>
        </p:spPr>
        <p:txBody>
          <a:bodyPr/>
          <a:lstStyle/>
          <a:p>
            <a:fld id="{B71F77A8-EA0A-481C-B2AA-3D0BC839C84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D989D6D-F1B5-F54E-813A-CCB6A463D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882" y="490438"/>
            <a:ext cx="10178925" cy="13514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23D49990-DD79-AF4A-809C-C7A68D94B066}"/>
              </a:ext>
            </a:extLst>
          </p:cNvPr>
          <p:cNvSpPr/>
          <p:nvPr/>
        </p:nvSpPr>
        <p:spPr>
          <a:xfrm rot="5400000">
            <a:off x="-2692137" y="3263038"/>
            <a:ext cx="6858000" cy="3319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486C05D-29C6-DD43-A707-AAD5F66C1615}"/>
              </a:ext>
            </a:extLst>
          </p:cNvPr>
          <p:cNvPicPr/>
          <p:nvPr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545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EA6CC6FD-0536-1042-94FB-7B29BCD323E4}"/>
              </a:ext>
            </a:extLst>
          </p:cNvPr>
          <p:cNvGrpSpPr/>
          <p:nvPr/>
        </p:nvGrpSpPr>
        <p:grpSpPr>
          <a:xfrm>
            <a:off x="599225" y="1736370"/>
            <a:ext cx="10993549" cy="1903301"/>
            <a:chOff x="599225" y="1921565"/>
            <a:chExt cx="10993549" cy="190330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BB59113-F03A-6147-A467-92DB82160BCD}"/>
                </a:ext>
              </a:extLst>
            </p:cNvPr>
            <p:cNvSpPr/>
            <p:nvPr/>
          </p:nvSpPr>
          <p:spPr>
            <a:xfrm>
              <a:off x="599225" y="1921565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C3E5866-268A-1A4A-BD63-7247C0C32E7C}"/>
                </a:ext>
              </a:extLst>
            </p:cNvPr>
            <p:cNvSpPr/>
            <p:nvPr/>
          </p:nvSpPr>
          <p:spPr>
            <a:xfrm>
              <a:off x="599227" y="1921566"/>
              <a:ext cx="192900" cy="19033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4" name="Title 1">
            <a:extLst>
              <a:ext uri="{FF2B5EF4-FFF2-40B4-BE49-F238E27FC236}">
                <a16:creationId xmlns:a16="http://schemas.microsoft.com/office/drawing/2014/main" id="{B3AEDE27-05BC-DA44-AA23-81C54830A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3169" y="2028083"/>
            <a:ext cx="10265664" cy="1376851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l">
              <a:defRPr lang="en-US" altLang="en-US" sz="3600" b="0" kern="1200" cap="all" dirty="0">
                <a:solidFill>
                  <a:srgbClr val="5C307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8DDB4CB7-B75A-CF44-8C12-E3DE32CE3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3169" y="3830629"/>
            <a:ext cx="10265664" cy="134099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27" name="日期占位符 10">
            <a:extLst>
              <a:ext uri="{FF2B5EF4-FFF2-40B4-BE49-F238E27FC236}">
                <a16:creationId xmlns:a16="http://schemas.microsoft.com/office/drawing/2014/main" id="{2D4038F2-9086-4849-856C-3F44B96DA1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23545" y="5597323"/>
            <a:ext cx="2523280" cy="365125"/>
          </a:xfrm>
        </p:spPr>
        <p:txBody>
          <a:bodyPr/>
          <a:lstStyle/>
          <a:p>
            <a:fld id="{F4374499-10F3-43A6-A70A-01D7A10A05BA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28" name="页脚占位符 11">
            <a:extLst>
              <a:ext uri="{FF2B5EF4-FFF2-40B4-BE49-F238E27FC236}">
                <a16:creationId xmlns:a16="http://schemas.microsoft.com/office/drawing/2014/main" id="{0ED79189-463D-A34A-93FE-02DAF3CA4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3377" y="5592997"/>
            <a:ext cx="65855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12">
            <a:extLst>
              <a:ext uri="{FF2B5EF4-FFF2-40B4-BE49-F238E27FC236}">
                <a16:creationId xmlns:a16="http://schemas.microsoft.com/office/drawing/2014/main" id="{81D88334-B4F7-F340-8AA4-0865A0C0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51493" y="5597323"/>
            <a:ext cx="1203271" cy="365125"/>
          </a:xfrm>
        </p:spPr>
        <p:txBody>
          <a:bodyPr/>
          <a:lstStyle/>
          <a:p>
            <a:fld id="{B71F77A8-EA0A-481C-B2AA-3D0BC839C84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B9F3DE6-D971-6546-AD7E-4FD54F33CDE7}"/>
              </a:ext>
            </a:extLst>
          </p:cNvPr>
          <p:cNvPicPr/>
          <p:nvPr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894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4"/>
            <a:ext cx="5422391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4499-10F3-43A6-A70A-01D7A10A05BA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77A8-EA0A-481C-B2AA-3D0BC839C84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90C7D26-A2BB-CE43-BB2A-2808F22C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133465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2250894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7" y="2250894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0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4499-10F3-43A6-A70A-01D7A10A05BA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77A8-EA0A-481C-B2AA-3D0BC839C84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95155F9-0BCA-F049-9D40-4CF28F90A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814695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4499-10F3-43A6-A70A-01D7A10A05BA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77A8-EA0A-481C-B2AA-3D0BC839C84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C31502A-7294-9848-AFF1-6116ACE1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434417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4499-10F3-43A6-A70A-01D7A10A05BA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77A8-EA0A-481C-B2AA-3D0BC839C84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D9AF46F-872C-C04A-AF83-BC1E8674B16A}"/>
              </a:ext>
            </a:extLst>
          </p:cNvPr>
          <p:cNvPicPr/>
          <p:nvPr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17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99C668-BD31-4B36-9291-70ACF51B9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CBBF0E-F101-4B3C-B0A8-90406EC8E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3DA1D1-31A0-470D-B22E-1A9314CB6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CD03-DD61-461F-B280-70C706DDE001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49FABD-47BC-40F0-9963-B994FE892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FB0F8B-5614-416B-8890-6114B9B2B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840E-0A0B-40B2-AB27-34352C88A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9021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DD0108F8-765A-DF43-9CAF-934132882EE3}"/>
              </a:ext>
            </a:extLst>
          </p:cNvPr>
          <p:cNvSpPr>
            <a:spLocks noChangeAspect="1"/>
          </p:cNvSpPr>
          <p:nvPr/>
        </p:nvSpPr>
        <p:spPr>
          <a:xfrm>
            <a:off x="447816" y="4914808"/>
            <a:ext cx="385561" cy="10322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463" y="4928762"/>
            <a:ext cx="10333301" cy="6531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0">
                <a:solidFill>
                  <a:srgbClr val="5C307D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1463" y="5581910"/>
            <a:ext cx="10333301" cy="365126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rgbClr val="5C307D"/>
                </a:solidFill>
              </a:defRPr>
            </a:lvl1pPr>
            <a:lvl2pPr marL="457189" indent="0">
              <a:buNone/>
              <a:defRPr sz="11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23545" y="6060170"/>
            <a:ext cx="252328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4374499-10F3-43A6-A70A-01D7A10A05BA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3377" y="6055844"/>
            <a:ext cx="65855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51493" y="6060170"/>
            <a:ext cx="120327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71F77A8-EA0A-481C-B2AA-3D0BC839C84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025F6F4-386D-EB45-974E-2539ED6C5D65}"/>
              </a:ext>
            </a:extLst>
          </p:cNvPr>
          <p:cNvPicPr/>
          <p:nvPr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4256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395677"/>
            <a:ext cx="11029616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496241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4499-10F3-43A6-A70A-01D7A10A05BA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77A8-EA0A-481C-B2AA-3D0BC839C84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C31443F-5E2C-E54C-9450-204B550B7026}"/>
              </a:ext>
            </a:extLst>
          </p:cNvPr>
          <p:cNvPicPr/>
          <p:nvPr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4830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4499-10F3-43A6-A70A-01D7A10A05BA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77A8-EA0A-481C-B2AA-3D0BC839C84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D92ADC6-CE60-BE46-B46D-E72C08A66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9578829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5BC0A53C-150C-A541-93A8-A5B4C7EFDD96}"/>
              </a:ext>
            </a:extLst>
          </p:cNvPr>
          <p:cNvSpPr>
            <a:spLocks noChangeAspect="1"/>
          </p:cNvSpPr>
          <p:nvPr/>
        </p:nvSpPr>
        <p:spPr>
          <a:xfrm>
            <a:off x="8884030" y="675726"/>
            <a:ext cx="88976" cy="7918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Vertical Title 1">
            <a:extLst>
              <a:ext uri="{FF2B5EF4-FFF2-40B4-BE49-F238E27FC236}">
                <a16:creationId xmlns:a16="http://schemas.microsoft.com/office/drawing/2014/main" id="{9D3F700B-2D07-A448-9622-360F28D96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69649" y="675726"/>
            <a:ext cx="1899496" cy="5183073"/>
          </a:xfrm>
          <a:prstGeom prst="rect">
            <a:avLst/>
          </a:prstGeom>
        </p:spPr>
        <p:txBody>
          <a:bodyPr vert="eaVert" anchor="b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Vertical Text Placeholder 2">
            <a:extLst>
              <a:ext uri="{FF2B5EF4-FFF2-40B4-BE49-F238E27FC236}">
                <a16:creationId xmlns:a16="http://schemas.microsoft.com/office/drawing/2014/main" id="{5F0B6C42-B8E7-1C45-A053-18F7FE5B2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791611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C89D33-28DC-B746-AE7D-E6085CC30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4499-10F3-43A6-A70A-01D7A10A05BA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E1EF53-0E9B-E243-B4F1-B1C7F0BD2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3DA247-823F-034B-AEC0-494674B6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77A8-EA0A-481C-B2AA-3D0BC839C84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564E91E-AD25-E84D-B251-2B169689F71C}"/>
              </a:ext>
            </a:extLst>
          </p:cNvPr>
          <p:cNvPicPr/>
          <p:nvPr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681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8690D8-803F-49E1-B1DF-7371A5D75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7F9794-7B5A-4B1B-9E00-2CE3A15B2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DEA9AB-DB45-4799-90A7-E8D91019A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CD03-DD61-461F-B280-70C706DDE001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FD4386-E14B-4873-916D-1C34AB896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527016-85BA-4990-B717-88247D5DD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840E-0A0B-40B2-AB27-34352C88A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689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AC0B2F-9671-40F0-9326-997EC98D8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75847D-9FE2-44D6-9663-EBA78930F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0899AD-5DDF-4DF8-835C-47E5912C8A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8065BB-98F6-426F-B126-DA3E89888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CD03-DD61-461F-B280-70C706DDE001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2FAEB0-F8A7-46D3-AA2D-974C9E976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5371FB-828C-48D7-9A2D-919F17ECC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840E-0A0B-40B2-AB27-34352C88A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876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28BC4F-326B-4174-90D1-32B8B244A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ABF345-E753-4D63-938D-5F02C16D0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C2373A-3653-4AA2-930E-C2600D99E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CFCC71B-F9BC-432E-8266-04577064E4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D47E279-180F-4D87-8F0D-DC11ACB400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78844A-4360-465A-9E4C-80CF77C97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CD03-DD61-461F-B280-70C706DDE001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32E1B25-5ABF-4A52-A009-3B57A5637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BED436D-AEAC-427C-B783-408BB9805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840E-0A0B-40B2-AB27-34352C88A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289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2FE733-8B81-40F8-9B95-A03098E9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828FD0B-47F2-49DC-83BB-B3623E1BC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CD03-DD61-461F-B280-70C706DDE001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110977-1CD5-4481-8FCA-5BBC93DCD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0029B3-FD66-48B5-ABB5-DEBB5A358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840E-0A0B-40B2-AB27-34352C88A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074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3A5A84C-34C5-430A-B30E-397D70FDA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CD03-DD61-461F-B280-70C706DDE001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9212444-FE7E-4327-8C9E-0E888A538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8D34EB-CD39-4A9F-834D-98AB39C97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840E-0A0B-40B2-AB27-34352C88A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881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62A1C7-908C-49DC-BA0C-D3376DD2E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B82291-F589-4E2D-B0C9-A3A958548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6DB3E0-1EDA-40E6-AD3F-0F5ED1288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39829B-3BC8-41E9-8189-E58A78C96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CD03-DD61-461F-B280-70C706DDE001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C324BB-8642-4A1A-A11E-54F878A3C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98239C-1799-41B8-9B95-6F3ABB261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840E-0A0B-40B2-AB27-34352C88A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115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62852-08D5-4346-8D9C-6C8B1EF6A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C824EEF-641B-4A9A-8708-AFF1FCF5E0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8E38F8-F844-4B04-BCDF-876BD8657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1BF097-E31C-4361-82FA-E913F79B7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CD03-DD61-461F-B280-70C706DDE001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D4561B-C03F-421C-8E7D-1B1727F0B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5B06F2-E3F4-4C04-9CDB-C954581FE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840E-0A0B-40B2-AB27-34352C88A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093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5020929-2277-45D5-AB0F-94FB5F8AF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32648D-19C5-4B01-B435-61B758DD7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728CEE-9DC7-4FD0-AD7F-8D09AA8646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4CD03-DD61-461F-B280-70C706DDE001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09944E-3294-4C8B-BA85-794224825B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6BF1B1-79B9-4843-AEE2-DC3F2BC6A7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3840E-0A0B-40B2-AB27-34352C88A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427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6">
            <a:extLst>
              <a:ext uri="{FF2B5EF4-FFF2-40B4-BE49-F238E27FC236}">
                <a16:creationId xmlns:a16="http://schemas.microsoft.com/office/drawing/2014/main" id="{386CB2C2-B0CA-6B4C-9D67-BC3A516A2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06" y="593424"/>
            <a:ext cx="10521388" cy="101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376" y="2336003"/>
            <a:ext cx="10521388" cy="31548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3545" y="5597323"/>
            <a:ext cx="2523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4374499-10F3-43A6-A70A-01D7A10A05BA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3377" y="5592997"/>
            <a:ext cx="6585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51493" y="5597323"/>
            <a:ext cx="1203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71F77A8-EA0A-481C-B2AA-3D0BC839C84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305D68B-2B7C-394A-9C3F-F982EDB21D95}"/>
              </a:ext>
            </a:extLst>
          </p:cNvPr>
          <p:cNvPicPr/>
          <p:nvPr/>
        </p:nvPicPr>
        <p:blipFill rotWithShape="1">
          <a:blip r:embed="rId1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  <p:sp>
        <p:nvSpPr>
          <p:cNvPr id="2" name="圆角矩形 1">
            <a:extLst>
              <a:ext uri="{FF2B5EF4-FFF2-40B4-BE49-F238E27FC236}">
                <a16:creationId xmlns:a16="http://schemas.microsoft.com/office/drawing/2014/main" id="{281EDAD2-3671-BF43-AEFB-C5625113F562}"/>
              </a:ext>
            </a:extLst>
          </p:cNvPr>
          <p:cNvSpPr/>
          <p:nvPr/>
        </p:nvSpPr>
        <p:spPr>
          <a:xfrm>
            <a:off x="586670" y="651024"/>
            <a:ext cx="80595" cy="900000"/>
          </a:xfrm>
          <a:prstGeom prst="roundRect">
            <a:avLst>
              <a:gd name="adj" fmla="val 0"/>
            </a:avLst>
          </a:prstGeom>
          <a:solidFill>
            <a:srgbClr val="5C307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2108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457189" rtl="0" eaLnBrk="1" latinLnBrk="0" hangingPunct="1">
        <a:spcBef>
          <a:spcPct val="0"/>
        </a:spcBef>
        <a:buNone/>
        <a:defRPr sz="2800" b="0" kern="1200" cap="all">
          <a:solidFill>
            <a:srgbClr val="5C307D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92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84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978" indent="-269993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969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960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5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45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38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93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844799-A4A9-48F1-83F9-530F45A76E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cap="none" dirty="0">
                <a:latin typeface="华文中宋" panose="02010600040101010101" pitchFamily="2" charset="-122"/>
                <a:ea typeface="华文中宋" panose="02010600040101010101" pitchFamily="2" charset="-122"/>
              </a:rPr>
              <a:t>专题训练课期末报告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3E7454-035F-4827-8283-93D9E9FC8E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计 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14	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郑友捷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2023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 年 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11 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月 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22 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2456020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BE4E53A3-E056-4550-8BB9-03D9656FEAD8}"/>
              </a:ext>
            </a:extLst>
          </p:cNvPr>
          <p:cNvSpPr txBox="1"/>
          <p:nvPr/>
        </p:nvSpPr>
        <p:spPr>
          <a:xfrm>
            <a:off x="838200" y="781049"/>
            <a:ext cx="917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从源代码到内核的自动化启动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E128530-102C-4AE7-90AA-7A1FFD0B5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背景：在完成了 </a:t>
            </a:r>
            <a:r>
              <a:rPr lang="en-US" altLang="zh-CN" dirty="0" err="1"/>
              <a:t>syscall</a:t>
            </a:r>
            <a:r>
              <a:rPr lang="en-US" altLang="zh-CN" dirty="0"/>
              <a:t> </a:t>
            </a:r>
            <a:r>
              <a:rPr lang="zh-CN" altLang="en-US" dirty="0"/>
              <a:t>层的模块化之后，仍然需要通过手动修改 </a:t>
            </a:r>
            <a:r>
              <a:rPr lang="en-US" altLang="zh-CN" dirty="0" err="1"/>
              <a:t>cargo.toml</a:t>
            </a:r>
            <a:r>
              <a:rPr lang="zh-CN" altLang="en-US" dirty="0"/>
              <a:t> 或者编译指令的方式来进行可选启动，思考是否存在根据给定的应用程序的代码自动启动的方式。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实现方式：通过工具分析应用程序可能用到的 </a:t>
            </a:r>
            <a:r>
              <a:rPr lang="en-US" altLang="zh-CN" dirty="0" err="1"/>
              <a:t>syscall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808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BE4E53A3-E056-4550-8BB9-03D9656FEAD8}"/>
              </a:ext>
            </a:extLst>
          </p:cNvPr>
          <p:cNvSpPr txBox="1"/>
          <p:nvPr/>
        </p:nvSpPr>
        <p:spPr>
          <a:xfrm>
            <a:off x="838200" y="781049"/>
            <a:ext cx="917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从源代码到内核的自动化启动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E128530-102C-4AE7-90AA-7A1FFD0B5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问题：</a:t>
            </a:r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若使用静态分析工具，则对于手动调用 </a:t>
            </a:r>
            <a:r>
              <a:rPr lang="en-US" altLang="zh-CN" dirty="0" err="1"/>
              <a:t>syscall</a:t>
            </a:r>
            <a:r>
              <a:rPr lang="en-US" altLang="zh-CN" dirty="0"/>
              <a:t> </a:t>
            </a:r>
            <a:r>
              <a:rPr lang="zh-CN" altLang="en-US" dirty="0"/>
              <a:t>的情况，如果直接使用无条件跳转等指令来进行 </a:t>
            </a:r>
            <a:r>
              <a:rPr lang="en-US" altLang="zh-CN" dirty="0" err="1"/>
              <a:t>syscall</a:t>
            </a:r>
            <a:r>
              <a:rPr lang="zh-CN" altLang="en-US" dirty="0"/>
              <a:t>，则无法通过静态分析，而需要依赖执行流才能知道当前调用的 </a:t>
            </a:r>
            <a:r>
              <a:rPr lang="en-US" altLang="zh-CN" dirty="0" err="1"/>
              <a:t>syscall</a:t>
            </a:r>
            <a:r>
              <a:rPr lang="en-US" altLang="zh-CN" dirty="0"/>
              <a:t> id </a:t>
            </a:r>
            <a:r>
              <a:rPr lang="zh-CN" altLang="en-US" dirty="0"/>
              <a:t>是什么，如下列指令：</a:t>
            </a:r>
          </a:p>
          <a:p>
            <a:endParaRPr lang="zh-CN" altLang="en-US" dirty="0"/>
          </a:p>
          <a:p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若使用动态分析工具，面对交互式程序又无法自动到达程序的每一个可达点，所以可能漏过系统调用。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B00FFA6-540A-4A26-ABB7-65403BF95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726" y="3880452"/>
            <a:ext cx="5746616" cy="99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475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BE4E53A3-E056-4550-8BB9-03D9656FEAD8}"/>
              </a:ext>
            </a:extLst>
          </p:cNvPr>
          <p:cNvSpPr txBox="1"/>
          <p:nvPr/>
        </p:nvSpPr>
        <p:spPr>
          <a:xfrm>
            <a:off x="838200" y="781049"/>
            <a:ext cx="917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从源代码到内核的自动化启动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E128530-102C-4AE7-90AA-7A1FFD0B5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最后选择静态分析，因为前面提到的那种调用方式其实在编译器是很少会这么写的。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选择静态分析工具，通过 </a:t>
            </a:r>
            <a:r>
              <a:rPr lang="en-US" altLang="zh-CN" dirty="0"/>
              <a:t>rust-</a:t>
            </a:r>
            <a:r>
              <a:rPr lang="en-US" altLang="zh-CN" dirty="0" err="1"/>
              <a:t>objdump</a:t>
            </a:r>
            <a:r>
              <a:rPr lang="en-US" altLang="zh-CN" dirty="0"/>
              <a:t> </a:t>
            </a:r>
            <a:r>
              <a:rPr lang="zh-CN" altLang="en-US" dirty="0"/>
              <a:t>来获取二进制文件的汇编代码，并按照执行顺序（假设不发生跳转）来获取所有的 </a:t>
            </a:r>
            <a:r>
              <a:rPr lang="en-US" altLang="zh-CN" dirty="0" err="1"/>
              <a:t>syscall</a:t>
            </a:r>
            <a:r>
              <a:rPr lang="en-US" altLang="zh-CN" dirty="0"/>
              <a:t> id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通过写一个 </a:t>
            </a:r>
            <a:r>
              <a:rPr lang="en-US" altLang="zh-CN" dirty="0"/>
              <a:t>python </a:t>
            </a:r>
            <a:r>
              <a:rPr lang="zh-CN" altLang="en-US" dirty="0"/>
              <a:t>脚本将对应的 </a:t>
            </a:r>
            <a:r>
              <a:rPr lang="en-US" altLang="zh-CN" dirty="0" err="1"/>
              <a:t>syscall</a:t>
            </a:r>
            <a:r>
              <a:rPr lang="en-US" altLang="zh-CN" dirty="0"/>
              <a:t> id </a:t>
            </a:r>
            <a:r>
              <a:rPr lang="zh-CN" altLang="en-US" dirty="0"/>
              <a:t>转化为对应的 </a:t>
            </a:r>
            <a:r>
              <a:rPr lang="en-US" altLang="zh-CN" dirty="0"/>
              <a:t>features </a:t>
            </a:r>
            <a:r>
              <a:rPr lang="zh-CN" altLang="en-US" dirty="0"/>
              <a:t>列表，并交给 </a:t>
            </a:r>
            <a:r>
              <a:rPr lang="en-US" altLang="zh-CN" dirty="0" err="1"/>
              <a:t>makefile</a:t>
            </a:r>
            <a:r>
              <a:rPr lang="en-US" altLang="zh-CN" dirty="0"/>
              <a:t> </a:t>
            </a:r>
            <a:r>
              <a:rPr lang="zh-CN" altLang="en-US" dirty="0"/>
              <a:t>处理，即可完成自动化启动。</a:t>
            </a:r>
          </a:p>
        </p:txBody>
      </p:sp>
    </p:spTree>
    <p:extLst>
      <p:ext uri="{BB962C8B-B14F-4D97-AF65-F5344CB8AC3E}">
        <p14:creationId xmlns:p14="http://schemas.microsoft.com/office/powerpoint/2010/main" val="4253820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BE4E53A3-E056-4550-8BB9-03D9656FEAD8}"/>
              </a:ext>
            </a:extLst>
          </p:cNvPr>
          <p:cNvSpPr txBox="1"/>
          <p:nvPr/>
        </p:nvSpPr>
        <p:spPr>
          <a:xfrm>
            <a:off x="838200" y="781049"/>
            <a:ext cx="917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从源代码到内核的自动化启动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E128530-102C-4AE7-90AA-7A1FFD0B5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执行如下指令：</a:t>
            </a:r>
            <a:endParaRPr lang="en-US" altLang="zh-CN" dirty="0"/>
          </a:p>
          <a:p>
            <a:pPr lvl="1"/>
            <a:r>
              <a:rPr lang="en-US" altLang="zh-CN" dirty="0"/>
              <a:t>make A=apps/c/</a:t>
            </a:r>
            <a:r>
              <a:rPr lang="en-US" altLang="zh-CN" dirty="0" err="1"/>
              <a:t>helloworld</a:t>
            </a:r>
            <a:r>
              <a:rPr lang="en-US" altLang="zh-CN" dirty="0"/>
              <a:t> STRUCT=Monolithic LOG=off run</a:t>
            </a:r>
          </a:p>
          <a:p>
            <a:r>
              <a:rPr lang="zh-CN" altLang="en-US" dirty="0"/>
              <a:t>即可完成定制化启动。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查看内核编译指令，确实是按照对应的 </a:t>
            </a:r>
            <a:r>
              <a:rPr lang="en-US" altLang="zh-CN" dirty="0"/>
              <a:t>feature </a:t>
            </a:r>
            <a:r>
              <a:rPr lang="zh-CN" altLang="en-US" dirty="0"/>
              <a:t>启动了，并且没有加入额外的无关 </a:t>
            </a:r>
            <a:r>
              <a:rPr lang="en-US" altLang="zh-CN" dirty="0"/>
              <a:t>feature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34648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BE4E53A3-E056-4550-8BB9-03D9656FEAD8}"/>
              </a:ext>
            </a:extLst>
          </p:cNvPr>
          <p:cNvSpPr txBox="1"/>
          <p:nvPr/>
        </p:nvSpPr>
        <p:spPr>
          <a:xfrm>
            <a:off x="838200" y="781049"/>
            <a:ext cx="917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总结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E128530-102C-4AE7-90AA-7A1FFD0B5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完成了 </a:t>
            </a:r>
            <a:r>
              <a:rPr lang="en-US" altLang="zh-CN" dirty="0"/>
              <a:t>Starry </a:t>
            </a:r>
            <a:r>
              <a:rPr lang="zh-CN" altLang="en-US" dirty="0"/>
              <a:t>的架构兼容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利用</a:t>
            </a:r>
            <a:r>
              <a:rPr lang="en-US" altLang="zh-CN" dirty="0"/>
              <a:t> </a:t>
            </a:r>
            <a:r>
              <a:rPr lang="en-US" altLang="zh-CN" dirty="0" err="1"/>
              <a:t>Unikernel</a:t>
            </a:r>
            <a:r>
              <a:rPr lang="en-US" altLang="zh-CN" dirty="0"/>
              <a:t> </a:t>
            </a:r>
            <a:r>
              <a:rPr lang="zh-CN" altLang="en-US" dirty="0"/>
              <a:t>定制化的特点和</a:t>
            </a:r>
            <a:r>
              <a:rPr lang="en-US" altLang="zh-CN" dirty="0"/>
              <a:t> Starry </a:t>
            </a:r>
            <a:r>
              <a:rPr lang="zh-CN" altLang="en-US" dirty="0"/>
              <a:t>模块化的优势，实现了初步的编译期定制化宏内核机制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未来可以参考动态链接的思路，做到动态链接内核库，进一步提升灵活性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52410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844799-A4A9-48F1-83F9-530F45A76E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3168" y="2353146"/>
            <a:ext cx="10265664" cy="685800"/>
          </a:xfrm>
        </p:spPr>
        <p:txBody>
          <a:bodyPr>
            <a:normAutofit/>
          </a:bodyPr>
          <a:lstStyle/>
          <a:p>
            <a:r>
              <a:rPr lang="zh-CN" altLang="en-US" cap="none" dirty="0">
                <a:latin typeface="华文中宋" panose="02010600040101010101" pitchFamily="2" charset="-122"/>
                <a:ea typeface="华文中宋" panose="02010600040101010101" pitchFamily="2" charset="-122"/>
              </a:rPr>
              <a:t>谢谢！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3E7454-035F-4827-8283-93D9E9FC8E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计 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14	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郑友捷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4217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81953E-30E5-4CF8-8D78-C22B394E7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回顾：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Starry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的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Unikernel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兼容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Syscall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层的划分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从源代码到内核的自动化启动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C51048E-5D27-43CA-A101-0FA60698A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06" y="491599"/>
            <a:ext cx="10521388" cy="1015200"/>
          </a:xfrm>
        </p:spPr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820137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BE4E53A3-E056-4550-8BB9-03D9656FEAD8}"/>
              </a:ext>
            </a:extLst>
          </p:cNvPr>
          <p:cNvSpPr txBox="1"/>
          <p:nvPr/>
        </p:nvSpPr>
        <p:spPr>
          <a:xfrm>
            <a:off x="838200" y="781049"/>
            <a:ext cx="917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回顾：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Starry 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的 </a:t>
            </a:r>
            <a:r>
              <a:rPr kumimoji="0" lang="en-US" altLang="zh-CN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Unikernel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 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兼容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B26CC7B7-E70F-4F34-B47C-DFD6FB480804}"/>
              </a:ext>
            </a:extLst>
          </p:cNvPr>
          <p:cNvSpPr>
            <a:spLocks noGrp="1"/>
          </p:cNvSpPr>
          <p:nvPr/>
        </p:nvSpPr>
        <p:spPr>
          <a:xfrm>
            <a:off x="658109" y="1725613"/>
            <a:ext cx="9895114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5992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84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978" indent="-269993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1969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1960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53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945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38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930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模块划分</a:t>
            </a:r>
            <a:endParaRPr lang="en-US" altLang="zh-CN" dirty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629985" lvl="2" indent="0">
              <a:buNone/>
            </a:pPr>
            <a:r>
              <a:rPr lang="zh-CN" altLang="en-US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根据 </a:t>
            </a:r>
            <a:r>
              <a:rPr lang="zh-CN" altLang="en-US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宏内核是否需要 </a:t>
            </a:r>
            <a:r>
              <a:rPr lang="zh-CN" altLang="en-US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和 </a:t>
            </a:r>
            <a:r>
              <a:rPr lang="en-US" altLang="zh-CN" b="1" dirty="0" err="1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ArceOS</a:t>
            </a: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是否拥有 </a:t>
            </a:r>
            <a:r>
              <a:rPr lang="zh-CN" altLang="en-US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两个标准进行划分：</a:t>
            </a:r>
            <a:endParaRPr lang="en-US" altLang="zh-CN" dirty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6B9987D-F826-4AE5-99DD-3D803B511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995" y="2672932"/>
            <a:ext cx="4819650" cy="2962077"/>
          </a:xfrm>
          <a:prstGeom prst="rect">
            <a:avLst/>
          </a:prstGeom>
        </p:spPr>
      </p:pic>
      <p:sp>
        <p:nvSpPr>
          <p:cNvPr id="9" name="左大括号 8">
            <a:extLst>
              <a:ext uri="{FF2B5EF4-FFF2-40B4-BE49-F238E27FC236}">
                <a16:creationId xmlns:a16="http://schemas.microsoft.com/office/drawing/2014/main" id="{93242E03-A69D-4401-99B8-2C1F327696EB}"/>
              </a:ext>
            </a:extLst>
          </p:cNvPr>
          <p:cNvSpPr/>
          <p:nvPr/>
        </p:nvSpPr>
        <p:spPr>
          <a:xfrm>
            <a:off x="228306" y="2938144"/>
            <a:ext cx="324439" cy="2659120"/>
          </a:xfrm>
          <a:prstGeom prst="leftBrace">
            <a:avLst>
              <a:gd name="adj1" fmla="val 8333"/>
              <a:gd name="adj2" fmla="val 4925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1902CB9-04D5-44E4-9AED-1A684431DB01}"/>
              </a:ext>
            </a:extLst>
          </p:cNvPr>
          <p:cNvSpPr txBox="1"/>
          <p:nvPr/>
        </p:nvSpPr>
        <p:spPr>
          <a:xfrm>
            <a:off x="579438" y="2919125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ArceOS</a:t>
            </a:r>
            <a:r>
              <a:rPr lang="zh-CN" altLang="en-US" dirty="0"/>
              <a:t>中可直接沿用：</a:t>
            </a:r>
            <a:r>
              <a:rPr lang="en-US" altLang="zh-CN" dirty="0"/>
              <a:t>log</a:t>
            </a:r>
            <a:r>
              <a:rPr lang="zh-CN" altLang="en-US" dirty="0"/>
              <a:t>、</a:t>
            </a:r>
            <a:r>
              <a:rPr lang="en-US" altLang="zh-CN" dirty="0"/>
              <a:t>driver</a:t>
            </a:r>
            <a:r>
              <a:rPr lang="zh-CN" altLang="en-US" dirty="0"/>
              <a:t>以及一系列解耦的</a:t>
            </a:r>
            <a:r>
              <a:rPr lang="en-US" altLang="zh-CN" dirty="0"/>
              <a:t>crate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6B26070-7433-4CEF-B365-85DF41E83114}"/>
              </a:ext>
            </a:extLst>
          </p:cNvPr>
          <p:cNvSpPr txBox="1"/>
          <p:nvPr/>
        </p:nvSpPr>
        <p:spPr>
          <a:xfrm>
            <a:off x="552745" y="4080235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ArceOS</a:t>
            </a:r>
            <a:r>
              <a:rPr lang="zh-CN" altLang="en-US" dirty="0"/>
              <a:t>中需要适配：任务调度、特权级转化等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17B53B4-C1C4-4CF3-A37F-EE9D6687924B}"/>
              </a:ext>
            </a:extLst>
          </p:cNvPr>
          <p:cNvSpPr txBox="1"/>
          <p:nvPr/>
        </p:nvSpPr>
        <p:spPr>
          <a:xfrm>
            <a:off x="552745" y="5227932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ArceOS</a:t>
            </a:r>
            <a:r>
              <a:rPr lang="zh-CN" altLang="en-US" dirty="0"/>
              <a:t>中需要添加：地址空间、进程、信号、文件系统、用户库</a:t>
            </a:r>
          </a:p>
        </p:txBody>
      </p:sp>
    </p:spTree>
    <p:extLst>
      <p:ext uri="{BB962C8B-B14F-4D97-AF65-F5344CB8AC3E}">
        <p14:creationId xmlns:p14="http://schemas.microsoft.com/office/powerpoint/2010/main" val="1757650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6CC7B7-E70F-4F34-B47C-DFD6FB480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95114" cy="4351338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使用 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feature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划分宏内核和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Unikernel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所需要的内容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为结构体添加成员域或者额外处理语句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选择不同的分支执行流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E4E53A3-E056-4550-8BB9-03D9656FEAD8}"/>
              </a:ext>
            </a:extLst>
          </p:cNvPr>
          <p:cNvSpPr txBox="1"/>
          <p:nvPr/>
        </p:nvSpPr>
        <p:spPr>
          <a:xfrm>
            <a:off x="838200" y="781049"/>
            <a:ext cx="917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回顾：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Starry 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的 </a:t>
            </a:r>
            <a:r>
              <a:rPr kumimoji="0" lang="en-US" altLang="zh-CN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Unikernel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 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兼容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CDF37E-34B0-43BF-92C4-E46906203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2456308"/>
            <a:ext cx="5324475" cy="362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325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6CC7B7-E70F-4F34-B47C-DFD6FB480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95114" cy="4351338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自选架构启动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以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C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语言为例，我们希望通过代码链接到不同的库来启动不同架构的内容。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Unikernel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：晏巨广学长致力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ArceOS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的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musl-libc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支持，将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C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代码链接到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axlibc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上之后，应用程序可以直接调用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Unikernel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接口。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宏内核：应用程序和用户库编译为 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ELF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文件之后加载到文件镜像，通过汇编指令跳转到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axhal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层，由内核转发到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syscall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层来处理。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2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由于额外实现一个与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ArceOS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接口解耦、用于和用户程序进行编译的库没有太大意义，所以我采用了用户程序直接和本地自带的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libc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用户库编译的方式。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E4E53A3-E056-4550-8BB9-03D9656FEAD8}"/>
              </a:ext>
            </a:extLst>
          </p:cNvPr>
          <p:cNvSpPr txBox="1"/>
          <p:nvPr/>
        </p:nvSpPr>
        <p:spPr>
          <a:xfrm>
            <a:off x="838200" y="781049"/>
            <a:ext cx="917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回顾：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Starry 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的 </a:t>
            </a:r>
            <a:r>
              <a:rPr kumimoji="0" lang="en-US" altLang="zh-CN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Unikernel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 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兼容</a:t>
            </a:r>
          </a:p>
        </p:txBody>
      </p:sp>
    </p:spTree>
    <p:extLst>
      <p:ext uri="{BB962C8B-B14F-4D97-AF65-F5344CB8AC3E}">
        <p14:creationId xmlns:p14="http://schemas.microsoft.com/office/powerpoint/2010/main" val="1751265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BE4E53A3-E056-4550-8BB9-03D9656FEAD8}"/>
              </a:ext>
            </a:extLst>
          </p:cNvPr>
          <p:cNvSpPr txBox="1"/>
          <p:nvPr/>
        </p:nvSpPr>
        <p:spPr>
          <a:xfrm>
            <a:off x="838200" y="781049"/>
            <a:ext cx="917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Syscall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 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层的划分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FE6223F8-348B-4E3E-8ED2-AF1642057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94888" cy="4351338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背景：原有的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syscall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层包含了内核的几乎所有可选功能，当选用宏内核启动的时候需要对所有可选功能进行实现，这会导致编译与启动均消耗较多时间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计划：根据指定运行的应用程序选择对应的可选功能启动，即定制化内核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实现方式：根据应用程序运行所用到的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syscall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功能来决定启动哪些功能。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5419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BE4E53A3-E056-4550-8BB9-03D9656FEAD8}"/>
              </a:ext>
            </a:extLst>
          </p:cNvPr>
          <p:cNvSpPr txBox="1"/>
          <p:nvPr/>
        </p:nvSpPr>
        <p:spPr>
          <a:xfrm>
            <a:off x="838200" y="781049"/>
            <a:ext cx="917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Syscall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 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层的划分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FE6223F8-348B-4E3E-8ED2-AF1642057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94888" cy="4351338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为了实现这个功能，需要对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syscall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层模块做进一步的模块化。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短期目标是按照所需要的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syscall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所属的模块，来批量提供这个模块中的所有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syscall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（如只要求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open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，可能会同时提供同类的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open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write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close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）。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未来若有能力，还会继续细化到单个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syscall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8421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BE4E53A3-E056-4550-8BB9-03D9656FEAD8}"/>
              </a:ext>
            </a:extLst>
          </p:cNvPr>
          <p:cNvSpPr txBox="1"/>
          <p:nvPr/>
        </p:nvSpPr>
        <p:spPr>
          <a:xfrm>
            <a:off x="838200" y="781049"/>
            <a:ext cx="917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Syscall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 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层的划分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FE6223F8-348B-4E3E-8ED2-AF1642057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94888" cy="4351338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当前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syscall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层的结构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F3978F11-4013-44DE-ACA9-753297EA45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502325"/>
              </p:ext>
            </p:extLst>
          </p:nvPr>
        </p:nvGraphicFramePr>
        <p:xfrm>
          <a:off x="1344612" y="2590120"/>
          <a:ext cx="9502775" cy="3221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9663">
                  <a:extLst>
                    <a:ext uri="{9D8B030D-6E8A-4147-A177-3AD203B41FA5}">
                      <a16:colId xmlns:a16="http://schemas.microsoft.com/office/drawing/2014/main" val="2897212379"/>
                    </a:ext>
                  </a:extLst>
                </a:gridCol>
                <a:gridCol w="7123112">
                  <a:extLst>
                    <a:ext uri="{9D8B030D-6E8A-4147-A177-3AD203B41FA5}">
                      <a16:colId xmlns:a16="http://schemas.microsoft.com/office/drawing/2014/main" val="1596027078"/>
                    </a:ext>
                  </a:extLst>
                </a:gridCol>
              </a:tblGrid>
              <a:tr h="46017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模块名称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993911"/>
                  </a:ext>
                </a:extLst>
              </a:tr>
              <a:tr h="46017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syscall_utils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提供一些通用的接口与系统调用用到的结构体定义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66876"/>
                  </a:ext>
                </a:extLst>
              </a:tr>
              <a:tr h="46017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syscall_task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任务模块，包括进程管理、调度、互斥资源管理等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672929"/>
                  </a:ext>
                </a:extLst>
              </a:tr>
              <a:tr h="46017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syscall_mem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内存管理模块，包括动态分配堆内存、修改页面权限等操作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548294"/>
                  </a:ext>
                </a:extLst>
              </a:tr>
              <a:tr h="46017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syscall_net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网络控制模块，提供 </a:t>
                      </a:r>
                      <a:r>
                        <a:rPr lang="en-US" altLang="zh-CN" dirty="0"/>
                        <a:t>socket </a:t>
                      </a:r>
                      <a:r>
                        <a:rPr lang="zh-CN" altLang="en-US" dirty="0"/>
                        <a:t>等网络相关结构的支持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395868"/>
                  </a:ext>
                </a:extLst>
              </a:tr>
              <a:tr h="46017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syscall_fs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文件系统对外封装，包括打开、关闭、读写文件等</a:t>
                      </a:r>
                      <a:r>
                        <a:rPr lang="en-US" altLang="zh-CN" dirty="0"/>
                        <a:t>Linux</a:t>
                      </a:r>
                      <a:r>
                        <a:rPr lang="zh-CN" altLang="en-US" dirty="0"/>
                        <a:t>相关语义支持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807700"/>
                  </a:ext>
                </a:extLst>
              </a:tr>
              <a:tr h="46017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syscall_entry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系统调用入口，通过不同的 </a:t>
                      </a:r>
                      <a:r>
                        <a:rPr lang="en-US" altLang="zh-CN" dirty="0"/>
                        <a:t>feature </a:t>
                      </a:r>
                      <a:r>
                        <a:rPr lang="zh-CN" altLang="en-US" dirty="0"/>
                        <a:t>启动不同的模块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975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5790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BE4E53A3-E056-4550-8BB9-03D9656FEAD8}"/>
              </a:ext>
            </a:extLst>
          </p:cNvPr>
          <p:cNvSpPr txBox="1"/>
          <p:nvPr/>
        </p:nvSpPr>
        <p:spPr>
          <a:xfrm>
            <a:off x="838200" y="781049"/>
            <a:ext cx="917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Syscall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 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层的划分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E128530-102C-4AE7-90AA-7A1FFD0B5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启动方式：通过选用不同的</a:t>
            </a:r>
            <a:r>
              <a:rPr lang="en-US" altLang="zh-CN" dirty="0"/>
              <a:t>feature</a:t>
            </a:r>
            <a:r>
              <a:rPr lang="zh-CN" altLang="en-US" dirty="0"/>
              <a:t>启动，可以通过修改 </a:t>
            </a:r>
            <a:r>
              <a:rPr lang="en-US" altLang="zh-CN" dirty="0" err="1"/>
              <a:t>cargo.toml</a:t>
            </a:r>
            <a:r>
              <a:rPr lang="en-US" altLang="zh-CN" dirty="0"/>
              <a:t> </a:t>
            </a:r>
            <a:r>
              <a:rPr lang="zh-CN" altLang="en-US" dirty="0"/>
              <a:t>或者编译指令来选择加入哪些 </a:t>
            </a:r>
            <a:r>
              <a:rPr lang="en-US" altLang="zh-CN" dirty="0" err="1"/>
              <a:t>syscall</a:t>
            </a:r>
            <a:r>
              <a:rPr lang="en-US" altLang="zh-CN" dirty="0"/>
              <a:t> </a:t>
            </a:r>
            <a:r>
              <a:rPr lang="zh-CN" altLang="en-US" dirty="0"/>
              <a:t>模块。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每一个 </a:t>
            </a:r>
            <a:r>
              <a:rPr lang="en-US" altLang="zh-CN" dirty="0" err="1"/>
              <a:t>syscall</a:t>
            </a:r>
            <a:r>
              <a:rPr lang="en-US" altLang="zh-CN" dirty="0"/>
              <a:t> </a:t>
            </a:r>
            <a:r>
              <a:rPr lang="zh-CN" altLang="en-US" dirty="0"/>
              <a:t>模块下面还有各自的可选功能，比如 </a:t>
            </a:r>
            <a:r>
              <a:rPr lang="en-US" altLang="zh-CN" dirty="0" err="1"/>
              <a:t>syscall_task</a:t>
            </a:r>
            <a:r>
              <a:rPr lang="en-US" altLang="zh-CN" dirty="0"/>
              <a:t> </a:t>
            </a:r>
            <a:r>
              <a:rPr lang="zh-CN" altLang="en-US" dirty="0"/>
              <a:t>模块还带有信号、</a:t>
            </a:r>
            <a:r>
              <a:rPr lang="en-US" altLang="zh-CN" dirty="0" err="1"/>
              <a:t>futex</a:t>
            </a:r>
            <a:r>
              <a:rPr lang="zh-CN" altLang="en-US" dirty="0"/>
              <a:t>等可选功能。</a:t>
            </a:r>
          </a:p>
        </p:txBody>
      </p:sp>
    </p:spTree>
    <p:extLst>
      <p:ext uri="{BB962C8B-B14F-4D97-AF65-F5344CB8AC3E}">
        <p14:creationId xmlns:p14="http://schemas.microsoft.com/office/powerpoint/2010/main" val="1019027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清华简约主题-扁平-16-9">
  <a:themeElements>
    <a:clrScheme name="自定义 6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5B2F7C"/>
      </a:accent1>
      <a:accent2>
        <a:srgbClr val="5C2F7D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自定义 2">
      <a:majorFont>
        <a:latin typeface="Source Sans 3 Semibold"/>
        <a:ea typeface="黑体"/>
        <a:cs typeface=""/>
      </a:majorFont>
      <a:minorFont>
        <a:latin typeface="Source Sans 3"/>
        <a:ea typeface="黑体"/>
        <a:cs typeface="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清华简约主题-扁平-16-9" id="{E20B78BF-F016-4DA7-8B92-252F894E31F1}" vid="{4081D2DA-7F99-47D4-9C3B-A13C90D06D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926</Words>
  <Application>Microsoft Office PowerPoint</Application>
  <PresentationFormat>宽屏</PresentationFormat>
  <Paragraphs>89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Source Sans 3</vt:lpstr>
      <vt:lpstr>Source Sans 3 Semibold</vt:lpstr>
      <vt:lpstr>等线</vt:lpstr>
      <vt:lpstr>等线 Light</vt:lpstr>
      <vt:lpstr>华文中宋</vt:lpstr>
      <vt:lpstr>Arial</vt:lpstr>
      <vt:lpstr>Wingdings 2</vt:lpstr>
      <vt:lpstr>Office 主题​​</vt:lpstr>
      <vt:lpstr>清华简约主题-扁平-16-9</vt:lpstr>
      <vt:lpstr>专题训练课期末报告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专题训练课期末报告</dc:title>
  <dc:creator>友捷 郑</dc:creator>
  <cp:lastModifiedBy>友捷 郑</cp:lastModifiedBy>
  <cp:revision>44</cp:revision>
  <dcterms:created xsi:type="dcterms:W3CDTF">2023-11-19T02:13:45Z</dcterms:created>
  <dcterms:modified xsi:type="dcterms:W3CDTF">2023-11-19T03:14:37Z</dcterms:modified>
</cp:coreProperties>
</file>