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72" autoAdjust="0"/>
  </p:normalViewPr>
  <p:slideViewPr>
    <p:cSldViewPr snapToGrid="0">
      <p:cViewPr varScale="1">
        <p:scale>
          <a:sx n="67" d="100"/>
          <a:sy n="67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0D39-C924-4A97-A85D-818B36E1D493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3BCC6-C04E-4D3B-8A82-CECB77C74D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389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En cluster består mindst af 2 nodes; 1 master node og 1+ </a:t>
            </a:r>
            <a:r>
              <a:rPr lang="da-DK" dirty="0" err="1"/>
              <a:t>worker</a:t>
            </a:r>
            <a:r>
              <a:rPr lang="da-DK" dirty="0"/>
              <a:t> nodes (flere nodes kan spredes ud på andre servere)</a:t>
            </a:r>
          </a:p>
          <a:p>
            <a:endParaRPr lang="da-DK" dirty="0"/>
          </a:p>
          <a:p>
            <a:r>
              <a:rPr lang="da-DK" dirty="0" err="1"/>
              <a:t>Pods</a:t>
            </a:r>
            <a:r>
              <a:rPr lang="da-DK" dirty="0"/>
              <a:t> bliver fordelt ud på nodes og sender informationer til den differerede port</a:t>
            </a:r>
          </a:p>
          <a:p>
            <a:endParaRPr lang="da-DK" dirty="0"/>
          </a:p>
          <a:p>
            <a:r>
              <a:rPr lang="da-DK" dirty="0"/>
              <a:t>Til projektet vil vi gøre brug af 4 clusters, 2 produktion (</a:t>
            </a:r>
            <a:r>
              <a:rPr lang="da-DK" dirty="0" err="1"/>
              <a:t>blue</a:t>
            </a:r>
            <a:r>
              <a:rPr lang="da-DK" dirty="0"/>
              <a:t>-green), 1 database &amp; 1 test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BCC6-C04E-4D3B-8A82-CECB77C74DA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873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Definere hvilken type det er (Deployment). Der er forskellige krav til </a:t>
            </a:r>
            <a:r>
              <a:rPr lang="da-DK" dirty="0" err="1"/>
              <a:t>spec</a:t>
            </a:r>
            <a:r>
              <a:rPr lang="da-DK" dirty="0"/>
              <a:t> alt efter hvilken type der bruges</a:t>
            </a:r>
          </a:p>
          <a:p>
            <a:pPr marL="228600" indent="-228600">
              <a:buAutoNum type="arabicPeriod"/>
            </a:pPr>
            <a:r>
              <a:rPr lang="da-DK" dirty="0"/>
              <a:t>Metadata giver muligheden for navngive </a:t>
            </a:r>
            <a:r>
              <a:rPr lang="da-DK" dirty="0" err="1"/>
              <a:t>deploymenten</a:t>
            </a:r>
            <a:endParaRPr lang="da-DK" dirty="0"/>
          </a:p>
          <a:p>
            <a:pPr marL="228600" indent="-228600">
              <a:buAutoNum type="arabicPeriod"/>
            </a:pPr>
            <a:r>
              <a:rPr lang="da-DK" dirty="0" err="1"/>
              <a:t>Spec</a:t>
            </a:r>
            <a:r>
              <a:rPr lang="da-DK" dirty="0"/>
              <a:t> indeholder informationer om containeren, bl.a. hvor mange </a:t>
            </a:r>
            <a:r>
              <a:rPr lang="da-DK" dirty="0" err="1"/>
              <a:t>pods</a:t>
            </a:r>
            <a:r>
              <a:rPr lang="da-DK" dirty="0"/>
              <a:t> af denne slags der skal være, navnet på de oprettede </a:t>
            </a:r>
            <a:r>
              <a:rPr lang="da-DK" dirty="0" err="1"/>
              <a:t>pods</a:t>
            </a:r>
            <a:r>
              <a:rPr lang="da-DK" dirty="0"/>
              <a:t> og template</a:t>
            </a:r>
          </a:p>
          <a:p>
            <a:pPr marL="228600" indent="-228600">
              <a:buAutoNum type="arabicPeriod"/>
            </a:pPr>
            <a:r>
              <a:rPr lang="da-DK" dirty="0"/>
              <a:t>Templaten indeholder informationerne omkring indholdet af containeren</a:t>
            </a:r>
          </a:p>
          <a:p>
            <a:pPr marL="228600" indent="-228600">
              <a:buAutoNum type="arabicPeriod"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Deployment holder på nogle af de samme informationer som vi har indtastet i </a:t>
            </a:r>
            <a:r>
              <a:rPr lang="da-DK" dirty="0" err="1"/>
              <a:t>docker</a:t>
            </a:r>
            <a:r>
              <a:rPr lang="da-DK" dirty="0"/>
              <a:t>-compose der har med selve containeren at gøre, hvor netværksforbindelse bliver defineret i servicen.</a:t>
            </a:r>
          </a:p>
          <a:p>
            <a:pPr marL="0" indent="0">
              <a:buNone/>
            </a:pPr>
            <a:r>
              <a:rPr lang="da-DK" dirty="0"/>
              <a:t>samt nogle extra informationer omkring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BCC6-C04E-4D3B-8A82-CECB77C74DA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39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Service indeholder netværksdelen af de </a:t>
            </a:r>
            <a:r>
              <a:rPr lang="da-DK" dirty="0" err="1"/>
              <a:t>pods</a:t>
            </a:r>
            <a:r>
              <a:rPr lang="da-DK" dirty="0"/>
              <a:t> der bliver lavet af </a:t>
            </a:r>
            <a:r>
              <a:rPr lang="da-DK" dirty="0" err="1"/>
              <a:t>deployment</a:t>
            </a:r>
            <a:r>
              <a:rPr lang="da-DK" dirty="0"/>
              <a:t>.</a:t>
            </a:r>
          </a:p>
          <a:p>
            <a:r>
              <a:rPr lang="da-DK" dirty="0"/>
              <a:t>Det er vigtigt at service har samme navn og reference som </a:t>
            </a:r>
            <a:r>
              <a:rPr lang="da-DK" dirty="0" err="1"/>
              <a:t>deployment</a:t>
            </a:r>
            <a:r>
              <a:rPr lang="da-DK" dirty="0"/>
              <a:t> da det bruges som link til </a:t>
            </a:r>
            <a:r>
              <a:rPr lang="da-DK" dirty="0" err="1"/>
              <a:t>deployment</a:t>
            </a:r>
            <a:r>
              <a:rPr lang="da-DK" dirty="0"/>
              <a:t> og gør det nemmere at have overblik over filerne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BCC6-C04E-4D3B-8A82-CECB77C74DA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65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Opsætning af </a:t>
            </a:r>
            <a:r>
              <a:rPr lang="da-DK" dirty="0" err="1"/>
              <a:t>kubernetes</a:t>
            </a:r>
            <a:r>
              <a:rPr lang="da-DK" dirty="0"/>
              <a:t> miljø i cloud.</a:t>
            </a:r>
          </a:p>
          <a:p>
            <a:endParaRPr lang="da-DK" dirty="0"/>
          </a:p>
          <a:p>
            <a:r>
              <a:rPr lang="da-DK" dirty="0"/>
              <a:t>Ved at lave to forskellige clusters, giver det mulighed til opstille den ny version af produktet, inden det bliver skubbet ud til brugerne, samt skifte tilbage i tilfælde af uforudsete problemer.</a:t>
            </a:r>
          </a:p>
          <a:p>
            <a:endParaRPr lang="da-DK" dirty="0"/>
          </a:p>
          <a:p>
            <a:r>
              <a:rPr lang="da-DK" dirty="0"/>
              <a:t>Løsningen giver også en lav downtime og sikre at produktet kører flydende.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BCC6-C04E-4D3B-8A82-CECB77C74DA9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543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Mest brugte </a:t>
            </a:r>
            <a:r>
              <a:rPr lang="da-DK" dirty="0" err="1"/>
              <a:t>commands</a:t>
            </a:r>
            <a:r>
              <a:rPr lang="da-DK" dirty="0"/>
              <a:t> til </a:t>
            </a:r>
            <a:r>
              <a:rPr lang="da-DK" dirty="0" err="1"/>
              <a:t>kubernetes</a:t>
            </a:r>
            <a:endParaRPr lang="da-DK" dirty="0"/>
          </a:p>
          <a:p>
            <a:endParaRPr lang="da-DK" dirty="0"/>
          </a:p>
          <a:p>
            <a:r>
              <a:rPr lang="da-DK" dirty="0"/>
              <a:t>Minikube er til </a:t>
            </a:r>
            <a:r>
              <a:rPr lang="da-DK"/>
              <a:t>lokalt brug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BCC6-C04E-4D3B-8A82-CECB77C74DA9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79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54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08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25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92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16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1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0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6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1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48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EEE7CA-5738-4235-8646-D2FA99F66BFA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921243-360F-4F4F-AC38-B9BF3E9D572A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2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ytemark.co.uk/article/kubernetes-terminology-glossary/" TargetMode="External"/><Relationship Id="rId2" Type="http://schemas.openxmlformats.org/officeDocument/2006/relationships/hyperlink" Target="https://www.youtube.com/watch?v=qmDzcu5uY1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reference/kubectl/cheatsheet/" TargetMode="External"/><Relationship Id="rId5" Type="http://schemas.openxmlformats.org/officeDocument/2006/relationships/hyperlink" Target="https://kubernetes.io/docs/tasks/access-application-cluster/configure-access-multiple-clusters/" TargetMode="External"/><Relationship Id="rId4" Type="http://schemas.openxmlformats.org/officeDocument/2006/relationships/hyperlink" Target="https://koala42.com/create-a-react-app-in-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4CB9-3B46-455A-BE43-6B706B08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Gennemgang af </a:t>
            </a:r>
            <a:r>
              <a:rPr lang="da-DK" dirty="0" err="1"/>
              <a:t>Kubernetes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DCEA8FC-2314-4369-A7F7-767743164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Kort fortalt</a:t>
            </a:r>
          </a:p>
        </p:txBody>
      </p:sp>
    </p:spTree>
    <p:extLst>
      <p:ext uri="{BB962C8B-B14F-4D97-AF65-F5344CB8AC3E}">
        <p14:creationId xmlns:p14="http://schemas.microsoft.com/office/powerpoint/2010/main" val="10516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983AC-48E1-4176-948D-4EE2C9A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Cluster opsætning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7EEC38-0871-4F10-9445-565C3B70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" y="3448171"/>
            <a:ext cx="748817" cy="74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AD7BC-CD41-41A5-85CE-D80239DB886E}"/>
              </a:ext>
            </a:extLst>
          </p:cNvPr>
          <p:cNvSpPr txBox="1"/>
          <p:nvPr/>
        </p:nvSpPr>
        <p:spPr>
          <a:xfrm>
            <a:off x="2067508" y="3499415"/>
            <a:ext cx="223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Central Configuration Manager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9" name="Прямая со стрелкой 13">
            <a:extLst>
              <a:ext uri="{FF2B5EF4-FFF2-40B4-BE49-F238E27FC236}">
                <a16:creationId xmlns:a16="http://schemas.microsoft.com/office/drawing/2014/main" id="{7342B750-E6D1-4551-AFB9-C5CFEA0FFDD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543350" y="3822580"/>
            <a:ext cx="524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11">
            <a:extLst>
              <a:ext uri="{FF2B5EF4-FFF2-40B4-BE49-F238E27FC236}">
                <a16:creationId xmlns:a16="http://schemas.microsoft.com/office/drawing/2014/main" id="{A34A1F74-890E-46BC-A6D1-0C75094EC9C2}"/>
              </a:ext>
            </a:extLst>
          </p:cNvPr>
          <p:cNvGrpSpPr/>
          <p:nvPr/>
        </p:nvGrpSpPr>
        <p:grpSpPr>
          <a:xfrm>
            <a:off x="2862723" y="2466333"/>
            <a:ext cx="974520" cy="779604"/>
            <a:chOff x="3430426" y="2719134"/>
            <a:chExt cx="974520" cy="779604"/>
          </a:xfrm>
        </p:grpSpPr>
        <p:pic>
          <p:nvPicPr>
            <p:cNvPr id="11" name="Рисунок 23">
              <a:extLst>
                <a:ext uri="{FF2B5EF4-FFF2-40B4-BE49-F238E27FC236}">
                  <a16:creationId xmlns:a16="http://schemas.microsoft.com/office/drawing/2014/main" id="{EF21B96E-702D-44D9-BD23-C4CC566D7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426" y="2831372"/>
              <a:ext cx="377196" cy="377196"/>
            </a:xfrm>
            <a:prstGeom prst="rect">
              <a:avLst/>
            </a:prstGeom>
          </p:spPr>
        </p:pic>
        <p:pic>
          <p:nvPicPr>
            <p:cNvPr id="12" name="Рисунок 25">
              <a:extLst>
                <a:ext uri="{FF2B5EF4-FFF2-40B4-BE49-F238E27FC236}">
                  <a16:creationId xmlns:a16="http://schemas.microsoft.com/office/drawing/2014/main" id="{68FA828E-E11B-440C-977E-E5C806C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426" y="3121542"/>
              <a:ext cx="377196" cy="377196"/>
            </a:xfrm>
            <a:prstGeom prst="rect">
              <a:avLst/>
            </a:prstGeom>
          </p:spPr>
        </p:pic>
        <p:pic>
          <p:nvPicPr>
            <p:cNvPr id="13" name="Рисунок 26">
              <a:extLst>
                <a:ext uri="{FF2B5EF4-FFF2-40B4-BE49-F238E27FC236}">
                  <a16:creationId xmlns:a16="http://schemas.microsoft.com/office/drawing/2014/main" id="{DB25B887-0F14-4F00-9192-8162DE81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987" y="3035818"/>
              <a:ext cx="377195" cy="377195"/>
            </a:xfrm>
            <a:prstGeom prst="rect">
              <a:avLst/>
            </a:prstGeom>
          </p:spPr>
        </p:pic>
        <p:pic>
          <p:nvPicPr>
            <p:cNvPr id="14" name="Рисунок 24">
              <a:extLst>
                <a:ext uri="{FF2B5EF4-FFF2-40B4-BE49-F238E27FC236}">
                  <a16:creationId xmlns:a16="http://schemas.microsoft.com/office/drawing/2014/main" id="{5426E0A3-0780-457D-A782-8C0B0120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988" y="2719134"/>
              <a:ext cx="377195" cy="377195"/>
            </a:xfrm>
            <a:prstGeom prst="rect">
              <a:avLst/>
            </a:prstGeom>
          </p:spPr>
        </p:pic>
        <p:pic>
          <p:nvPicPr>
            <p:cNvPr id="15" name="Рисунок 21">
              <a:extLst>
                <a:ext uri="{FF2B5EF4-FFF2-40B4-BE49-F238E27FC236}">
                  <a16:creationId xmlns:a16="http://schemas.microsoft.com/office/drawing/2014/main" id="{F0B29C28-9AB6-4CFD-974B-CFCF17D4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751" y="2863617"/>
              <a:ext cx="377195" cy="344951"/>
            </a:xfrm>
            <a:prstGeom prst="rect">
              <a:avLst/>
            </a:prstGeom>
          </p:spPr>
        </p:pic>
      </p:grpSp>
      <p:sp>
        <p:nvSpPr>
          <p:cNvPr id="16" name="TextBox 28">
            <a:extLst>
              <a:ext uri="{FF2B5EF4-FFF2-40B4-BE49-F238E27FC236}">
                <a16:creationId xmlns:a16="http://schemas.microsoft.com/office/drawing/2014/main" id="{002C3165-EAEC-449C-911F-DFE7F4429FFE}"/>
              </a:ext>
            </a:extLst>
          </p:cNvPr>
          <p:cNvSpPr txBox="1"/>
          <p:nvPr/>
        </p:nvSpPr>
        <p:spPr>
          <a:xfrm>
            <a:off x="2390179" y="2133763"/>
            <a:ext cx="22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Git repositories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7" name="Прямая со стрелкой 29">
            <a:extLst>
              <a:ext uri="{FF2B5EF4-FFF2-40B4-BE49-F238E27FC236}">
                <a16:creationId xmlns:a16="http://schemas.microsoft.com/office/drawing/2014/main" id="{F77E15EA-AA9B-434B-85AD-462FAA42486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702453" y="3160212"/>
            <a:ext cx="648429" cy="4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2">
            <a:extLst>
              <a:ext uri="{FF2B5EF4-FFF2-40B4-BE49-F238E27FC236}">
                <a16:creationId xmlns:a16="http://schemas.microsoft.com/office/drawing/2014/main" id="{452EAFF3-BA18-47D7-B803-04F0E9040C2C}"/>
              </a:ext>
            </a:extLst>
          </p:cNvPr>
          <p:cNvSpPr txBox="1"/>
          <p:nvPr/>
        </p:nvSpPr>
        <p:spPr>
          <a:xfrm>
            <a:off x="850448" y="4078721"/>
            <a:ext cx="8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Admin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9" name="Рисунок 31">
            <a:extLst>
              <a:ext uri="{FF2B5EF4-FFF2-40B4-BE49-F238E27FC236}">
                <a16:creationId xmlns:a16="http://schemas.microsoft.com/office/drawing/2014/main" id="{9DB4A4EA-89C1-41D0-8A70-2330046DC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731" y="4855002"/>
            <a:ext cx="574127" cy="574127"/>
          </a:xfrm>
          <a:prstGeom prst="rect">
            <a:avLst/>
          </a:prstGeom>
        </p:spPr>
      </p:pic>
      <p:sp>
        <p:nvSpPr>
          <p:cNvPr id="20" name="TextBox 34">
            <a:extLst>
              <a:ext uri="{FF2B5EF4-FFF2-40B4-BE49-F238E27FC236}">
                <a16:creationId xmlns:a16="http://schemas.microsoft.com/office/drawing/2014/main" id="{3685DE09-9687-4E3D-9EE9-7F559C6A6CB6}"/>
              </a:ext>
            </a:extLst>
          </p:cNvPr>
          <p:cNvSpPr txBox="1"/>
          <p:nvPr/>
        </p:nvSpPr>
        <p:spPr>
          <a:xfrm>
            <a:off x="2020965" y="5464132"/>
            <a:ext cx="24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Configuration validation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1" name="Прямая со стрелкой 35">
            <a:extLst>
              <a:ext uri="{FF2B5EF4-FFF2-40B4-BE49-F238E27FC236}">
                <a16:creationId xmlns:a16="http://schemas.microsoft.com/office/drawing/2014/main" id="{2292871F-0AB0-4BAA-B709-A3B71D335206}"/>
              </a:ext>
            </a:extLst>
          </p:cNvPr>
          <p:cNvCxnSpPr>
            <a:cxnSpLocks/>
          </p:cNvCxnSpPr>
          <p:nvPr/>
        </p:nvCxnSpPr>
        <p:spPr>
          <a:xfrm>
            <a:off x="2689504" y="4439038"/>
            <a:ext cx="452954" cy="4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51">
            <a:extLst>
              <a:ext uri="{FF2B5EF4-FFF2-40B4-BE49-F238E27FC236}">
                <a16:creationId xmlns:a16="http://schemas.microsoft.com/office/drawing/2014/main" id="{696BF22D-EF0C-4F1A-A39B-4488D88F9A5B}"/>
              </a:ext>
            </a:extLst>
          </p:cNvPr>
          <p:cNvCxnSpPr>
            <a:cxnSpLocks/>
            <a:stCxn id="93" idx="3"/>
            <a:endCxn id="41" idx="0"/>
          </p:cNvCxnSpPr>
          <p:nvPr/>
        </p:nvCxnSpPr>
        <p:spPr>
          <a:xfrm>
            <a:off x="5716615" y="4217221"/>
            <a:ext cx="1024559" cy="5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54">
            <a:extLst>
              <a:ext uri="{FF2B5EF4-FFF2-40B4-BE49-F238E27FC236}">
                <a16:creationId xmlns:a16="http://schemas.microsoft.com/office/drawing/2014/main" id="{BCA7DF8C-8987-451E-BC62-EEFC4E8D11C2}"/>
              </a:ext>
            </a:extLst>
          </p:cNvPr>
          <p:cNvCxnSpPr>
            <a:cxnSpLocks/>
            <a:stCxn id="93" idx="3"/>
            <a:endCxn id="37" idx="1"/>
          </p:cNvCxnSpPr>
          <p:nvPr/>
        </p:nvCxnSpPr>
        <p:spPr>
          <a:xfrm flipV="1">
            <a:off x="5716615" y="3376548"/>
            <a:ext cx="589660" cy="84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7">
            <a:extLst>
              <a:ext uri="{FF2B5EF4-FFF2-40B4-BE49-F238E27FC236}">
                <a16:creationId xmlns:a16="http://schemas.microsoft.com/office/drawing/2014/main" id="{072E4246-FCC8-41F9-9C54-A9164666E082}"/>
              </a:ext>
            </a:extLst>
          </p:cNvPr>
          <p:cNvSpPr txBox="1"/>
          <p:nvPr/>
        </p:nvSpPr>
        <p:spPr>
          <a:xfrm>
            <a:off x="6155792" y="5464132"/>
            <a:ext cx="10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Pod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DE9D59AE-6195-47D8-9483-A49FE3C7CAD9}"/>
              </a:ext>
            </a:extLst>
          </p:cNvPr>
          <p:cNvSpPr txBox="1"/>
          <p:nvPr/>
        </p:nvSpPr>
        <p:spPr>
          <a:xfrm>
            <a:off x="6106255" y="2545284"/>
            <a:ext cx="11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Pod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6" name="Прямая соединительная линия 55">
            <a:extLst>
              <a:ext uri="{FF2B5EF4-FFF2-40B4-BE49-F238E27FC236}">
                <a16:creationId xmlns:a16="http://schemas.microsoft.com/office/drawing/2014/main" id="{E8423B4A-0D39-4A68-9FEF-4B13CACC91AB}"/>
              </a:ext>
            </a:extLst>
          </p:cNvPr>
          <p:cNvCxnSpPr>
            <a:cxnSpLocks/>
          </p:cNvCxnSpPr>
          <p:nvPr/>
        </p:nvCxnSpPr>
        <p:spPr>
          <a:xfrm flipH="1">
            <a:off x="2037647" y="2147364"/>
            <a:ext cx="20211" cy="370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60">
            <a:extLst>
              <a:ext uri="{FF2B5EF4-FFF2-40B4-BE49-F238E27FC236}">
                <a16:creationId xmlns:a16="http://schemas.microsoft.com/office/drawing/2014/main" id="{A40A0DD2-81EC-4AA9-B910-7421505F583A}"/>
              </a:ext>
            </a:extLst>
          </p:cNvPr>
          <p:cNvCxnSpPr>
            <a:cxnSpLocks/>
          </p:cNvCxnSpPr>
          <p:nvPr/>
        </p:nvCxnSpPr>
        <p:spPr>
          <a:xfrm>
            <a:off x="2065295" y="2147364"/>
            <a:ext cx="5123296" cy="1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62">
            <a:extLst>
              <a:ext uri="{FF2B5EF4-FFF2-40B4-BE49-F238E27FC236}">
                <a16:creationId xmlns:a16="http://schemas.microsoft.com/office/drawing/2014/main" id="{4B7B39AE-1CA1-4F83-87B4-1FA17451A226}"/>
              </a:ext>
            </a:extLst>
          </p:cNvPr>
          <p:cNvCxnSpPr>
            <a:cxnSpLocks/>
          </p:cNvCxnSpPr>
          <p:nvPr/>
        </p:nvCxnSpPr>
        <p:spPr>
          <a:xfrm>
            <a:off x="7188591" y="2161309"/>
            <a:ext cx="0" cy="366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024">
            <a:extLst>
              <a:ext uri="{FF2B5EF4-FFF2-40B4-BE49-F238E27FC236}">
                <a16:creationId xmlns:a16="http://schemas.microsoft.com/office/drawing/2014/main" id="{D677C353-D38D-4516-9359-A2C4741EB951}"/>
              </a:ext>
            </a:extLst>
          </p:cNvPr>
          <p:cNvCxnSpPr>
            <a:cxnSpLocks/>
          </p:cNvCxnSpPr>
          <p:nvPr/>
        </p:nvCxnSpPr>
        <p:spPr>
          <a:xfrm flipH="1">
            <a:off x="2065295" y="5830986"/>
            <a:ext cx="5123296" cy="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5">
            <a:extLst>
              <a:ext uri="{FF2B5EF4-FFF2-40B4-BE49-F238E27FC236}">
                <a16:creationId xmlns:a16="http://schemas.microsoft.com/office/drawing/2014/main" id="{F19DA016-E427-4CA0-AD78-69C613221307}"/>
              </a:ext>
            </a:extLst>
          </p:cNvPr>
          <p:cNvSpPr txBox="1"/>
          <p:nvPr/>
        </p:nvSpPr>
        <p:spPr>
          <a:xfrm>
            <a:off x="3736838" y="5838865"/>
            <a:ext cx="17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Master Node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31" name="Прямая со стрелкой 1079">
            <a:extLst>
              <a:ext uri="{FF2B5EF4-FFF2-40B4-BE49-F238E27FC236}">
                <a16:creationId xmlns:a16="http://schemas.microsoft.com/office/drawing/2014/main" id="{E2914345-CDCA-402D-9491-1E38231ED608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5716615" y="4063771"/>
            <a:ext cx="1868418" cy="1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56">
            <a:extLst>
              <a:ext uri="{FF2B5EF4-FFF2-40B4-BE49-F238E27FC236}">
                <a16:creationId xmlns:a16="http://schemas.microsoft.com/office/drawing/2014/main" id="{C3696A1A-DB65-4D4A-B33C-60FC57450A40}"/>
              </a:ext>
            </a:extLst>
          </p:cNvPr>
          <p:cNvSpPr txBox="1"/>
          <p:nvPr/>
        </p:nvSpPr>
        <p:spPr>
          <a:xfrm>
            <a:off x="8511627" y="5990353"/>
            <a:ext cx="17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Worker Nodes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33" name="Группа 63">
            <a:extLst>
              <a:ext uri="{FF2B5EF4-FFF2-40B4-BE49-F238E27FC236}">
                <a16:creationId xmlns:a16="http://schemas.microsoft.com/office/drawing/2014/main" id="{BE23437D-7DFC-4B85-A0C1-D49517382FFB}"/>
              </a:ext>
            </a:extLst>
          </p:cNvPr>
          <p:cNvGrpSpPr/>
          <p:nvPr/>
        </p:nvGrpSpPr>
        <p:grpSpPr>
          <a:xfrm>
            <a:off x="6306275" y="2901813"/>
            <a:ext cx="783780" cy="796349"/>
            <a:chOff x="5643175" y="3014838"/>
            <a:chExt cx="783780" cy="796349"/>
          </a:xfrm>
        </p:grpSpPr>
        <p:grpSp>
          <p:nvGrpSpPr>
            <p:cNvPr id="34" name="Группа 44">
              <a:extLst>
                <a:ext uri="{FF2B5EF4-FFF2-40B4-BE49-F238E27FC236}">
                  <a16:creationId xmlns:a16="http://schemas.microsoft.com/office/drawing/2014/main" id="{B78DCC67-482A-4D0C-86BA-139AC78DFA23}"/>
                </a:ext>
              </a:extLst>
            </p:cNvPr>
            <p:cNvGrpSpPr/>
            <p:nvPr/>
          </p:nvGrpSpPr>
          <p:grpSpPr>
            <a:xfrm>
              <a:off x="5643175" y="3014838"/>
              <a:ext cx="783780" cy="796349"/>
              <a:chOff x="5630542" y="2516077"/>
              <a:chExt cx="1454811" cy="1433738"/>
            </a:xfrm>
          </p:grpSpPr>
          <p:pic>
            <p:nvPicPr>
              <p:cNvPr id="36" name="Picture 4" descr="http://cdn.onlinewebfonts.com/svg/img_559544.png">
                <a:extLst>
                  <a:ext uri="{FF2B5EF4-FFF2-40B4-BE49-F238E27FC236}">
                    <a16:creationId xmlns:a16="http://schemas.microsoft.com/office/drawing/2014/main" id="{DD8CD2B5-AD81-4068-B357-68B48F9EF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693" y="2516077"/>
                <a:ext cx="1451660" cy="1433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https://blog.noveogroup.ru/app/uploads/2014/04/large_v-trans.png">
                <a:extLst>
                  <a:ext uri="{FF2B5EF4-FFF2-40B4-BE49-F238E27FC236}">
                    <a16:creationId xmlns:a16="http://schemas.microsoft.com/office/drawing/2014/main" id="{62FCD368-9AD1-471D-8EF8-C1E4D7D48F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542" y="3089930"/>
                <a:ext cx="629581" cy="561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id="{439F704A-F38A-4FB3-9828-847459BE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5040" y="3369416"/>
              <a:ext cx="333436" cy="120157"/>
            </a:xfrm>
            <a:prstGeom prst="rect">
              <a:avLst/>
            </a:prstGeom>
          </p:spPr>
        </p:pic>
      </p:grpSp>
      <p:grpSp>
        <p:nvGrpSpPr>
          <p:cNvPr id="38" name="Группа 1086">
            <a:extLst>
              <a:ext uri="{FF2B5EF4-FFF2-40B4-BE49-F238E27FC236}">
                <a16:creationId xmlns:a16="http://schemas.microsoft.com/office/drawing/2014/main" id="{1AA715A6-2107-4099-AAEC-AA12EEF5158F}"/>
              </a:ext>
            </a:extLst>
          </p:cNvPr>
          <p:cNvGrpSpPr/>
          <p:nvPr/>
        </p:nvGrpSpPr>
        <p:grpSpPr>
          <a:xfrm>
            <a:off x="6348435" y="4741345"/>
            <a:ext cx="783780" cy="796349"/>
            <a:chOff x="5644024" y="4341396"/>
            <a:chExt cx="783780" cy="796349"/>
          </a:xfrm>
        </p:grpSpPr>
        <p:grpSp>
          <p:nvGrpSpPr>
            <p:cNvPr id="39" name="Группа 48">
              <a:extLst>
                <a:ext uri="{FF2B5EF4-FFF2-40B4-BE49-F238E27FC236}">
                  <a16:creationId xmlns:a16="http://schemas.microsoft.com/office/drawing/2014/main" id="{BF21F819-0046-4F54-9085-F918B48F46F3}"/>
                </a:ext>
              </a:extLst>
            </p:cNvPr>
            <p:cNvGrpSpPr/>
            <p:nvPr/>
          </p:nvGrpSpPr>
          <p:grpSpPr>
            <a:xfrm>
              <a:off x="5644024" y="4341396"/>
              <a:ext cx="783780" cy="796349"/>
              <a:chOff x="5630542" y="2516077"/>
              <a:chExt cx="1454811" cy="1433738"/>
            </a:xfrm>
          </p:grpSpPr>
          <p:pic>
            <p:nvPicPr>
              <p:cNvPr id="41" name="Picture 4" descr="http://cdn.onlinewebfonts.com/svg/img_559544.png">
                <a:extLst>
                  <a:ext uri="{FF2B5EF4-FFF2-40B4-BE49-F238E27FC236}">
                    <a16:creationId xmlns:a16="http://schemas.microsoft.com/office/drawing/2014/main" id="{87D0BECD-1D53-4E1F-AC94-63A78D5627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693" y="2516077"/>
                <a:ext cx="1451660" cy="1433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 descr="https://blog.noveogroup.ru/app/uploads/2014/04/large_v-trans.png">
                <a:extLst>
                  <a:ext uri="{FF2B5EF4-FFF2-40B4-BE49-F238E27FC236}">
                    <a16:creationId xmlns:a16="http://schemas.microsoft.com/office/drawing/2014/main" id="{0C2C928B-53EB-42DA-A47E-DE3BC5D8E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542" y="3089930"/>
                <a:ext cx="629581" cy="561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A6481E79-A3A2-4E94-851A-48C0B01A9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2106" y="4718973"/>
              <a:ext cx="333436" cy="120157"/>
            </a:xfrm>
            <a:prstGeom prst="rect">
              <a:avLst/>
            </a:prstGeom>
          </p:spPr>
        </p:pic>
      </p:grpSp>
      <p:grpSp>
        <p:nvGrpSpPr>
          <p:cNvPr id="43" name="Группа 71">
            <a:extLst>
              <a:ext uri="{FF2B5EF4-FFF2-40B4-BE49-F238E27FC236}">
                <a16:creationId xmlns:a16="http://schemas.microsoft.com/office/drawing/2014/main" id="{A27700F2-463F-4650-BFE9-11707673022F}"/>
              </a:ext>
            </a:extLst>
          </p:cNvPr>
          <p:cNvGrpSpPr/>
          <p:nvPr/>
        </p:nvGrpSpPr>
        <p:grpSpPr>
          <a:xfrm>
            <a:off x="7642037" y="1930332"/>
            <a:ext cx="3548026" cy="4123304"/>
            <a:chOff x="7571495" y="1900227"/>
            <a:chExt cx="3548026" cy="4123304"/>
          </a:xfrm>
        </p:grpSpPr>
        <p:cxnSp>
          <p:nvCxnSpPr>
            <p:cNvPr id="44" name="Прямая соединительная линия 1038">
              <a:extLst>
                <a:ext uri="{FF2B5EF4-FFF2-40B4-BE49-F238E27FC236}">
                  <a16:creationId xmlns:a16="http://schemas.microsoft.com/office/drawing/2014/main" id="{3E2E0F3B-808B-4765-9D8F-D2C1037E529D}"/>
                </a:ext>
              </a:extLst>
            </p:cNvPr>
            <p:cNvCxnSpPr>
              <a:cxnSpLocks/>
            </p:cNvCxnSpPr>
            <p:nvPr/>
          </p:nvCxnSpPr>
          <p:spPr>
            <a:xfrm>
              <a:off x="7592741" y="5688649"/>
              <a:ext cx="3174811" cy="11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70">
              <a:extLst>
                <a:ext uri="{FF2B5EF4-FFF2-40B4-BE49-F238E27FC236}">
                  <a16:creationId xmlns:a16="http://schemas.microsoft.com/office/drawing/2014/main" id="{32538D3E-F919-43FA-9453-F75807C8D352}"/>
                </a:ext>
              </a:extLst>
            </p:cNvPr>
            <p:cNvGrpSpPr/>
            <p:nvPr/>
          </p:nvGrpSpPr>
          <p:grpSpPr>
            <a:xfrm>
              <a:off x="7571495" y="1900227"/>
              <a:ext cx="3548026" cy="4123304"/>
              <a:chOff x="7582486" y="1914263"/>
              <a:chExt cx="3548026" cy="4123304"/>
            </a:xfrm>
          </p:grpSpPr>
          <p:cxnSp>
            <p:nvCxnSpPr>
              <p:cNvPr id="46" name="Прямая соединительная линия 1036">
                <a:extLst>
                  <a:ext uri="{FF2B5EF4-FFF2-40B4-BE49-F238E27FC236}">
                    <a16:creationId xmlns:a16="http://schemas.microsoft.com/office/drawing/2014/main" id="{7B84D2E7-EBA2-4DF9-ACFE-49EE058AF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486" y="1914263"/>
                <a:ext cx="10255" cy="3785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1040">
                <a:extLst>
                  <a:ext uri="{FF2B5EF4-FFF2-40B4-BE49-F238E27FC236}">
                    <a16:creationId xmlns:a16="http://schemas.microsoft.com/office/drawing/2014/main" id="{E764C7D4-2CBD-40B5-97F9-292D72565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486" y="1914263"/>
                <a:ext cx="31792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1044">
                <a:extLst>
                  <a:ext uri="{FF2B5EF4-FFF2-40B4-BE49-F238E27FC236}">
                    <a16:creationId xmlns:a16="http://schemas.microsoft.com/office/drawing/2014/main" id="{8AF0085E-58B4-413F-A599-27BBCD1F8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1784" y="1914263"/>
                <a:ext cx="5768" cy="3785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1061">
                <a:extLst>
                  <a:ext uri="{FF2B5EF4-FFF2-40B4-BE49-F238E27FC236}">
                    <a16:creationId xmlns:a16="http://schemas.microsoft.com/office/drawing/2014/main" id="{88DCCCFB-86C7-4858-9987-6533A453D373}"/>
                  </a:ext>
                </a:extLst>
              </p:cNvPr>
              <p:cNvCxnSpPr/>
              <p:nvPr/>
            </p:nvCxnSpPr>
            <p:spPr>
              <a:xfrm>
                <a:off x="7596554" y="5910668"/>
                <a:ext cx="0" cy="1128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1063">
                <a:extLst>
                  <a:ext uri="{FF2B5EF4-FFF2-40B4-BE49-F238E27FC236}">
                    <a16:creationId xmlns:a16="http://schemas.microsoft.com/office/drawing/2014/main" id="{3483D61F-D570-4488-A7AE-08C5F900AB5E}"/>
                  </a:ext>
                </a:extLst>
              </p:cNvPr>
              <p:cNvCxnSpPr/>
              <p:nvPr/>
            </p:nvCxnSpPr>
            <p:spPr>
              <a:xfrm>
                <a:off x="7582486" y="5863161"/>
                <a:ext cx="33725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123">
                <a:extLst>
                  <a:ext uri="{FF2B5EF4-FFF2-40B4-BE49-F238E27FC236}">
                    <a16:creationId xmlns:a16="http://schemas.microsoft.com/office/drawing/2014/main" id="{B150C5D3-97EB-4459-BB78-3709C6785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8247" y="6022240"/>
                <a:ext cx="3527071" cy="77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125">
                <a:extLst>
                  <a:ext uri="{FF2B5EF4-FFF2-40B4-BE49-F238E27FC236}">
                    <a16:creationId xmlns:a16="http://schemas.microsoft.com/office/drawing/2014/main" id="{B1BFEE00-D197-4521-918C-7C6C31DC8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3838" y="2110897"/>
                <a:ext cx="3363" cy="372796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128">
                <a:extLst>
                  <a:ext uri="{FF2B5EF4-FFF2-40B4-BE49-F238E27FC236}">
                    <a16:creationId xmlns:a16="http://schemas.microsoft.com/office/drawing/2014/main" id="{98315620-D3BD-4415-ADF4-6E642933B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5319" y="2319386"/>
                <a:ext cx="15193" cy="371818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1071">
                <a:extLst>
                  <a:ext uri="{FF2B5EF4-FFF2-40B4-BE49-F238E27FC236}">
                    <a16:creationId xmlns:a16="http://schemas.microsoft.com/office/drawing/2014/main" id="{C872347F-4B2B-4CEB-B8A7-D484E69ACB23}"/>
                  </a:ext>
                </a:extLst>
              </p:cNvPr>
              <p:cNvCxnSpPr/>
              <p:nvPr/>
            </p:nvCxnSpPr>
            <p:spPr>
              <a:xfrm flipH="1" flipV="1">
                <a:off x="10757297" y="1914263"/>
                <a:ext cx="197774" cy="1966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134">
                <a:extLst>
                  <a:ext uri="{FF2B5EF4-FFF2-40B4-BE49-F238E27FC236}">
                    <a16:creationId xmlns:a16="http://schemas.microsoft.com/office/drawing/2014/main" id="{D554FC8E-3744-4DDD-83F3-14650E010B08}"/>
                  </a:ext>
                </a:extLst>
              </p:cNvPr>
              <p:cNvCxnSpPr/>
              <p:nvPr/>
            </p:nvCxnSpPr>
            <p:spPr>
              <a:xfrm flipH="1" flipV="1">
                <a:off x="10909697" y="2066663"/>
                <a:ext cx="197774" cy="1966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135">
                <a:extLst>
                  <a:ext uri="{FF2B5EF4-FFF2-40B4-BE49-F238E27FC236}">
                    <a16:creationId xmlns:a16="http://schemas.microsoft.com/office/drawing/2014/main" id="{4AEA9890-AF35-45CD-A07C-9ECEF1CCD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554" y="5688649"/>
                <a:ext cx="0" cy="15982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138">
                <a:extLst>
                  <a:ext uri="{FF2B5EF4-FFF2-40B4-BE49-F238E27FC236}">
                    <a16:creationId xmlns:a16="http://schemas.microsoft.com/office/drawing/2014/main" id="{2E0B05BA-2154-46AA-A194-8DA052030ECB}"/>
                  </a:ext>
                </a:extLst>
              </p:cNvPr>
              <p:cNvSpPr txBox="1"/>
              <p:nvPr/>
            </p:nvSpPr>
            <p:spPr>
              <a:xfrm>
                <a:off x="7774417" y="4589925"/>
                <a:ext cx="1089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TextBox 139">
                <a:extLst>
                  <a:ext uri="{FF2B5EF4-FFF2-40B4-BE49-F238E27FC236}">
                    <a16:creationId xmlns:a16="http://schemas.microsoft.com/office/drawing/2014/main" id="{3A2A0ECB-B891-47F0-91C6-A0C094289AEA}"/>
                  </a:ext>
                </a:extLst>
              </p:cNvPr>
              <p:cNvSpPr txBox="1"/>
              <p:nvPr/>
            </p:nvSpPr>
            <p:spPr>
              <a:xfrm>
                <a:off x="8686226" y="2734677"/>
                <a:ext cx="1089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TextBox 140">
                <a:extLst>
                  <a:ext uri="{FF2B5EF4-FFF2-40B4-BE49-F238E27FC236}">
                    <a16:creationId xmlns:a16="http://schemas.microsoft.com/office/drawing/2014/main" id="{6C509FCA-E08C-4DB5-99F1-7504806031C6}"/>
                  </a:ext>
                </a:extLst>
              </p:cNvPr>
              <p:cNvSpPr txBox="1"/>
              <p:nvPr/>
            </p:nvSpPr>
            <p:spPr>
              <a:xfrm>
                <a:off x="8702499" y="5384386"/>
                <a:ext cx="1095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TextBox 141">
                <a:extLst>
                  <a:ext uri="{FF2B5EF4-FFF2-40B4-BE49-F238E27FC236}">
                    <a16:creationId xmlns:a16="http://schemas.microsoft.com/office/drawing/2014/main" id="{4404C954-700C-4671-B1AA-2E8AC12925D0}"/>
                  </a:ext>
                </a:extLst>
              </p:cNvPr>
              <p:cNvSpPr txBox="1"/>
              <p:nvPr/>
            </p:nvSpPr>
            <p:spPr>
              <a:xfrm>
                <a:off x="7730553" y="3521281"/>
                <a:ext cx="1089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TextBox 142">
                <a:extLst>
                  <a:ext uri="{FF2B5EF4-FFF2-40B4-BE49-F238E27FC236}">
                    <a16:creationId xmlns:a16="http://schemas.microsoft.com/office/drawing/2014/main" id="{FD100C64-29E0-4B49-B945-872E26899FB0}"/>
                  </a:ext>
                </a:extLst>
              </p:cNvPr>
              <p:cNvSpPr txBox="1"/>
              <p:nvPr/>
            </p:nvSpPr>
            <p:spPr>
              <a:xfrm>
                <a:off x="9679410" y="3493484"/>
                <a:ext cx="1071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TextBox 144">
                <a:extLst>
                  <a:ext uri="{FF2B5EF4-FFF2-40B4-BE49-F238E27FC236}">
                    <a16:creationId xmlns:a16="http://schemas.microsoft.com/office/drawing/2014/main" id="{ABD00A72-03C3-47B7-97D1-80BEBEFD13AE}"/>
                  </a:ext>
                </a:extLst>
              </p:cNvPr>
              <p:cNvSpPr txBox="1"/>
              <p:nvPr/>
            </p:nvSpPr>
            <p:spPr>
              <a:xfrm>
                <a:off x="9587129" y="4534307"/>
                <a:ext cx="108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User Pod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63" name="Группа 65">
                <a:extLst>
                  <a:ext uri="{FF2B5EF4-FFF2-40B4-BE49-F238E27FC236}">
                    <a16:creationId xmlns:a16="http://schemas.microsoft.com/office/drawing/2014/main" id="{0D853475-082F-4322-B328-227CE12501E0}"/>
                  </a:ext>
                </a:extLst>
              </p:cNvPr>
              <p:cNvGrpSpPr/>
              <p:nvPr/>
            </p:nvGrpSpPr>
            <p:grpSpPr>
              <a:xfrm>
                <a:off x="8804748" y="2000648"/>
                <a:ext cx="783780" cy="796349"/>
                <a:chOff x="8804748" y="2000648"/>
                <a:chExt cx="783780" cy="796349"/>
              </a:xfrm>
            </p:grpSpPr>
            <p:grpSp>
              <p:nvGrpSpPr>
                <p:cNvPr id="89" name="Группа 88">
                  <a:extLst>
                    <a:ext uri="{FF2B5EF4-FFF2-40B4-BE49-F238E27FC236}">
                      <a16:creationId xmlns:a16="http://schemas.microsoft.com/office/drawing/2014/main" id="{2DB1A4CE-5BA0-41DF-8F66-AD165958D7A4}"/>
                    </a:ext>
                  </a:extLst>
                </p:cNvPr>
                <p:cNvGrpSpPr/>
                <p:nvPr/>
              </p:nvGrpSpPr>
              <p:grpSpPr>
                <a:xfrm>
                  <a:off x="8804748" y="2000648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91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E84C60AC-FE8B-4E10-A970-7E771EB353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2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DAB12E06-89F7-4EA4-80A6-B010497B30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90" name="Picture 11">
                  <a:extLst>
                    <a:ext uri="{FF2B5EF4-FFF2-40B4-BE49-F238E27FC236}">
                      <a16:creationId xmlns:a16="http://schemas.microsoft.com/office/drawing/2014/main" id="{7F513A97-392F-471E-8E0D-97F63434B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3226" y="2355225"/>
                  <a:ext cx="333436" cy="120157"/>
                </a:xfrm>
                <a:prstGeom prst="rect">
                  <a:avLst/>
                </a:prstGeom>
              </p:spPr>
            </p:pic>
          </p:grpSp>
          <p:grpSp>
            <p:nvGrpSpPr>
              <p:cNvPr id="64" name="Группа 64">
                <a:extLst>
                  <a:ext uri="{FF2B5EF4-FFF2-40B4-BE49-F238E27FC236}">
                    <a16:creationId xmlns:a16="http://schemas.microsoft.com/office/drawing/2014/main" id="{BAB68962-C4E2-459D-A27A-7202659F05FA}"/>
                  </a:ext>
                </a:extLst>
              </p:cNvPr>
              <p:cNvGrpSpPr/>
              <p:nvPr/>
            </p:nvGrpSpPr>
            <p:grpSpPr>
              <a:xfrm>
                <a:off x="7847314" y="2805842"/>
                <a:ext cx="783780" cy="796349"/>
                <a:chOff x="7847314" y="2805842"/>
                <a:chExt cx="783780" cy="796349"/>
              </a:xfrm>
            </p:grpSpPr>
            <p:grpSp>
              <p:nvGrpSpPr>
                <p:cNvPr id="85" name="Группа 85">
                  <a:extLst>
                    <a:ext uri="{FF2B5EF4-FFF2-40B4-BE49-F238E27FC236}">
                      <a16:creationId xmlns:a16="http://schemas.microsoft.com/office/drawing/2014/main" id="{4197CABF-7893-414F-AD2D-EEF4991C56F2}"/>
                    </a:ext>
                  </a:extLst>
                </p:cNvPr>
                <p:cNvGrpSpPr/>
                <p:nvPr/>
              </p:nvGrpSpPr>
              <p:grpSpPr>
                <a:xfrm>
                  <a:off x="7847314" y="2805842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87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E85534F6-FE29-46E0-B354-9994E87EFA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8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827AE9A9-A9C7-434B-AA30-3F54F9DCF1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6" name="Picture 11">
                  <a:extLst>
                    <a:ext uri="{FF2B5EF4-FFF2-40B4-BE49-F238E27FC236}">
                      <a16:creationId xmlns:a16="http://schemas.microsoft.com/office/drawing/2014/main" id="{9063A47B-649B-4DC4-9A49-1693E9A30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054" y="3181660"/>
                  <a:ext cx="333436" cy="120157"/>
                </a:xfrm>
                <a:prstGeom prst="rect">
                  <a:avLst/>
                </a:prstGeom>
              </p:spPr>
            </p:pic>
          </p:grpSp>
          <p:grpSp>
            <p:nvGrpSpPr>
              <p:cNvPr id="65" name="Группа 66">
                <a:extLst>
                  <a:ext uri="{FF2B5EF4-FFF2-40B4-BE49-F238E27FC236}">
                    <a16:creationId xmlns:a16="http://schemas.microsoft.com/office/drawing/2014/main" id="{4AA712EF-53B8-4204-BAE5-A28B0A4D9A37}"/>
                  </a:ext>
                </a:extLst>
              </p:cNvPr>
              <p:cNvGrpSpPr/>
              <p:nvPr/>
            </p:nvGrpSpPr>
            <p:grpSpPr>
              <a:xfrm>
                <a:off x="7909196" y="3858115"/>
                <a:ext cx="783780" cy="796349"/>
                <a:chOff x="7909196" y="3858115"/>
                <a:chExt cx="783780" cy="796349"/>
              </a:xfrm>
            </p:grpSpPr>
            <p:grpSp>
              <p:nvGrpSpPr>
                <p:cNvPr id="81" name="Группа 76">
                  <a:extLst>
                    <a:ext uri="{FF2B5EF4-FFF2-40B4-BE49-F238E27FC236}">
                      <a16:creationId xmlns:a16="http://schemas.microsoft.com/office/drawing/2014/main" id="{14B76FDB-0106-46AA-BB0E-DD9D53D2909C}"/>
                    </a:ext>
                  </a:extLst>
                </p:cNvPr>
                <p:cNvGrpSpPr/>
                <p:nvPr/>
              </p:nvGrpSpPr>
              <p:grpSpPr>
                <a:xfrm>
                  <a:off x="7909196" y="3858115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83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AF74B9CC-D429-4E45-8238-87BE625AF1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CD706D9F-9731-4095-819A-A14E393211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2" name="Picture 11">
                  <a:extLst>
                    <a:ext uri="{FF2B5EF4-FFF2-40B4-BE49-F238E27FC236}">
                      <a16:creationId xmlns:a16="http://schemas.microsoft.com/office/drawing/2014/main" id="{C8712FDE-F3AD-4147-BAD0-46650FEEC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2909" y="4236782"/>
                  <a:ext cx="333436" cy="120157"/>
                </a:xfrm>
                <a:prstGeom prst="rect">
                  <a:avLst/>
                </a:prstGeom>
              </p:spPr>
            </p:pic>
          </p:grpSp>
          <p:grpSp>
            <p:nvGrpSpPr>
              <p:cNvPr id="66" name="Группа 67">
                <a:extLst>
                  <a:ext uri="{FF2B5EF4-FFF2-40B4-BE49-F238E27FC236}">
                    <a16:creationId xmlns:a16="http://schemas.microsoft.com/office/drawing/2014/main" id="{32A389B3-8462-453B-8CE9-4422EA1D9714}"/>
                  </a:ext>
                </a:extLst>
              </p:cNvPr>
              <p:cNvGrpSpPr/>
              <p:nvPr/>
            </p:nvGrpSpPr>
            <p:grpSpPr>
              <a:xfrm>
                <a:off x="9759213" y="2783486"/>
                <a:ext cx="783780" cy="796349"/>
                <a:chOff x="9759213" y="2783486"/>
                <a:chExt cx="783780" cy="796349"/>
              </a:xfrm>
            </p:grpSpPr>
            <p:grpSp>
              <p:nvGrpSpPr>
                <p:cNvPr id="77" name="Группа 82">
                  <a:extLst>
                    <a:ext uri="{FF2B5EF4-FFF2-40B4-BE49-F238E27FC236}">
                      <a16:creationId xmlns:a16="http://schemas.microsoft.com/office/drawing/2014/main" id="{0F4ED0BC-604B-45B0-BB05-1B3B49B3C58C}"/>
                    </a:ext>
                  </a:extLst>
                </p:cNvPr>
                <p:cNvGrpSpPr/>
                <p:nvPr/>
              </p:nvGrpSpPr>
              <p:grpSpPr>
                <a:xfrm>
                  <a:off x="9759213" y="2783486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79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2D9DDBB9-7E54-4701-8D1B-0424ADF392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2FE1B5BC-6445-44EB-B2FF-C661BD3C8A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8" name="Picture 11">
                  <a:extLst>
                    <a:ext uri="{FF2B5EF4-FFF2-40B4-BE49-F238E27FC236}">
                      <a16:creationId xmlns:a16="http://schemas.microsoft.com/office/drawing/2014/main" id="{A8BB7F91-5E4C-4F10-ADB0-5E5A8A36E0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66855" y="3181660"/>
                  <a:ext cx="333436" cy="120157"/>
                </a:xfrm>
                <a:prstGeom prst="rect">
                  <a:avLst/>
                </a:prstGeom>
              </p:spPr>
            </p:pic>
          </p:grpSp>
          <p:grpSp>
            <p:nvGrpSpPr>
              <p:cNvPr id="67" name="Группа 68">
                <a:extLst>
                  <a:ext uri="{FF2B5EF4-FFF2-40B4-BE49-F238E27FC236}">
                    <a16:creationId xmlns:a16="http://schemas.microsoft.com/office/drawing/2014/main" id="{8916FBFA-8136-4751-BB8F-49AD1BFA6EC9}"/>
                  </a:ext>
                </a:extLst>
              </p:cNvPr>
              <p:cNvGrpSpPr/>
              <p:nvPr/>
            </p:nvGrpSpPr>
            <p:grpSpPr>
              <a:xfrm>
                <a:off x="9726760" y="3813781"/>
                <a:ext cx="783780" cy="796349"/>
                <a:chOff x="9726760" y="3813781"/>
                <a:chExt cx="783780" cy="796349"/>
              </a:xfrm>
            </p:grpSpPr>
            <p:grpSp>
              <p:nvGrpSpPr>
                <p:cNvPr id="73" name="Группа 79">
                  <a:extLst>
                    <a:ext uri="{FF2B5EF4-FFF2-40B4-BE49-F238E27FC236}">
                      <a16:creationId xmlns:a16="http://schemas.microsoft.com/office/drawing/2014/main" id="{DF28D12B-4BFC-4A1A-83F7-BFD55742845F}"/>
                    </a:ext>
                  </a:extLst>
                </p:cNvPr>
                <p:cNvGrpSpPr/>
                <p:nvPr/>
              </p:nvGrpSpPr>
              <p:grpSpPr>
                <a:xfrm>
                  <a:off x="9726760" y="3813781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75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C1BCE6AC-6105-47AE-B0B5-17D81A7806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6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180577D0-D0C5-4610-A27E-F720C10D53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4" name="Picture 11">
                  <a:extLst>
                    <a:ext uri="{FF2B5EF4-FFF2-40B4-BE49-F238E27FC236}">
                      <a16:creationId xmlns:a16="http://schemas.microsoft.com/office/drawing/2014/main" id="{AEF846C6-1DDF-44C4-A2DF-28F2208A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6008" y="4184061"/>
                  <a:ext cx="333436" cy="120157"/>
                </a:xfrm>
                <a:prstGeom prst="rect">
                  <a:avLst/>
                </a:prstGeom>
              </p:spPr>
            </p:pic>
          </p:grpSp>
          <p:grpSp>
            <p:nvGrpSpPr>
              <p:cNvPr id="68" name="Группа 69">
                <a:extLst>
                  <a:ext uri="{FF2B5EF4-FFF2-40B4-BE49-F238E27FC236}">
                    <a16:creationId xmlns:a16="http://schemas.microsoft.com/office/drawing/2014/main" id="{9E2202FC-D9E0-42D0-8FF8-A0CE986C05D1}"/>
                  </a:ext>
                </a:extLst>
              </p:cNvPr>
              <p:cNvGrpSpPr/>
              <p:nvPr/>
            </p:nvGrpSpPr>
            <p:grpSpPr>
              <a:xfrm>
                <a:off x="8823321" y="4676735"/>
                <a:ext cx="783780" cy="796349"/>
                <a:chOff x="8823321" y="4676735"/>
                <a:chExt cx="783780" cy="796349"/>
              </a:xfrm>
            </p:grpSpPr>
            <p:grpSp>
              <p:nvGrpSpPr>
                <p:cNvPr id="69" name="Группа 91">
                  <a:extLst>
                    <a:ext uri="{FF2B5EF4-FFF2-40B4-BE49-F238E27FC236}">
                      <a16:creationId xmlns:a16="http://schemas.microsoft.com/office/drawing/2014/main" id="{5F61B835-9356-46C2-BA6C-68E6E5D06CE4}"/>
                    </a:ext>
                  </a:extLst>
                </p:cNvPr>
                <p:cNvGrpSpPr/>
                <p:nvPr/>
              </p:nvGrpSpPr>
              <p:grpSpPr>
                <a:xfrm>
                  <a:off x="8823321" y="4676735"/>
                  <a:ext cx="783780" cy="796349"/>
                  <a:chOff x="5630542" y="2516077"/>
                  <a:chExt cx="1454811" cy="1433738"/>
                </a:xfrm>
              </p:grpSpPr>
              <p:pic>
                <p:nvPicPr>
                  <p:cNvPr id="71" name="Picture 4" descr="http://cdn.onlinewebfonts.com/svg/img_559544.png">
                    <a:extLst>
                      <a:ext uri="{FF2B5EF4-FFF2-40B4-BE49-F238E27FC236}">
                        <a16:creationId xmlns:a16="http://schemas.microsoft.com/office/drawing/2014/main" id="{FEE36C7A-A876-465E-9C69-CBC4D25A65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3693" y="2516077"/>
                    <a:ext cx="1451660" cy="14337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2" name="Picture 6" descr="https://blog.noveogroup.ru/app/uploads/2014/04/large_v-trans.png">
                    <a:extLst>
                      <a:ext uri="{FF2B5EF4-FFF2-40B4-BE49-F238E27FC236}">
                        <a16:creationId xmlns:a16="http://schemas.microsoft.com/office/drawing/2014/main" id="{736191A5-F84F-4590-9A57-335571558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30542" y="3089930"/>
                    <a:ext cx="629581" cy="561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0" name="Picture 11">
                  <a:extLst>
                    <a:ext uri="{FF2B5EF4-FFF2-40B4-BE49-F238E27FC236}">
                      <a16:creationId xmlns:a16="http://schemas.microsoft.com/office/drawing/2014/main" id="{57EC773D-4F1B-4E28-A80E-937E41B399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39695" y="5035410"/>
                  <a:ext cx="333436" cy="12015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3" name="TextBox 22">
            <a:extLst>
              <a:ext uri="{FF2B5EF4-FFF2-40B4-BE49-F238E27FC236}">
                <a16:creationId xmlns:a16="http://schemas.microsoft.com/office/drawing/2014/main" id="{98D5129A-2F8C-4822-9515-195D2420B901}"/>
              </a:ext>
            </a:extLst>
          </p:cNvPr>
          <p:cNvSpPr txBox="1"/>
          <p:nvPr/>
        </p:nvSpPr>
        <p:spPr>
          <a:xfrm>
            <a:off x="3914422" y="3986388"/>
            <a:ext cx="180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Kube</a:t>
            </a:r>
            <a:r>
              <a:rPr lang="en-US" sz="2400" b="1" dirty="0">
                <a:solidFill>
                  <a:srgbClr val="0070C0"/>
                </a:solidFill>
              </a:rPr>
              <a:t>-cluster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94" name="Прямая со стрелкой 114">
            <a:extLst>
              <a:ext uri="{FF2B5EF4-FFF2-40B4-BE49-F238E27FC236}">
                <a16:creationId xmlns:a16="http://schemas.microsoft.com/office/drawing/2014/main" id="{FBFE9DEA-AC2C-4CAB-AFED-8FCDB3DABC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185890" y="4145746"/>
            <a:ext cx="68340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4CB8915-DD85-4CE3-A4EF-358AFF41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894"/>
            <a:ext cx="10058400" cy="1450757"/>
          </a:xfrm>
        </p:spPr>
        <p:txBody>
          <a:bodyPr/>
          <a:lstStyle/>
          <a:p>
            <a:r>
              <a:rPr lang="da-DK" dirty="0"/>
              <a:t>Deployment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B65D199A-009D-40E6-BE12-555A34016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1113618"/>
          </a:xfrm>
        </p:spPr>
        <p:txBody>
          <a:bodyPr/>
          <a:lstStyle/>
          <a:p>
            <a:r>
              <a:rPr lang="da-DK" dirty="0"/>
              <a:t>Styring af </a:t>
            </a:r>
            <a:r>
              <a:rPr lang="da-DK" dirty="0" err="1"/>
              <a:t>pods</a:t>
            </a:r>
            <a:endParaRPr lang="da-DK" dirty="0"/>
          </a:p>
          <a:p>
            <a:r>
              <a:rPr lang="da-DK" dirty="0"/>
              <a:t>Dockercompose </a:t>
            </a:r>
            <a:r>
              <a:rPr lang="da-DK" b="0" i="0" dirty="0"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≈ </a:t>
            </a:r>
            <a:r>
              <a:rPr lang="da-DK" b="0" i="0" dirty="0" err="1"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deployment</a:t>
            </a:r>
            <a:r>
              <a:rPr lang="da-DK" b="0" i="0" dirty="0"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 + service</a:t>
            </a:r>
            <a:endParaRPr lang="da-DK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2AAE1BA1-9395-415E-90D2-711B4BE81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9586" y="1902691"/>
            <a:ext cx="3206692" cy="4696415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2363C486-02D3-4BDF-9595-82DEB1FA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342" y="3516379"/>
            <a:ext cx="3972479" cy="2629267"/>
          </a:xfrm>
          <a:prstGeom prst="rect">
            <a:avLst/>
          </a:prstGeo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4BEBAE58-1D81-4F20-83B2-63D26ADF8104}"/>
              </a:ext>
            </a:extLst>
          </p:cNvPr>
          <p:cNvCxnSpPr/>
          <p:nvPr/>
        </p:nvCxnSpPr>
        <p:spPr>
          <a:xfrm>
            <a:off x="6210300" y="206248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6CDADE1F-8473-41E0-9A91-169B83DCFC63}"/>
              </a:ext>
            </a:extLst>
          </p:cNvPr>
          <p:cNvCxnSpPr/>
          <p:nvPr/>
        </p:nvCxnSpPr>
        <p:spPr>
          <a:xfrm>
            <a:off x="6210300" y="236728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9F66F3E7-709B-4FA5-ADE3-169F10C0D1E4}"/>
              </a:ext>
            </a:extLst>
          </p:cNvPr>
          <p:cNvSpPr/>
          <p:nvPr/>
        </p:nvSpPr>
        <p:spPr>
          <a:xfrm>
            <a:off x="6477000" y="2560320"/>
            <a:ext cx="2672080" cy="1488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DC10A-AC54-4B26-9167-A4C7A6A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</a:t>
            </a:r>
          </a:p>
        </p:txBody>
      </p:sp>
      <p:sp>
        <p:nvSpPr>
          <p:cNvPr id="11" name="Pladsholder til indhold 10">
            <a:extLst>
              <a:ext uri="{FF2B5EF4-FFF2-40B4-BE49-F238E27FC236}">
                <a16:creationId xmlns:a16="http://schemas.microsoft.com/office/drawing/2014/main" id="{C1BA11AB-1BCE-4EE2-A619-7380B18400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Netværks delen til </a:t>
            </a:r>
            <a:r>
              <a:rPr lang="da-DK" dirty="0" err="1"/>
              <a:t>pods</a:t>
            </a:r>
            <a:endParaRPr lang="da-DK" dirty="0"/>
          </a:p>
          <a:p>
            <a:endParaRPr lang="da-DK" dirty="0"/>
          </a:p>
        </p:txBody>
      </p: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6F72428D-500D-4DC0-87D9-17FB9E1EC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9709" y="2337538"/>
            <a:ext cx="2640868" cy="36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1714-3277-4C0C-9DC3-56E5804E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Green-</a:t>
            </a:r>
            <a:r>
              <a:rPr lang="da-DK" dirty="0" err="1"/>
              <a:t>blue</a:t>
            </a:r>
            <a:r>
              <a:rPr lang="da-DK" dirty="0"/>
              <a:t> </a:t>
            </a:r>
            <a:r>
              <a:rPr lang="da-DK" dirty="0" err="1"/>
              <a:t>deployment</a:t>
            </a:r>
            <a:endParaRPr lang="da-DK" dirty="0"/>
          </a:p>
        </p:txBody>
      </p:sp>
      <p:pic>
        <p:nvPicPr>
          <p:cNvPr id="12" name="Picture 2" descr="A new deployment is created to run V2">
            <a:extLst>
              <a:ext uri="{FF2B5EF4-FFF2-40B4-BE49-F238E27FC236}">
                <a16:creationId xmlns:a16="http://schemas.microsoft.com/office/drawing/2014/main" id="{92D3325E-4933-4412-8301-573EC4FA78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67" y="1848572"/>
            <a:ext cx="5334063" cy="48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1234B21-DEA4-4FE0-B64E-324B1AA20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Nemmere overgang</a:t>
            </a:r>
          </a:p>
          <a:p>
            <a:r>
              <a:rPr lang="da-DK" dirty="0"/>
              <a:t>Fejlsikring</a:t>
            </a:r>
          </a:p>
          <a:p>
            <a:r>
              <a:rPr lang="da-DK" dirty="0"/>
              <a:t>Test før release</a:t>
            </a:r>
          </a:p>
          <a:p>
            <a:r>
              <a:rPr lang="da-DK" dirty="0"/>
              <a:t>Lav downtime</a:t>
            </a:r>
          </a:p>
          <a:p>
            <a:r>
              <a:rPr lang="da-DK" dirty="0"/>
              <a:t>Bedre flow</a:t>
            </a:r>
          </a:p>
        </p:txBody>
      </p:sp>
      <p:pic>
        <p:nvPicPr>
          <p:cNvPr id="15" name="Picture 6" descr="v2 is active on green, v1 is on stand-by on blue">
            <a:extLst>
              <a:ext uri="{FF2B5EF4-FFF2-40B4-BE49-F238E27FC236}">
                <a16:creationId xmlns:a16="http://schemas.microsoft.com/office/drawing/2014/main" id="{43B19D0A-F17E-4065-A2D2-8C6E60F9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67" y="1848572"/>
            <a:ext cx="5334063" cy="48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D56468-F176-416D-9BFA-5634341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Få nyttige </a:t>
            </a:r>
            <a:r>
              <a:rPr lang="da-DK" dirty="0" err="1"/>
              <a:t>commands</a:t>
            </a:r>
            <a:r>
              <a:rPr lang="da-DK" dirty="0"/>
              <a:t> til </a:t>
            </a:r>
            <a:r>
              <a:rPr lang="da-DK" dirty="0" err="1"/>
              <a:t>kubectl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139B3CDA-1743-4610-8D40-17FEDFB74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Kubectl</a:t>
            </a:r>
            <a:r>
              <a:rPr lang="da-DK" dirty="0"/>
              <a:t> delete </a:t>
            </a:r>
            <a:r>
              <a:rPr lang="da-DK" dirty="0" err="1"/>
              <a:t>service,deployment</a:t>
            </a:r>
            <a:r>
              <a:rPr lang="da-DK" dirty="0"/>
              <a:t> [navn]</a:t>
            </a:r>
          </a:p>
          <a:p>
            <a:endParaRPr lang="da-DK" dirty="0"/>
          </a:p>
          <a:p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-f [filnavn + filtype]</a:t>
            </a:r>
          </a:p>
          <a:p>
            <a:endParaRPr lang="da-DK" dirty="0"/>
          </a:p>
          <a:p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[</a:t>
            </a:r>
            <a:r>
              <a:rPr lang="da-DK" dirty="0" err="1"/>
              <a:t>pods</a:t>
            </a:r>
            <a:r>
              <a:rPr lang="da-DK" dirty="0"/>
              <a:t>, </a:t>
            </a:r>
            <a:r>
              <a:rPr lang="da-DK" dirty="0" err="1"/>
              <a:t>deployments</a:t>
            </a:r>
            <a:r>
              <a:rPr lang="da-DK" dirty="0"/>
              <a:t>, services]</a:t>
            </a:r>
          </a:p>
          <a:p>
            <a:endParaRPr lang="da-DK" dirty="0"/>
          </a:p>
          <a:p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config</a:t>
            </a:r>
            <a:r>
              <a:rPr lang="da-DK" dirty="0"/>
              <a:t> </a:t>
            </a:r>
            <a:r>
              <a:rPr lang="da-DK" dirty="0" err="1"/>
              <a:t>use-context</a:t>
            </a:r>
            <a:r>
              <a:rPr lang="da-DK" dirty="0"/>
              <a:t> [cluster navn]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1B88539-902A-45F8-919B-664B3AAF1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Minikube start --cpu 2 --</a:t>
            </a:r>
            <a:r>
              <a:rPr lang="da-DK" dirty="0" err="1"/>
              <a:t>memory</a:t>
            </a:r>
            <a:r>
              <a:rPr lang="da-DK" dirty="0"/>
              <a:t> 2048</a:t>
            </a:r>
          </a:p>
          <a:p>
            <a:endParaRPr lang="da-DK" dirty="0"/>
          </a:p>
          <a:p>
            <a:r>
              <a:rPr lang="da-DK" dirty="0"/>
              <a:t>Minikube service [service navn]</a:t>
            </a:r>
          </a:p>
        </p:txBody>
      </p:sp>
    </p:spTree>
    <p:extLst>
      <p:ext uri="{BB962C8B-B14F-4D97-AF65-F5344CB8AC3E}">
        <p14:creationId xmlns:p14="http://schemas.microsoft.com/office/powerpoint/2010/main" val="92385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6E91B-7321-48E6-B9DA-DAFB384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60A2A9-96F7-4364-A696-5BFFF754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45988" cy="3678303"/>
          </a:xfrm>
        </p:spPr>
        <p:txBody>
          <a:bodyPr/>
          <a:lstStyle/>
          <a:p>
            <a:r>
              <a:rPr lang="da-DK" sz="2400" dirty="0"/>
              <a:t>Video</a:t>
            </a:r>
            <a:r>
              <a:rPr lang="da-DK" dirty="0"/>
              <a:t> links: </a:t>
            </a:r>
          </a:p>
          <a:p>
            <a:r>
              <a:rPr lang="da-DK" dirty="0">
                <a:hlinkClick r:id="rId2"/>
              </a:rPr>
              <a:t>https://www.youtube.com/watch?v=qmDzcu5uY1I</a:t>
            </a:r>
            <a:r>
              <a:rPr lang="da-DK" dirty="0"/>
              <a:t> - YAML</a:t>
            </a:r>
          </a:p>
          <a:p>
            <a:r>
              <a:rPr lang="da-DK" sz="2400" dirty="0"/>
              <a:t>Artikler</a:t>
            </a:r>
            <a:r>
              <a:rPr lang="da-DK" dirty="0"/>
              <a:t>:</a:t>
            </a:r>
          </a:p>
          <a:p>
            <a:r>
              <a:rPr lang="da-DK" dirty="0">
                <a:hlinkClick r:id="rId3"/>
              </a:rPr>
              <a:t>https://docs.bytemark.co.uk/article/kubernetes-terminology-glossary/</a:t>
            </a:r>
            <a:r>
              <a:rPr lang="da-DK" dirty="0"/>
              <a:t> - kort om alle elementer i </a:t>
            </a:r>
            <a:r>
              <a:rPr lang="da-DK" dirty="0" err="1"/>
              <a:t>kubernetes</a:t>
            </a:r>
            <a:endParaRPr lang="da-DK" dirty="0"/>
          </a:p>
          <a:p>
            <a:r>
              <a:rPr lang="da-DK" dirty="0">
                <a:hlinkClick r:id="rId4"/>
              </a:rPr>
              <a:t>https://koala42.com/create-a-react-app-in-kubernetes/</a:t>
            </a:r>
            <a:r>
              <a:rPr lang="da-DK" dirty="0"/>
              <a:t> - opsætning af Cluster</a:t>
            </a:r>
          </a:p>
          <a:p>
            <a:r>
              <a:rPr lang="da-DK" dirty="0">
                <a:hlinkClick r:id="rId5"/>
              </a:rPr>
              <a:t>https://kubernetes.io/docs/tasks/access-application-cluster/configure-access-multiple-clusters/</a:t>
            </a:r>
            <a:r>
              <a:rPr lang="da-DK" dirty="0"/>
              <a:t> - Cluster indstillinger</a:t>
            </a:r>
          </a:p>
          <a:p>
            <a:r>
              <a:rPr lang="da-DK" dirty="0">
                <a:hlinkClick r:id="rId6"/>
              </a:rPr>
              <a:t>https://kubernetes.io/docs/reference/kubectl/cheatsheet/</a:t>
            </a:r>
            <a:r>
              <a:rPr lang="da-DK" dirty="0"/>
              <a:t> - </a:t>
            </a:r>
            <a:r>
              <a:rPr lang="da-DK" dirty="0" err="1"/>
              <a:t>kubernetes</a:t>
            </a:r>
            <a:r>
              <a:rPr lang="da-DK" dirty="0"/>
              <a:t> </a:t>
            </a:r>
            <a:r>
              <a:rPr lang="da-DK" dirty="0" err="1"/>
              <a:t>cheatsheet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4072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1206</TotalTime>
  <Words>465</Words>
  <Application>Microsoft Office PowerPoint</Application>
  <PresentationFormat>Widescreen</PresentationFormat>
  <Paragraphs>77</Paragraphs>
  <Slides>7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Calibri</vt:lpstr>
      <vt:lpstr>Corbel</vt:lpstr>
      <vt:lpstr>Georgia</vt:lpstr>
      <vt:lpstr>Gill Sans MT</vt:lpstr>
      <vt:lpstr>Wingdings 2</vt:lpstr>
      <vt:lpstr>Dividende</vt:lpstr>
      <vt:lpstr>Gennemgang af Kubernetes</vt:lpstr>
      <vt:lpstr>Cluster opsætning</vt:lpstr>
      <vt:lpstr>Deployment</vt:lpstr>
      <vt:lpstr>Service</vt:lpstr>
      <vt:lpstr>Green-blue deployment</vt:lpstr>
      <vt:lpstr>Få nyttige commands til kubectl</vt:lpstr>
      <vt:lpstr>referencer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Frank Møller Jensen</dc:creator>
  <cp:lastModifiedBy>Frank Møller Jensen</cp:lastModifiedBy>
  <cp:revision>34</cp:revision>
  <dcterms:created xsi:type="dcterms:W3CDTF">2021-10-11T06:46:56Z</dcterms:created>
  <dcterms:modified xsi:type="dcterms:W3CDTF">2021-10-15T07:34:53Z</dcterms:modified>
</cp:coreProperties>
</file>