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5" r:id="rId11"/>
    <p:sldId id="268" r:id="rId12"/>
    <p:sldId id="266" r:id="rId13"/>
  </p:sldIdLst>
  <p:sldSz cx="18288000" cy="10287000"/>
  <p:notesSz cx="6858000" cy="9144000"/>
  <p:embeddedFontLs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31" d="100"/>
          <a:sy n="31" d="100"/>
        </p:scale>
        <p:origin x="9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287651" y="98440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40698" y="4213645"/>
            <a:ext cx="7240704" cy="1423467"/>
          </a:xfrm>
          <a:prstGeom prst="rect">
            <a:avLst/>
          </a:prstGeom>
        </p:spPr>
        <p:txBody>
          <a:bodyPr wrap="square" lIns="0" tIns="0" rIns="0" bIns="0" rtlCol="0" anchor="t">
            <a:spAutoFit/>
          </a:bodyPr>
          <a:lstStyle/>
          <a:p>
            <a:pPr algn="ctr">
              <a:lnSpc>
                <a:spcPts val="11059"/>
              </a:lnSpc>
            </a:pPr>
            <a:r>
              <a:rPr lang="en-US" sz="9600" spc="-105" dirty="0">
                <a:solidFill>
                  <a:srgbClr val="FFFFFF"/>
                </a:solidFill>
                <a:latin typeface="Graphik Regular" panose="020B0503030202060203" pitchFamily="34" charset="0"/>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7FEB57C2-FD48-9CC3-7868-6CBD5A61E795}"/>
              </a:ext>
            </a:extLst>
          </p:cNvPr>
          <p:cNvSpPr txBox="1"/>
          <p:nvPr/>
        </p:nvSpPr>
        <p:spPr>
          <a:xfrm>
            <a:off x="11353800" y="1161805"/>
            <a:ext cx="5905500" cy="7602081"/>
          </a:xfrm>
          <a:prstGeom prst="rect">
            <a:avLst/>
          </a:prstGeom>
          <a:noFill/>
        </p:spPr>
        <p:txBody>
          <a:bodyPr wrap="square" rtlCol="0">
            <a:spAutoFit/>
          </a:bodyPr>
          <a:lstStyle/>
          <a:p>
            <a:pPr algn="just"/>
            <a:r>
              <a:rPr lang="en-IN" sz="2800" b="1" dirty="0">
                <a:solidFill>
                  <a:srgbClr val="00B050"/>
                </a:solidFill>
              </a:rPr>
              <a:t>ANALYSIS</a:t>
            </a:r>
          </a:p>
          <a:p>
            <a:pPr algn="just"/>
            <a:r>
              <a:rPr lang="en-IN" sz="2400" dirty="0"/>
              <a:t>Animals and Science are the two most popular categories of content, indicating an innate tendency to seek connections with nature and facts.</a:t>
            </a:r>
          </a:p>
          <a:p>
            <a:pPr algn="just"/>
            <a:endParaRPr lang="en-IN" sz="2400" dirty="0"/>
          </a:p>
          <a:p>
            <a:pPr algn="just"/>
            <a:r>
              <a:rPr lang="en-IN" sz="2800" b="1" dirty="0">
                <a:solidFill>
                  <a:srgbClr val="00B050"/>
                </a:solidFill>
              </a:rPr>
              <a:t>INSIGHT</a:t>
            </a:r>
          </a:p>
          <a:p>
            <a:pPr algn="just"/>
            <a:r>
              <a:rPr lang="en-IN" sz="2400" dirty="0"/>
              <a:t>Food is a common theme with top 5 categories with ‘Healthy Eating’ ranking the highest. This may give an indication to the audience within your user base. Creating campaigns, working with influencers and brands that support healthy eating and healthy lifestyle can help to boost growth in these 2 categories.</a:t>
            </a:r>
          </a:p>
          <a:p>
            <a:pPr algn="just"/>
            <a:endParaRPr lang="en-IN" sz="2400" dirty="0"/>
          </a:p>
          <a:p>
            <a:pPr algn="just"/>
            <a:r>
              <a:rPr lang="en-IN" sz="2400" dirty="0"/>
              <a:t>Social Buzz can leverage holiday seasons to boost growth and the user engagement with food content category via relevant social media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864FCA00-8E6D-D18D-8723-C5FC68342120}"/>
              </a:ext>
            </a:extLst>
          </p:cNvPr>
          <p:cNvGrpSpPr/>
          <p:nvPr/>
        </p:nvGrpSpPr>
        <p:grpSpPr>
          <a:xfrm>
            <a:off x="3886200" y="8246273"/>
            <a:ext cx="9711338" cy="2017079"/>
            <a:chOff x="0" y="0"/>
            <a:chExt cx="12948451" cy="2689439"/>
          </a:xfrm>
        </p:grpSpPr>
        <p:pic>
          <p:nvPicPr>
            <p:cNvPr id="3" name="Picture 8">
              <a:extLst>
                <a:ext uri="{FF2B5EF4-FFF2-40B4-BE49-F238E27FC236}">
                  <a16:creationId xmlns:a16="http://schemas.microsoft.com/office/drawing/2014/main" id="{8CA1E8EC-102E-8179-8247-4A9F4FE631E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4" name="Picture 9">
              <a:extLst>
                <a:ext uri="{FF2B5EF4-FFF2-40B4-BE49-F238E27FC236}">
                  <a16:creationId xmlns:a16="http://schemas.microsoft.com/office/drawing/2014/main" id="{1BF2FD60-9283-A8BE-66D6-A2707B4BA2C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5" name="Picture 10">
              <a:extLst>
                <a:ext uri="{FF2B5EF4-FFF2-40B4-BE49-F238E27FC236}">
                  <a16:creationId xmlns:a16="http://schemas.microsoft.com/office/drawing/2014/main" id="{6B3EDF7E-8770-8796-3D9D-5794211C35F8}"/>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6" name="Picture 11">
              <a:extLst>
                <a:ext uri="{FF2B5EF4-FFF2-40B4-BE49-F238E27FC236}">
                  <a16:creationId xmlns:a16="http://schemas.microsoft.com/office/drawing/2014/main" id="{CEDFD131-6990-F6A3-6DEE-00ADD5493A13}"/>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grpSp>
        <p:nvGrpSpPr>
          <p:cNvPr id="7" name="Group 7">
            <a:extLst>
              <a:ext uri="{FF2B5EF4-FFF2-40B4-BE49-F238E27FC236}">
                <a16:creationId xmlns:a16="http://schemas.microsoft.com/office/drawing/2014/main" id="{81285DEE-E7FD-7E5B-D8FD-E0FE106D759D}"/>
              </a:ext>
            </a:extLst>
          </p:cNvPr>
          <p:cNvGrpSpPr/>
          <p:nvPr/>
        </p:nvGrpSpPr>
        <p:grpSpPr>
          <a:xfrm>
            <a:off x="3886200" y="53865"/>
            <a:ext cx="9711338" cy="2017079"/>
            <a:chOff x="0" y="0"/>
            <a:chExt cx="12948451" cy="2689439"/>
          </a:xfrm>
        </p:grpSpPr>
        <p:pic>
          <p:nvPicPr>
            <p:cNvPr id="8" name="Picture 8">
              <a:extLst>
                <a:ext uri="{FF2B5EF4-FFF2-40B4-BE49-F238E27FC236}">
                  <a16:creationId xmlns:a16="http://schemas.microsoft.com/office/drawing/2014/main" id="{E80953A3-8101-050D-7F40-F5D83C8C39D8}"/>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9" name="Picture 9">
              <a:extLst>
                <a:ext uri="{FF2B5EF4-FFF2-40B4-BE49-F238E27FC236}">
                  <a16:creationId xmlns:a16="http://schemas.microsoft.com/office/drawing/2014/main" id="{310E2400-75D3-E1F6-2A6F-7748A6F70E8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10" name="Picture 10">
              <a:extLst>
                <a:ext uri="{FF2B5EF4-FFF2-40B4-BE49-F238E27FC236}">
                  <a16:creationId xmlns:a16="http://schemas.microsoft.com/office/drawing/2014/main" id="{FA0D1E5B-B551-A3E3-2BE6-D5805A48E187}"/>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11" name="Picture 11">
              <a:extLst>
                <a:ext uri="{FF2B5EF4-FFF2-40B4-BE49-F238E27FC236}">
                  <a16:creationId xmlns:a16="http://schemas.microsoft.com/office/drawing/2014/main" id="{F5797808-1915-AADC-4D64-A4F25019F62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sp>
        <p:nvSpPr>
          <p:cNvPr id="12" name="TextBox 11">
            <a:extLst>
              <a:ext uri="{FF2B5EF4-FFF2-40B4-BE49-F238E27FC236}">
                <a16:creationId xmlns:a16="http://schemas.microsoft.com/office/drawing/2014/main" id="{0CEB5AC1-D762-CC2B-5C4A-E773DF943876}"/>
              </a:ext>
            </a:extLst>
          </p:cNvPr>
          <p:cNvSpPr txBox="1"/>
          <p:nvPr/>
        </p:nvSpPr>
        <p:spPr>
          <a:xfrm>
            <a:off x="3886200" y="3009900"/>
            <a:ext cx="9711338" cy="4616648"/>
          </a:xfrm>
          <a:prstGeom prst="rect">
            <a:avLst/>
          </a:prstGeom>
          <a:noFill/>
        </p:spPr>
        <p:txBody>
          <a:bodyPr wrap="square" rtlCol="0">
            <a:spAutoFit/>
          </a:bodyPr>
          <a:lstStyle/>
          <a:p>
            <a:r>
              <a:rPr lang="en-IN" sz="5400" dirty="0">
                <a:solidFill>
                  <a:srgbClr val="A100FF"/>
                </a:solidFill>
              </a:rPr>
              <a:t>NEXT STEP</a:t>
            </a:r>
          </a:p>
          <a:p>
            <a:endParaRPr lang="en-IN" sz="4000" dirty="0"/>
          </a:p>
          <a:p>
            <a:pPr algn="just"/>
            <a:r>
              <a:rPr lang="en-IN" sz="4000" dirty="0"/>
              <a:t>Given the level of values obtained from this ad-hoc analysis, Social Buzz should allow Accenture to take this analysis into larger scale production for real-time understanding of the business.</a:t>
            </a:r>
          </a:p>
        </p:txBody>
      </p:sp>
    </p:spTree>
    <p:extLst>
      <p:ext uri="{BB962C8B-B14F-4D97-AF65-F5344CB8AC3E}">
        <p14:creationId xmlns:p14="http://schemas.microsoft.com/office/powerpoint/2010/main" val="944568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63118" y="2367612"/>
            <a:ext cx="8673443" cy="5047612"/>
            <a:chOff x="0" y="0"/>
            <a:chExt cx="11564591" cy="673014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778145" y="2298166"/>
              <a:ext cx="10786446" cy="4431982"/>
            </a:xfrm>
            <a:prstGeom prst="rect">
              <a:avLst/>
            </a:prstGeom>
          </p:spPr>
          <p:txBody>
            <a:bodyPr wrap="square" lIns="0" tIns="0" rIns="0" bIns="0" rtlCol="0" anchor="t">
              <a:spAutoFit/>
            </a:bodyPr>
            <a:lstStyle/>
            <a:p>
              <a:pPr marL="571500" indent="-571500">
                <a:buFont typeface="Arial" panose="020B0604020202020204" pitchFamily="34" charset="0"/>
                <a:buChar char="•"/>
              </a:pPr>
              <a:r>
                <a:rPr lang="en-US" sz="3600" spc="-19" dirty="0">
                  <a:solidFill>
                    <a:srgbClr val="000000"/>
                  </a:solidFill>
                  <a:latin typeface="Graphik Regular" panose="020B0503030202060203" pitchFamily="34" charset="0"/>
                </a:rPr>
                <a:t>Project recap</a:t>
              </a:r>
            </a:p>
            <a:p>
              <a:pPr marL="571500" indent="-571500">
                <a:buFont typeface="Arial" panose="020B0604020202020204" pitchFamily="34" charset="0"/>
                <a:buChar char="•"/>
              </a:pPr>
              <a:r>
                <a:rPr lang="en-US" sz="3600" spc="-19" dirty="0">
                  <a:solidFill>
                    <a:srgbClr val="000000"/>
                  </a:solidFill>
                  <a:latin typeface="Graphik Regular" panose="020B0503030202060203" pitchFamily="34" charset="0"/>
                </a:rPr>
                <a:t>Problem</a:t>
              </a:r>
            </a:p>
            <a:p>
              <a:pPr marL="571500" indent="-571500">
                <a:buFont typeface="Arial" panose="020B0604020202020204" pitchFamily="34" charset="0"/>
                <a:buChar char="•"/>
              </a:pPr>
              <a:r>
                <a:rPr lang="en-US" sz="3600" spc="-19" dirty="0">
                  <a:solidFill>
                    <a:srgbClr val="000000"/>
                  </a:solidFill>
                  <a:latin typeface="Graphik Regular" panose="020B0503030202060203" pitchFamily="34" charset="0"/>
                </a:rPr>
                <a:t>The Analytics team</a:t>
              </a:r>
            </a:p>
            <a:p>
              <a:pPr marL="571500" indent="-571500">
                <a:buFont typeface="Arial" panose="020B0604020202020204" pitchFamily="34" charset="0"/>
                <a:buChar char="•"/>
              </a:pPr>
              <a:r>
                <a:rPr lang="en-US" sz="3600" spc="-19" dirty="0">
                  <a:solidFill>
                    <a:srgbClr val="000000"/>
                  </a:solidFill>
                  <a:latin typeface="Graphik Regular" panose="020B0503030202060203" pitchFamily="34" charset="0"/>
                </a:rPr>
                <a:t>Process</a:t>
              </a:r>
            </a:p>
            <a:p>
              <a:pPr marL="571500" indent="-571500">
                <a:buFont typeface="Arial" panose="020B0604020202020204" pitchFamily="34" charset="0"/>
                <a:buChar char="•"/>
              </a:pPr>
              <a:r>
                <a:rPr lang="en-US" sz="3600" spc="-19" dirty="0">
                  <a:solidFill>
                    <a:srgbClr val="000000"/>
                  </a:solidFill>
                  <a:latin typeface="Graphik Regular" panose="020B0503030202060203" pitchFamily="34" charset="0"/>
                </a:rPr>
                <a:t>Insights</a:t>
              </a:r>
            </a:p>
            <a:p>
              <a:pPr marL="571500" indent="-571500">
                <a:buFont typeface="Arial" panose="020B0604020202020204" pitchFamily="34" charset="0"/>
                <a:buChar char="•"/>
              </a:pPr>
              <a:r>
                <a:rPr lang="en-US" sz="3600" spc="-19" dirty="0">
                  <a:solidFill>
                    <a:srgbClr val="000000"/>
                  </a:solidFill>
                  <a:latin typeface="Graphik Regular" panose="020B0503030202060203" pitchFamily="34" charset="0"/>
                </a:rPr>
                <a:t>Summary</a:t>
              </a:r>
            </a:p>
          </p:txBody>
        </p:sp>
      </p:grpSp>
      <p:grpSp>
        <p:nvGrpSpPr>
          <p:cNvPr id="5" name="Group 5"/>
          <p:cNvGrpSpPr/>
          <p:nvPr/>
        </p:nvGrpSpPr>
        <p:grpSpPr>
          <a:xfrm>
            <a:off x="15317194" y="-905190"/>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511156" y="35928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2078843" y="8052030"/>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426265" y="271579"/>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0492EC8B-907C-A6C2-1EA4-25A0B9BB13BE}"/>
              </a:ext>
            </a:extLst>
          </p:cNvPr>
          <p:cNvSpPr txBox="1"/>
          <p:nvPr/>
        </p:nvSpPr>
        <p:spPr>
          <a:xfrm>
            <a:off x="8784609" y="3330650"/>
            <a:ext cx="7165033" cy="3354765"/>
          </a:xfrm>
          <a:prstGeom prst="rect">
            <a:avLst/>
          </a:prstGeom>
          <a:noFill/>
        </p:spPr>
        <p:txBody>
          <a:bodyPr wrap="square" rtlCol="0">
            <a:spAutoFit/>
          </a:bodyPr>
          <a:lstStyle/>
          <a:p>
            <a:pPr marL="457200" indent="-457200">
              <a:buFont typeface="Arial" panose="020B0604020202020204" pitchFamily="34" charset="0"/>
              <a:buChar char="•"/>
            </a:pPr>
            <a:r>
              <a:rPr lang="en-IN" sz="3600" dirty="0">
                <a:solidFill>
                  <a:srgbClr val="A100FF"/>
                </a:solidFill>
              </a:rPr>
              <a:t>Social Media </a:t>
            </a:r>
            <a:r>
              <a:rPr lang="en-IN" sz="3600" dirty="0"/>
              <a:t>Platform </a:t>
            </a:r>
          </a:p>
          <a:p>
            <a:pPr marL="457200" indent="-457200">
              <a:buFont typeface="Arial" panose="020B0604020202020204" pitchFamily="34" charset="0"/>
              <a:buChar char="•"/>
            </a:pPr>
            <a:r>
              <a:rPr lang="en-IN" sz="3600" dirty="0"/>
              <a:t>Established in </a:t>
            </a:r>
            <a:r>
              <a:rPr lang="en-IN" sz="3600" dirty="0">
                <a:solidFill>
                  <a:srgbClr val="A100FF"/>
                </a:solidFill>
              </a:rPr>
              <a:t>2010</a:t>
            </a:r>
            <a:r>
              <a:rPr lang="en-IN" sz="3600" dirty="0"/>
              <a:t> at San Francisco</a:t>
            </a:r>
          </a:p>
          <a:p>
            <a:pPr marL="457200" indent="-457200">
              <a:buFont typeface="Arial" panose="020B0604020202020204" pitchFamily="34" charset="0"/>
              <a:buChar char="•"/>
            </a:pPr>
            <a:r>
              <a:rPr lang="en-IN" sz="3600" dirty="0">
                <a:solidFill>
                  <a:srgbClr val="A100FF"/>
                </a:solidFill>
              </a:rPr>
              <a:t>500M</a:t>
            </a:r>
            <a:r>
              <a:rPr lang="en-IN" sz="3600" dirty="0"/>
              <a:t> Active monthly users</a:t>
            </a:r>
          </a:p>
          <a:p>
            <a:pPr marL="457200" indent="-457200">
              <a:buFont typeface="Arial" panose="020B0604020202020204" pitchFamily="34" charset="0"/>
              <a:buChar char="•"/>
            </a:pPr>
            <a:r>
              <a:rPr lang="en-IN" sz="3600" dirty="0"/>
              <a:t>Need help to </a:t>
            </a:r>
            <a:r>
              <a:rPr lang="en-IN" sz="3600" dirty="0">
                <a:solidFill>
                  <a:srgbClr val="A100FF"/>
                </a:solidFill>
              </a:rPr>
              <a:t>scale effectively</a:t>
            </a:r>
          </a:p>
          <a:p>
            <a:pPr marL="457200" indent="-457200">
              <a:buFont typeface="Arial" panose="020B0604020202020204" pitchFamily="34" charset="0"/>
              <a:buChar char="•"/>
            </a:pP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086439" y="6549959"/>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4742492" y="-65302"/>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F2E75DD6-7B24-217F-90BA-86D7284695D1}"/>
              </a:ext>
            </a:extLst>
          </p:cNvPr>
          <p:cNvSpPr txBox="1"/>
          <p:nvPr/>
        </p:nvSpPr>
        <p:spPr>
          <a:xfrm>
            <a:off x="2362200" y="5143500"/>
            <a:ext cx="6781800" cy="3046988"/>
          </a:xfrm>
          <a:prstGeom prst="rect">
            <a:avLst/>
          </a:prstGeom>
          <a:noFill/>
        </p:spPr>
        <p:txBody>
          <a:bodyPr wrap="square" rtlCol="0">
            <a:spAutoFit/>
          </a:bodyPr>
          <a:lstStyle/>
          <a:p>
            <a:r>
              <a:rPr lang="en-IN" sz="3200" dirty="0">
                <a:solidFill>
                  <a:schemeClr val="bg1"/>
                </a:solidFill>
              </a:rPr>
              <a:t>Over 100000 posts per day</a:t>
            </a:r>
          </a:p>
          <a:p>
            <a:endParaRPr lang="en-IN" sz="3200" dirty="0">
              <a:solidFill>
                <a:schemeClr val="bg1"/>
              </a:solidFill>
            </a:endParaRPr>
          </a:p>
          <a:p>
            <a:r>
              <a:rPr lang="en-IN" sz="3200" dirty="0">
                <a:solidFill>
                  <a:schemeClr val="bg1"/>
                </a:solidFill>
              </a:rPr>
              <a:t>36500000 pieces of content per year</a:t>
            </a:r>
          </a:p>
          <a:p>
            <a:endParaRPr lang="en-IN" sz="3200" dirty="0">
              <a:solidFill>
                <a:schemeClr val="bg1"/>
              </a:solidFill>
            </a:endParaRPr>
          </a:p>
          <a:p>
            <a:r>
              <a:rPr lang="en-IN" sz="3200" dirty="0">
                <a:solidFill>
                  <a:schemeClr val="bg1"/>
                </a:solidFill>
              </a:rPr>
              <a:t>Analysis to find Social Buzz’s top 5 most popular categories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718397" y="7173163"/>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20878800" y="5683618"/>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274042" y="1166251"/>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3" name="TextBox 32">
            <a:extLst>
              <a:ext uri="{FF2B5EF4-FFF2-40B4-BE49-F238E27FC236}">
                <a16:creationId xmlns:a16="http://schemas.microsoft.com/office/drawing/2014/main" id="{E4FA979B-FD3E-4A29-56B0-024E6D440EA3}"/>
              </a:ext>
            </a:extLst>
          </p:cNvPr>
          <p:cNvSpPr txBox="1"/>
          <p:nvPr/>
        </p:nvSpPr>
        <p:spPr>
          <a:xfrm>
            <a:off x="14229084" y="1206100"/>
            <a:ext cx="4014557" cy="1908215"/>
          </a:xfrm>
          <a:prstGeom prst="rect">
            <a:avLst/>
          </a:prstGeom>
          <a:noFill/>
        </p:spPr>
        <p:txBody>
          <a:bodyPr wrap="square" rtlCol="0">
            <a:spAutoFit/>
          </a:bodyPr>
          <a:lstStyle/>
          <a:p>
            <a:pPr algn="ctr">
              <a:lnSpc>
                <a:spcPct val="150000"/>
              </a:lnSpc>
            </a:pPr>
            <a:r>
              <a:rPr lang="en-IN" sz="3600" b="1" dirty="0">
                <a:solidFill>
                  <a:srgbClr val="A100FF"/>
                </a:solidFill>
              </a:rPr>
              <a:t>Andrew Fleming</a:t>
            </a:r>
          </a:p>
          <a:p>
            <a:pPr algn="ctr"/>
            <a:r>
              <a:rPr lang="en-IN" sz="3200" b="1" dirty="0"/>
              <a:t>Chief Technology Architect</a:t>
            </a:r>
          </a:p>
        </p:txBody>
      </p:sp>
      <p:sp>
        <p:nvSpPr>
          <p:cNvPr id="34" name="TextBox 33">
            <a:extLst>
              <a:ext uri="{FF2B5EF4-FFF2-40B4-BE49-F238E27FC236}">
                <a16:creationId xmlns:a16="http://schemas.microsoft.com/office/drawing/2014/main" id="{AF0123C3-0676-DCB1-94E3-1F539F2CB18D}"/>
              </a:ext>
            </a:extLst>
          </p:cNvPr>
          <p:cNvSpPr txBox="1"/>
          <p:nvPr/>
        </p:nvSpPr>
        <p:spPr>
          <a:xfrm>
            <a:off x="14229083" y="4109506"/>
            <a:ext cx="4014557" cy="1415772"/>
          </a:xfrm>
          <a:prstGeom prst="rect">
            <a:avLst/>
          </a:prstGeom>
          <a:noFill/>
        </p:spPr>
        <p:txBody>
          <a:bodyPr wrap="square" rtlCol="0">
            <a:spAutoFit/>
          </a:bodyPr>
          <a:lstStyle/>
          <a:p>
            <a:pPr algn="ctr">
              <a:lnSpc>
                <a:spcPct val="150000"/>
              </a:lnSpc>
            </a:pPr>
            <a:r>
              <a:rPr lang="en-IN" sz="3600" b="1" dirty="0">
                <a:solidFill>
                  <a:srgbClr val="A100FF"/>
                </a:solidFill>
              </a:rPr>
              <a:t>Marcus </a:t>
            </a:r>
            <a:r>
              <a:rPr lang="en-IN" sz="3600" b="1" dirty="0" err="1">
                <a:solidFill>
                  <a:srgbClr val="A100FF"/>
                </a:solidFill>
              </a:rPr>
              <a:t>Rompton</a:t>
            </a:r>
            <a:endParaRPr lang="en-IN" sz="3600" b="1" dirty="0">
              <a:solidFill>
                <a:srgbClr val="A100FF"/>
              </a:solidFill>
            </a:endParaRPr>
          </a:p>
          <a:p>
            <a:pPr algn="ctr"/>
            <a:r>
              <a:rPr lang="en-IN" sz="3200" b="1" dirty="0"/>
              <a:t>Senior Principal</a:t>
            </a:r>
          </a:p>
        </p:txBody>
      </p:sp>
      <p:sp>
        <p:nvSpPr>
          <p:cNvPr id="35" name="TextBox 34">
            <a:extLst>
              <a:ext uri="{FF2B5EF4-FFF2-40B4-BE49-F238E27FC236}">
                <a16:creationId xmlns:a16="http://schemas.microsoft.com/office/drawing/2014/main" id="{1E2303A1-868E-0D76-A07A-252105190D09}"/>
              </a:ext>
            </a:extLst>
          </p:cNvPr>
          <p:cNvSpPr txBox="1"/>
          <p:nvPr/>
        </p:nvSpPr>
        <p:spPr>
          <a:xfrm>
            <a:off x="14229082" y="7472590"/>
            <a:ext cx="4014557" cy="1415772"/>
          </a:xfrm>
          <a:prstGeom prst="rect">
            <a:avLst/>
          </a:prstGeom>
          <a:noFill/>
        </p:spPr>
        <p:txBody>
          <a:bodyPr wrap="square" rtlCol="0">
            <a:spAutoFit/>
          </a:bodyPr>
          <a:lstStyle/>
          <a:p>
            <a:pPr algn="ctr">
              <a:lnSpc>
                <a:spcPct val="150000"/>
              </a:lnSpc>
            </a:pPr>
            <a:r>
              <a:rPr lang="en-IN" sz="3600" b="1" dirty="0">
                <a:solidFill>
                  <a:srgbClr val="A100FF"/>
                </a:solidFill>
              </a:rPr>
              <a:t>Me – Shweta AT</a:t>
            </a:r>
          </a:p>
          <a:p>
            <a:pPr algn="ctr"/>
            <a:r>
              <a:rPr lang="en-IN" sz="3200" b="1"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EABE8A27-58EF-C2C9-7CE1-84FE34A64189}"/>
              </a:ext>
            </a:extLst>
          </p:cNvPr>
          <p:cNvSpPr txBox="1"/>
          <p:nvPr/>
        </p:nvSpPr>
        <p:spPr>
          <a:xfrm>
            <a:off x="4381391" y="1341881"/>
            <a:ext cx="4492853" cy="646331"/>
          </a:xfrm>
          <a:prstGeom prst="rect">
            <a:avLst/>
          </a:prstGeom>
          <a:noFill/>
        </p:spPr>
        <p:txBody>
          <a:bodyPr wrap="square" rtlCol="0">
            <a:spAutoFit/>
          </a:bodyPr>
          <a:lstStyle/>
          <a:p>
            <a:r>
              <a:rPr lang="en-IN" sz="3600" dirty="0">
                <a:solidFill>
                  <a:schemeClr val="bg1"/>
                </a:solidFill>
              </a:rPr>
              <a:t>Data Understanding</a:t>
            </a:r>
          </a:p>
        </p:txBody>
      </p:sp>
      <p:sp>
        <p:nvSpPr>
          <p:cNvPr id="40" name="TextBox 39">
            <a:extLst>
              <a:ext uri="{FF2B5EF4-FFF2-40B4-BE49-F238E27FC236}">
                <a16:creationId xmlns:a16="http://schemas.microsoft.com/office/drawing/2014/main" id="{5110E20D-E652-01E3-2CEF-5E9D37B0C0BC}"/>
              </a:ext>
            </a:extLst>
          </p:cNvPr>
          <p:cNvSpPr txBox="1"/>
          <p:nvPr/>
        </p:nvSpPr>
        <p:spPr>
          <a:xfrm>
            <a:off x="6012553" y="2853136"/>
            <a:ext cx="4492853" cy="646331"/>
          </a:xfrm>
          <a:prstGeom prst="rect">
            <a:avLst/>
          </a:prstGeom>
          <a:noFill/>
        </p:spPr>
        <p:txBody>
          <a:bodyPr wrap="square" rtlCol="0">
            <a:spAutoFit/>
          </a:bodyPr>
          <a:lstStyle/>
          <a:p>
            <a:r>
              <a:rPr lang="en-IN" sz="3600" dirty="0">
                <a:solidFill>
                  <a:schemeClr val="bg1"/>
                </a:solidFill>
              </a:rPr>
              <a:t>Data Cleaning</a:t>
            </a:r>
          </a:p>
        </p:txBody>
      </p:sp>
      <p:sp>
        <p:nvSpPr>
          <p:cNvPr id="41" name="TextBox 40">
            <a:extLst>
              <a:ext uri="{FF2B5EF4-FFF2-40B4-BE49-F238E27FC236}">
                <a16:creationId xmlns:a16="http://schemas.microsoft.com/office/drawing/2014/main" id="{87695CBB-1311-F294-E965-9AC69948FD86}"/>
              </a:ext>
            </a:extLst>
          </p:cNvPr>
          <p:cNvSpPr txBox="1"/>
          <p:nvPr/>
        </p:nvSpPr>
        <p:spPr>
          <a:xfrm>
            <a:off x="8109194" y="4445265"/>
            <a:ext cx="4492853" cy="646331"/>
          </a:xfrm>
          <a:prstGeom prst="rect">
            <a:avLst/>
          </a:prstGeom>
          <a:noFill/>
        </p:spPr>
        <p:txBody>
          <a:bodyPr wrap="square" rtlCol="0">
            <a:spAutoFit/>
          </a:bodyPr>
          <a:lstStyle/>
          <a:p>
            <a:r>
              <a:rPr lang="en-IN" sz="3600" dirty="0">
                <a:solidFill>
                  <a:schemeClr val="bg1"/>
                </a:solidFill>
              </a:rPr>
              <a:t>Data Modelling</a:t>
            </a:r>
          </a:p>
        </p:txBody>
      </p:sp>
      <p:sp>
        <p:nvSpPr>
          <p:cNvPr id="42" name="TextBox 41">
            <a:extLst>
              <a:ext uri="{FF2B5EF4-FFF2-40B4-BE49-F238E27FC236}">
                <a16:creationId xmlns:a16="http://schemas.microsoft.com/office/drawing/2014/main" id="{B7D8C3B2-80C6-2BAA-BA88-957564E800E0}"/>
              </a:ext>
            </a:extLst>
          </p:cNvPr>
          <p:cNvSpPr txBox="1"/>
          <p:nvPr/>
        </p:nvSpPr>
        <p:spPr>
          <a:xfrm>
            <a:off x="10108223" y="6033475"/>
            <a:ext cx="4492853" cy="646331"/>
          </a:xfrm>
          <a:prstGeom prst="rect">
            <a:avLst/>
          </a:prstGeom>
          <a:noFill/>
        </p:spPr>
        <p:txBody>
          <a:bodyPr wrap="square" rtlCol="0">
            <a:spAutoFit/>
          </a:bodyPr>
          <a:lstStyle/>
          <a:p>
            <a:r>
              <a:rPr lang="en-IN" sz="3600" dirty="0">
                <a:solidFill>
                  <a:schemeClr val="bg1"/>
                </a:solidFill>
              </a:rPr>
              <a:t>Data Analysis</a:t>
            </a:r>
          </a:p>
        </p:txBody>
      </p:sp>
      <p:sp>
        <p:nvSpPr>
          <p:cNvPr id="43" name="TextBox 42">
            <a:extLst>
              <a:ext uri="{FF2B5EF4-FFF2-40B4-BE49-F238E27FC236}">
                <a16:creationId xmlns:a16="http://schemas.microsoft.com/office/drawing/2014/main" id="{B948F177-88C3-B1DF-77BA-832B213E217B}"/>
              </a:ext>
            </a:extLst>
          </p:cNvPr>
          <p:cNvSpPr txBox="1"/>
          <p:nvPr/>
        </p:nvSpPr>
        <p:spPr>
          <a:xfrm>
            <a:off x="11756593" y="7776531"/>
            <a:ext cx="4492853" cy="646331"/>
          </a:xfrm>
          <a:prstGeom prst="rect">
            <a:avLst/>
          </a:prstGeom>
          <a:noFill/>
        </p:spPr>
        <p:txBody>
          <a:bodyPr wrap="square" rtlCol="0">
            <a:spAutoFit/>
          </a:bodyPr>
          <a:lstStyle/>
          <a:p>
            <a:r>
              <a:rPr lang="en-IN" sz="36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D9F9241F-70DD-1538-2F9A-0748DBDCF7B5}"/>
              </a:ext>
            </a:extLst>
          </p:cNvPr>
          <p:cNvSpPr txBox="1"/>
          <p:nvPr/>
        </p:nvSpPr>
        <p:spPr>
          <a:xfrm>
            <a:off x="2143109" y="4536791"/>
            <a:ext cx="3945203" cy="1661993"/>
          </a:xfrm>
          <a:prstGeom prst="rect">
            <a:avLst/>
          </a:prstGeom>
          <a:noFill/>
        </p:spPr>
        <p:txBody>
          <a:bodyPr wrap="square" rtlCol="0">
            <a:spAutoFit/>
          </a:bodyPr>
          <a:lstStyle/>
          <a:p>
            <a:r>
              <a:rPr lang="en-IN" sz="5400" dirty="0">
                <a:solidFill>
                  <a:srgbClr val="A100FF"/>
                </a:solidFill>
              </a:rPr>
              <a:t>16</a:t>
            </a:r>
            <a:r>
              <a:rPr lang="en-IN" sz="4800" dirty="0"/>
              <a:t> Unique Categories</a:t>
            </a:r>
          </a:p>
        </p:txBody>
      </p:sp>
      <p:sp>
        <p:nvSpPr>
          <p:cNvPr id="15" name="TextBox 14">
            <a:extLst>
              <a:ext uri="{FF2B5EF4-FFF2-40B4-BE49-F238E27FC236}">
                <a16:creationId xmlns:a16="http://schemas.microsoft.com/office/drawing/2014/main" id="{E4DF10B0-B5FC-E5BC-BFB2-10F4D7DC02BD}"/>
              </a:ext>
            </a:extLst>
          </p:cNvPr>
          <p:cNvSpPr txBox="1"/>
          <p:nvPr/>
        </p:nvSpPr>
        <p:spPr>
          <a:xfrm>
            <a:off x="6785690" y="3798127"/>
            <a:ext cx="3945203" cy="2400657"/>
          </a:xfrm>
          <a:prstGeom prst="rect">
            <a:avLst/>
          </a:prstGeom>
          <a:noFill/>
        </p:spPr>
        <p:txBody>
          <a:bodyPr wrap="square" rtlCol="0">
            <a:spAutoFit/>
          </a:bodyPr>
          <a:lstStyle/>
          <a:p>
            <a:pPr algn="ctr"/>
            <a:r>
              <a:rPr lang="en-IN" sz="5400" dirty="0">
                <a:solidFill>
                  <a:srgbClr val="A100FF"/>
                </a:solidFill>
              </a:rPr>
              <a:t>1897</a:t>
            </a:r>
            <a:r>
              <a:rPr lang="en-IN" sz="4800" dirty="0"/>
              <a:t> reactions to Animal posts</a:t>
            </a:r>
          </a:p>
        </p:txBody>
      </p:sp>
      <p:sp>
        <p:nvSpPr>
          <p:cNvPr id="16" name="TextBox 15">
            <a:extLst>
              <a:ext uri="{FF2B5EF4-FFF2-40B4-BE49-F238E27FC236}">
                <a16:creationId xmlns:a16="http://schemas.microsoft.com/office/drawing/2014/main" id="{532AFD0D-E5D2-AB18-E883-67A9C2B42F8A}"/>
              </a:ext>
            </a:extLst>
          </p:cNvPr>
          <p:cNvSpPr txBox="1"/>
          <p:nvPr/>
        </p:nvSpPr>
        <p:spPr>
          <a:xfrm>
            <a:off x="12199688" y="3806691"/>
            <a:ext cx="3945203" cy="2400657"/>
          </a:xfrm>
          <a:prstGeom prst="rect">
            <a:avLst/>
          </a:prstGeom>
          <a:noFill/>
        </p:spPr>
        <p:txBody>
          <a:bodyPr wrap="square" rtlCol="0">
            <a:spAutoFit/>
          </a:bodyPr>
          <a:lstStyle/>
          <a:p>
            <a:pPr algn="ctr"/>
            <a:r>
              <a:rPr lang="en-IN" sz="4800" dirty="0"/>
              <a:t>Month with Most posts - </a:t>
            </a:r>
            <a:r>
              <a:rPr lang="en-IN" sz="5400" dirty="0">
                <a:solidFill>
                  <a:srgbClr val="A100FF"/>
                </a:solidFill>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34225" y="9200039"/>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723484" y="6805209"/>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517112" y="198931"/>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4610264" y="-111660"/>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2" name="Picture 31">
            <a:extLst>
              <a:ext uri="{FF2B5EF4-FFF2-40B4-BE49-F238E27FC236}">
                <a16:creationId xmlns:a16="http://schemas.microsoft.com/office/drawing/2014/main" id="{184DD00F-B0C8-DB0A-C939-BC1DD2B493E2}"/>
              </a:ext>
            </a:extLst>
          </p:cNvPr>
          <p:cNvPicPr>
            <a:picLocks noChangeAspect="1"/>
          </p:cNvPicPr>
          <p:nvPr/>
        </p:nvPicPr>
        <p:blipFill>
          <a:blip r:embed="rId7"/>
          <a:stretch>
            <a:fillRect/>
          </a:stretch>
        </p:blipFill>
        <p:spPr>
          <a:xfrm>
            <a:off x="3780640" y="2957323"/>
            <a:ext cx="6732653" cy="5759257"/>
          </a:xfrm>
          <a:prstGeom prst="rect">
            <a:avLst/>
          </a:prstGeom>
        </p:spPr>
      </p:pic>
      <p:pic>
        <p:nvPicPr>
          <p:cNvPr id="34" name="Picture 33">
            <a:extLst>
              <a:ext uri="{FF2B5EF4-FFF2-40B4-BE49-F238E27FC236}">
                <a16:creationId xmlns:a16="http://schemas.microsoft.com/office/drawing/2014/main" id="{CF6B8141-C6DB-F77E-0E2C-B2D2A9A3CD84}"/>
              </a:ext>
            </a:extLst>
          </p:cNvPr>
          <p:cNvPicPr>
            <a:picLocks noChangeAspect="1"/>
          </p:cNvPicPr>
          <p:nvPr/>
        </p:nvPicPr>
        <p:blipFill>
          <a:blip r:embed="rId8"/>
          <a:stretch>
            <a:fillRect/>
          </a:stretch>
        </p:blipFill>
        <p:spPr>
          <a:xfrm>
            <a:off x="10607277" y="3052830"/>
            <a:ext cx="7314075" cy="56400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1" name="Picture 30">
            <a:extLst>
              <a:ext uri="{FF2B5EF4-FFF2-40B4-BE49-F238E27FC236}">
                <a16:creationId xmlns:a16="http://schemas.microsoft.com/office/drawing/2014/main" id="{C61BCF72-2BE5-2232-5025-53223757E1DA}"/>
              </a:ext>
            </a:extLst>
          </p:cNvPr>
          <p:cNvPicPr>
            <a:picLocks noChangeAspect="1"/>
          </p:cNvPicPr>
          <p:nvPr/>
        </p:nvPicPr>
        <p:blipFill>
          <a:blip r:embed="rId7"/>
          <a:stretch>
            <a:fillRect/>
          </a:stretch>
        </p:blipFill>
        <p:spPr>
          <a:xfrm>
            <a:off x="5236529" y="1390933"/>
            <a:ext cx="8662439" cy="7399166"/>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273</Words>
  <Application>Microsoft Office PowerPoint</Application>
  <PresentationFormat>Custom</PresentationFormat>
  <Paragraphs>76</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Clear Sans Regular Bold</vt:lpstr>
      <vt:lpstr>Arial</vt:lpstr>
      <vt:lpstr>Calibri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Manjunath A.T.</cp:lastModifiedBy>
  <cp:revision>19</cp:revision>
  <dcterms:created xsi:type="dcterms:W3CDTF">2006-08-16T00:00:00Z</dcterms:created>
  <dcterms:modified xsi:type="dcterms:W3CDTF">2024-05-24T06:36:24Z</dcterms:modified>
  <dc:identifier>DAEhDyfaYKE</dc:identifier>
</cp:coreProperties>
</file>