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71" autoAdjust="0"/>
    <p:restoredTop sz="94660"/>
  </p:normalViewPr>
  <p:slideViewPr>
    <p:cSldViewPr>
      <p:cViewPr varScale="1">
        <p:scale>
          <a:sx n="100" d="100"/>
          <a:sy n="100" d="100"/>
        </p:scale>
        <p:origin x="-1602" y="-450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 flipV="1">
            <a:off x="0" y="0"/>
            <a:ext cx="4648199" cy="3582988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4" name=""/>
          <p:cNvGrpSpPr/>
          <p:nvPr/>
        </p:nvGrpSpPr>
        <p:grpSpPr>
          <a:xfrm rot="20467452" flipV="1">
            <a:off x="1085955" y="26995"/>
            <a:ext cx="4339526" cy="5478937"/>
            <a:chOff x="1214414" y="0"/>
            <a:chExt cx="7289840" cy="6858000"/>
          </a:xfrm>
        </p:grpSpPr>
        <p:sp>
          <p:nvSpPr>
            <p:cNvPr id="31" name="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7" name="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9" name="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0" name="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57199" y="3429000"/>
            <a:ext cx="7143799" cy="1074551"/>
          </a:xfrm>
        </p:spPr>
        <p:txBody>
          <a:bodyPr/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457199" y="4500569"/>
            <a:ext cx="6400799" cy="587697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7C8F9AC-C743-4CF1-9CDC-5778D607EC85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61" name="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2" name="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2743200"/>
            <a:ext cx="5338117" cy="41148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73" name=""/>
          <p:cNvGrpSpPr/>
          <p:nvPr/>
        </p:nvGrpSpPr>
        <p:grpSpPr>
          <a:xfrm rot="0">
            <a:off x="1970817" y="32658"/>
            <a:ext cx="6458815" cy="6705600"/>
            <a:chOff x="2627756" y="32657"/>
            <a:chExt cx="8611754" cy="6705600"/>
          </a:xfrm>
        </p:grpSpPr>
        <p:grpSp>
          <p:nvGrpSpPr>
            <p:cNvPr id="72" name=""/>
            <p:cNvGrpSpPr/>
            <p:nvPr/>
          </p:nvGrpSpPr>
          <p:grpSpPr>
            <a:xfrm rot="0">
              <a:off x="2627756" y="3734710"/>
              <a:ext cx="3410708" cy="3003547"/>
              <a:chOff x="2627756" y="3734710"/>
              <a:chExt cx="3410708" cy="3003547"/>
            </a:xfrm>
          </p:grpSpPr>
          <p:sp>
            <p:nvSpPr>
              <p:cNvPr id="41" name=""/>
              <p:cNvSpPr/>
              <p:nvPr/>
            </p:nvSpPr>
            <p:spPr>
              <a:xfrm>
                <a:off x="3226777" y="4956309"/>
                <a:ext cx="1420760" cy="140634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2" name=""/>
              <p:cNvSpPr/>
              <p:nvPr/>
            </p:nvSpPr>
            <p:spPr>
              <a:xfrm>
                <a:off x="4885882" y="5131720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3" name=""/>
              <p:cNvSpPr/>
              <p:nvPr/>
            </p:nvSpPr>
            <p:spPr>
              <a:xfrm>
                <a:off x="4594205" y="4074646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3545119" y="4503066"/>
                <a:ext cx="373218" cy="36943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5662112" y="3804560"/>
                <a:ext cx="376351" cy="372533"/>
              </a:xfrm>
              <a:prstGeom prst="ellipse">
                <a:avLst/>
              </a:prstGeom>
              <a:solidFill>
                <a:schemeClr val="accent2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4039084" y="4433215"/>
                <a:ext cx="508076" cy="502921"/>
              </a:xfrm>
              <a:prstGeom prst="ellipse">
                <a:avLst/>
              </a:prstGeom>
              <a:solidFill>
                <a:schemeClr val="accent2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4885882" y="3734710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5238714" y="4223664"/>
                <a:ext cx="668033" cy="661255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4603616" y="4782468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7" name=""/>
              <p:cNvSpPr/>
              <p:nvPr/>
            </p:nvSpPr>
            <p:spPr>
              <a:xfrm>
                <a:off x="4533050" y="6109627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2627756" y="4992019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2698322" y="5900076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2839455" y="6157728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grpSp>
          <p:nvGrpSpPr>
            <p:cNvPr id="71" name=""/>
            <p:cNvGrpSpPr/>
            <p:nvPr/>
          </p:nvGrpSpPr>
          <p:grpSpPr>
            <a:xfrm rot="0">
              <a:off x="7778629" y="32657"/>
              <a:ext cx="3460881" cy="3934884"/>
              <a:chOff x="7778630" y="32657"/>
              <a:chExt cx="3460881" cy="3934884"/>
            </a:xfrm>
          </p:grpSpPr>
          <p:sp>
            <p:nvSpPr>
              <p:cNvPr id="46" name=""/>
              <p:cNvSpPr/>
              <p:nvPr/>
            </p:nvSpPr>
            <p:spPr>
              <a:xfrm>
                <a:off x="8349460" y="3068802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9048826" y="2756803"/>
                <a:ext cx="1179251" cy="1167286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0" name=""/>
              <p:cNvSpPr/>
              <p:nvPr/>
            </p:nvSpPr>
            <p:spPr>
              <a:xfrm>
                <a:off x="8413728" y="2128149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7849196" y="2896504"/>
                <a:ext cx="247767" cy="245254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8837126" y="3595009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8131462" y="3595009"/>
                <a:ext cx="376351" cy="3725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7778630" y="359500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8" name=""/>
              <p:cNvSpPr/>
              <p:nvPr/>
            </p:nvSpPr>
            <p:spPr>
              <a:xfrm>
                <a:off x="9542790" y="1918597"/>
                <a:ext cx="668033" cy="661255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9" name=""/>
              <p:cNvSpPr/>
              <p:nvPr/>
            </p:nvSpPr>
            <p:spPr>
              <a:xfrm>
                <a:off x="10319022" y="1988448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0" name=""/>
              <p:cNvSpPr/>
              <p:nvPr/>
            </p:nvSpPr>
            <p:spPr>
              <a:xfrm>
                <a:off x="10036755" y="870840"/>
                <a:ext cx="423367" cy="419071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10389588" y="1010541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10460155" y="73113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10036756" y="32657"/>
                <a:ext cx="661687" cy="65497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10787897" y="79200"/>
                <a:ext cx="247767" cy="245254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11498" y="2285992"/>
            <a:ext cx="8521001" cy="1470025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8" name="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2ABC9BA-42AA-4685-93DD-7FD76BFF3AE1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69" name="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0" name="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2819400"/>
            <a:ext cx="5239264" cy="4038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 flipH="1" flipV="1">
            <a:off x="3608171" y="0"/>
            <a:ext cx="5535826" cy="4267200"/>
          </a:xfrm>
          <a:prstGeom prst="rtTriangle">
            <a:avLst/>
          </a:prstGeom>
          <a:gradFill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8" name=""/>
          <p:cNvGrpSpPr/>
          <p:nvPr/>
        </p:nvGrpSpPr>
        <p:grpSpPr>
          <a:xfrm rot="20271788" flipH="1" flipV="1">
            <a:off x="5656964" y="674421"/>
            <a:ext cx="3784075" cy="4795550"/>
            <a:chOff x="1214414" y="0"/>
            <a:chExt cx="7289840" cy="6858000"/>
          </a:xfrm>
        </p:grpSpPr>
        <p:sp>
          <p:nvSpPr>
            <p:cNvPr id="9" name="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0" name="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0" name="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1" name="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3" name="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99" y="914400"/>
            <a:ext cx="6172199" cy="112960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body" sz="quarter" idx="14"/>
          </p:nvPr>
        </p:nvSpPr>
        <p:spPr>
          <a:xfrm>
            <a:off x="761999" y="2133600"/>
            <a:ext cx="6183313" cy="35702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A537D4F-2816-4191-B966-3AB5762B9300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5400000">
            <a:off x="5219699" y="2933699"/>
            <a:ext cx="6858000" cy="990599"/>
            <a:chOff x="0" y="0"/>
            <a:chExt cx="9144000" cy="990600"/>
          </a:xfrm>
        </p:grpSpPr>
        <p:sp>
          <p:nvSpPr>
            <p:cNvPr id="8" name="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0" name=""/>
          <p:cNvGrpSpPr/>
          <p:nvPr/>
        </p:nvGrpSpPr>
        <p:grpSpPr>
          <a:xfrm rot="5400000">
            <a:off x="7695273" y="5645027"/>
            <a:ext cx="1080000" cy="1403486"/>
            <a:chOff x="8077200" y="152400"/>
            <a:chExt cx="928516" cy="1664292"/>
          </a:xfrm>
        </p:grpSpPr>
        <p:sp>
          <p:nvSpPr>
            <p:cNvPr id="11" name="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8282860" y="274638"/>
            <a:ext cx="870856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48937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9A09CFD-CD73-42CD-8107-FABA9430AA5B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8047A4E-B306-4D3E-8C4B-2AC13D241DAE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199" y="1133474"/>
            <a:ext cx="8229599" cy="514299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0BDF17-240F-45C2-9667-5F01B32F94EA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475B81-6B56-4E14-881C-F068C03C5382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2" name=""/>
          <p:cNvGrpSpPr/>
          <p:nvPr/>
        </p:nvGrpSpPr>
        <p:grpSpPr>
          <a:xfrm rot="0">
            <a:off x="8019703" y="151200"/>
            <a:ext cx="1026000" cy="2440800"/>
            <a:chOff x="8077200" y="152400"/>
            <a:chExt cx="928516" cy="1664292"/>
          </a:xfrm>
        </p:grpSpPr>
        <p:sp>
          <p:nvSpPr>
            <p:cNvPr id="6" name="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" name="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H="1" flipV="1">
            <a:off x="4399004" y="-1"/>
            <a:ext cx="4744993" cy="3657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4624923"/>
            <a:ext cx="82295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7199" y="4191000"/>
            <a:ext cx="8229599" cy="433923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B287CB-68EA-421A-A4AD-33B9DC2E91B2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40" name="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1140000" flipH="1" flipV="1">
            <a:off x="3841213" y="-77708"/>
            <a:ext cx="4320000" cy="5457600"/>
            <a:chOff x="1214414" y="0"/>
            <a:chExt cx="7289840" cy="6858000"/>
          </a:xfrm>
        </p:grpSpPr>
        <p:sp>
          <p:nvSpPr>
            <p:cNvPr id="37" name="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1" name="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2" name="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3" name="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4" name="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5" name="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6" name="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76177"/>
            <a:ext cx="82295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457199" y="1071563"/>
            <a:ext cx="3971924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4714874" y="1071563"/>
            <a:ext cx="3971924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264C91A-EF41-4988-8E36-6CAFB7D2E136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BE2AEF3-4D86-4CBE-9B32-DDE7C01B53B0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457199" y="76177"/>
            <a:ext cx="82295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142984"/>
            <a:ext cx="8229599" cy="504680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E9D41CA-F875-454A-B646-AC4E6349A4E4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76177"/>
            <a:ext cx="82295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457199" y="1114425"/>
            <a:ext cx="398144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sz="quarter" idx="14"/>
          </p:nvPr>
        </p:nvSpPr>
        <p:spPr>
          <a:xfrm>
            <a:off x="4705349" y="1114425"/>
            <a:ext cx="398144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sz="quarter" idx="15"/>
          </p:nvPr>
        </p:nvSpPr>
        <p:spPr>
          <a:xfrm>
            <a:off x="457199" y="3748106"/>
            <a:ext cx="398144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0" name=""/>
          <p:cNvSpPr>
            <a:spLocks noGrp="1"/>
          </p:cNvSpPr>
          <p:nvPr>
            <p:ph sz="quarter" idx="16"/>
          </p:nvPr>
        </p:nvSpPr>
        <p:spPr>
          <a:xfrm>
            <a:off x="4705349" y="3748106"/>
            <a:ext cx="398144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C519585-A1C3-4349-A2A9-E286BDE96C0E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0"/>
            <a:ext cx="9143999" cy="990600"/>
            <a:chOff x="0" y="0"/>
            <a:chExt cx="9144000" cy="990600"/>
          </a:xfrm>
        </p:grpSpPr>
        <p:sp>
          <p:nvSpPr>
            <p:cNvPr id="9" name="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8073709" y="180000"/>
            <a:ext cx="1025999" cy="3268800"/>
            <a:chOff x="7681902" y="180972"/>
            <a:chExt cx="1328754" cy="3270256"/>
          </a:xfrm>
        </p:grpSpPr>
        <p:sp>
          <p:nvSpPr>
            <p:cNvPr id="12" name="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20" name=""/>
          <p:cNvGrpSpPr/>
          <p:nvPr/>
        </p:nvGrpSpPr>
        <p:grpSpPr>
          <a:xfrm rot="0" flipH="1" flipV="1">
            <a:off x="26574" y="3277456"/>
            <a:ext cx="1025999" cy="3268800"/>
            <a:chOff x="7681902" y="180972"/>
            <a:chExt cx="1328754" cy="3270256"/>
          </a:xfrm>
        </p:grpSpPr>
        <p:sp>
          <p:nvSpPr>
            <p:cNvPr id="21" name="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92287" y="116585"/>
            <a:ext cx="5486399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92287" y="1393371"/>
            <a:ext cx="5486399" cy="3334204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92287" y="4909457"/>
            <a:ext cx="5486399" cy="126274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18D79A8-719F-4115-92E5-24663253EB2B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8C3B62A-3DFE-4006-8418-4121DC00BB4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물방울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0"/>
            <a:ext cx="9143999" cy="990600"/>
            <a:chOff x="0" y="0"/>
            <a:chExt cx="9144000" cy="990600"/>
          </a:xfrm>
        </p:grpSpPr>
        <p:sp>
          <p:nvSpPr>
            <p:cNvPr id="10" name="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8343614" y="158400"/>
            <a:ext cx="729000" cy="1663200"/>
            <a:chOff x="8077200" y="152400"/>
            <a:chExt cx="928516" cy="1664292"/>
          </a:xfrm>
        </p:grpSpPr>
        <p:sp>
          <p:nvSpPr>
            <p:cNvPr id="12" name="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76177"/>
            <a:ext cx="82295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7199" y="1133476"/>
            <a:ext cx="8229599" cy="506635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4100758-C520-409D-A43F-1BA465BE9CC9}" type="datetime1">
              <a:rPr lang="ko-KR" altLang="en-US"/>
              <a:pPr>
                <a:defRPr lang="ko-KR" altLang="en-US"/>
              </a:pPr>
              <a:t>2022-06-13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255984" y="2227825"/>
            <a:ext cx="7772399" cy="12011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블랙잭 게임보고서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13595" y="4149080"/>
            <a:ext cx="8516809" cy="1616519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ko-KR">
                <a:solidFill>
                  <a:schemeClr val="dk1"/>
                </a:solidFill>
              </a:rPr>
              <a:t>컴퓨터공학과 2017211822 김재홍</a:t>
            </a:r>
            <a:endParaRPr lang="ko-KR" altLang="ko-KR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ko-KR">
                <a:solidFill>
                  <a:schemeClr val="dk1"/>
                </a:solidFill>
              </a:rPr>
              <a:t>컴퓨터공학과 2019215646 조현세</a:t>
            </a:r>
            <a:endParaRPr lang="ko-KR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실험결과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플레이어가 패배했을 경우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551" y="1628800"/>
            <a:ext cx="7920880" cy="468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실험결과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플레이어가 A카드를 받고 계속 Hit를 했을 때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A카드를 11로 사용하다 1로 바꾸어서 사용할 경우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1559" y="1988840"/>
            <a:ext cx="8136905" cy="486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599" cy="5142997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ko-KR" altLang="en-US"/>
              <a:t>블랙잭 게임을 클라이언트 서버 코드로 구현하는 것이 목표이다</a:t>
            </a:r>
            <a:endParaRPr lang="ko-KR" altLang="en-US"/>
          </a:p>
          <a:p>
            <a:pPr lvl="0">
              <a:defRPr/>
            </a:pPr>
            <a:r>
              <a:rPr lang="ko-KR" altLang="ko-KR"/>
              <a:t>블랙잭 게임의 규칙은 다음과 같다. 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카드를 나누어 가지고 카드수의 합은 21을 맞추어야 한다. 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수가 21이 넘어버리면 “</a:t>
            </a:r>
            <a:r>
              <a:rPr lang="en-US" altLang="ko-KR"/>
              <a:t>Bust</a:t>
            </a:r>
            <a:r>
              <a:rPr lang="ko-KR" altLang="ko-KR"/>
              <a:t>”라고 게임에서 바로 진 것으로 판정한다. </a:t>
            </a:r>
            <a:endParaRPr lang="ko-KR" altLang="ko-KR"/>
          </a:p>
          <a:p>
            <a:pPr>
              <a:defRPr/>
            </a:pPr>
            <a:r>
              <a:rPr lang="ko-KR" altLang="ko-KR"/>
              <a:t>딜러와 </a:t>
            </a:r>
            <a:r>
              <a:rPr lang="ko-KR" altLang="en-US"/>
              <a:t>플레이어</a:t>
            </a:r>
            <a:r>
              <a:rPr lang="ko-KR" altLang="ko-KR"/>
              <a:t>는 두 장을 받고 시작한다. 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딜러는 받은 카드 숫자 합이 17 미만이라면 카드를 더 받고 숫자 합이 17 이상이 되면 그만 카드를 받는다. 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에이스 카드를 받게 되면 에이스를 1이나 11로 정할지 결정하게 된다.</a:t>
            </a:r>
            <a:endParaRPr lang="ko-KR" altLang="ko-KR"/>
          </a:p>
          <a:p>
            <a:pPr lvl="0">
              <a:defRPr/>
            </a:pPr>
            <a:r>
              <a:rPr lang="ko-KR" altLang="en-US"/>
              <a:t>플레이어</a:t>
            </a:r>
            <a:r>
              <a:rPr lang="ko-KR" altLang="ko-KR"/>
              <a:t>는 두 장의 카드를 받은 후 카드를 더 받을지(</a:t>
            </a:r>
            <a:r>
              <a:rPr lang="en-US" altLang="ko-KR"/>
              <a:t>Hit</a:t>
            </a:r>
            <a:r>
              <a:rPr lang="ko-KR" altLang="ko-KR"/>
              <a:t>) 또는 그만 받을지</a:t>
            </a:r>
            <a:r>
              <a:rPr lang="en-US" altLang="ko-KR"/>
              <a:t>(Stay</a:t>
            </a:r>
            <a:r>
              <a:rPr lang="ko-KR" altLang="ko-KR"/>
              <a:t>)를 선택한다.</a:t>
            </a:r>
            <a:endParaRPr lang="ko-KR" altLang="ko-KR"/>
          </a:p>
          <a:p>
            <a:pPr lvl="0">
              <a:defRPr/>
            </a:pPr>
            <a:r>
              <a:rPr lang="ko-KR" altLang="en-US"/>
              <a:t>플레이어</a:t>
            </a:r>
            <a:r>
              <a:rPr lang="ko-KR" altLang="ko-KR"/>
              <a:t>는 이 게임의 판돈을 확인하고 가지고 있는 돈이 판돈보다 적다면 게임을 할 수 없다.</a:t>
            </a:r>
            <a:endParaRPr lang="ko-KR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1. 카드는 A부터 2~9까지와 </a:t>
            </a:r>
            <a:r>
              <a:rPr lang="en-US" altLang="ko-KR"/>
              <a:t>10,Q,J,K</a:t>
            </a:r>
            <a:r>
              <a:rPr lang="ko-KR" altLang="en-US"/>
              <a:t> 총 13장의 카드 세트가 4세트를 가진다.(52장)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2. 이 52장 카드를 랜덤으로 부여하게 한다.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3. 플레이어의 카드와 딜러카드의 합을 가지고 승부를 결정 지을 수 있게 한다.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4. 서버와 클라이언트 코드를 게임에 접목하여 서로 연결 후 게임을 시작한다.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5. 플레이어의 판돈을 확인하고 게임을 진행시킨다. </a:t>
            </a:r>
            <a:endParaRPr lang="ko-KR" altLang="en-US"/>
          </a:p>
          <a:p>
            <a:pPr>
              <a:defRPr/>
            </a:pPr>
            <a:r>
              <a:rPr lang="ko-KR" altLang="en-US"/>
              <a:t>6. 승부 결과를 확인한다.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UML</a:t>
            </a: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유스케이스 다이어그램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7687" y="1628800"/>
            <a:ext cx="8048625" cy="52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UML</a:t>
            </a:r>
            <a:r>
              <a:rPr lang="ko-KR" altLang="en-US"/>
              <a:t>설계</a:t>
            </a:r>
            <a:endParaRPr lang="ko-KR" altLang="en-US"/>
          </a:p>
        </p:txBody>
      </p:sp>
      <p:graphicFrame>
        <p:nvGraphicFramePr>
          <p:cNvPr id="4" name="object 2"/>
          <p:cNvGraphicFramePr>
            <a:graphicFrameLocks noGrp="1"/>
          </p:cNvGraphicFramePr>
          <p:nvPr/>
        </p:nvGraphicFramePr>
        <p:xfrm>
          <a:off x="0" y="1052736"/>
          <a:ext cx="9144000" cy="586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/>
                <a:gridCol w="7477125"/>
              </a:tblGrid>
              <a:tr h="443058">
                <a:tc>
                  <a:txBody>
                    <a:bodyPr vert="horz" lIns="0" tIns="4318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2000" b="0" spc="-35"/>
                        <a:t>유스케이스</a:t>
                      </a:r>
                      <a:r>
                        <a:rPr sz="2000" b="0" spc="110"/>
                        <a:t> </a:t>
                      </a:r>
                      <a:r>
                        <a:rPr sz="2000" b="0" spc="-35"/>
                        <a:t>명</a:t>
                      </a:r>
                      <a:endParaRPr sz="2000"/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318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2000" b="0" spc="-35"/>
                        <a:t>블랙잭</a:t>
                      </a:r>
                      <a:r>
                        <a:rPr sz="2000" b="0" spc="120"/>
                        <a:t> </a:t>
                      </a:r>
                      <a:r>
                        <a:rPr sz="2000" b="0" spc="-35"/>
                        <a:t>게임</a:t>
                      </a:r>
                      <a:endParaRPr sz="2000"/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315">
                <a:tc>
                  <a:txBody>
                    <a:bodyPr vert="horz" lIns="0" tIns="4318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2000" b="0" spc="-35"/>
                        <a:t>액터명</a:t>
                      </a:r>
                      <a:endParaRPr sz="2000"/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318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2000" b="0" spc="-70"/>
                        <a:t>딜러(서버),</a:t>
                      </a:r>
                      <a:r>
                        <a:rPr sz="2000" b="0" spc="155"/>
                        <a:t> </a:t>
                      </a:r>
                      <a:r>
                        <a:rPr lang="ko-KR" altLang="en-US" sz="2000" b="0" spc="-65"/>
                        <a:t>플레이어</a:t>
                      </a:r>
                      <a:r>
                        <a:rPr sz="2000" b="0" spc="-65"/>
                        <a:t>(클라이언트)</a:t>
                      </a:r>
                      <a:endParaRPr sz="2000" b="0" spc="-65"/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058">
                <a:tc>
                  <a:txBody>
                    <a:bodyPr vert="horz" lIns="0" tIns="4191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  <a:defRPr/>
                      </a:pPr>
                      <a:r>
                        <a:rPr sz="2000" b="0" spc="-35"/>
                        <a:t>개요</a:t>
                      </a:r>
                      <a:endParaRPr sz="2000"/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191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  <a:defRPr/>
                      </a:pPr>
                      <a:r>
                        <a:rPr sz="2000" b="0" spc="-35"/>
                        <a:t>딜러와</a:t>
                      </a:r>
                      <a:r>
                        <a:rPr sz="2000" b="0" spc="165"/>
                        <a:t> </a:t>
                      </a:r>
                      <a:r>
                        <a:rPr lang="ko-KR" altLang="en-US" sz="2000" b="0" spc="-35"/>
                        <a:t>플레이어</a:t>
                      </a:r>
                      <a:r>
                        <a:rPr sz="2000" b="0" spc="-35"/>
                        <a:t>가</a:t>
                      </a:r>
                      <a:r>
                        <a:rPr sz="2000" b="0" spc="155"/>
                        <a:t> </a:t>
                      </a:r>
                      <a:r>
                        <a:rPr sz="2000" b="0" spc="-35"/>
                        <a:t>블랙잭</a:t>
                      </a:r>
                      <a:r>
                        <a:rPr sz="2000" b="0" spc="170"/>
                        <a:t> </a:t>
                      </a:r>
                      <a:r>
                        <a:rPr sz="2000" b="0" spc="-35"/>
                        <a:t>게임을</a:t>
                      </a:r>
                      <a:r>
                        <a:rPr sz="2000" b="0" spc="170"/>
                        <a:t> </a:t>
                      </a:r>
                      <a:r>
                        <a:rPr sz="2000" b="0" spc="-35"/>
                        <a:t>하려고</a:t>
                      </a:r>
                      <a:r>
                        <a:rPr sz="2000" b="0" spc="-20"/>
                        <a:t>한다.</a:t>
                      </a:r>
                      <a:endParaRPr sz="2000" b="0" spc="-20"/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058">
                <a:tc>
                  <a:txBody>
                    <a:bodyPr vert="horz" lIns="0" tIns="4191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  <a:defRPr/>
                      </a:pPr>
                      <a:r>
                        <a:rPr sz="2000" b="0" spc="-35"/>
                        <a:t>시작조건</a:t>
                      </a:r>
                      <a:endParaRPr sz="2000"/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191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  <a:defRPr/>
                      </a:pPr>
                      <a:r>
                        <a:rPr sz="2000" b="0" spc="-35"/>
                        <a:t>네트워크가</a:t>
                      </a:r>
                      <a:r>
                        <a:rPr sz="2000" b="0" spc="150"/>
                        <a:t> </a:t>
                      </a:r>
                      <a:r>
                        <a:rPr sz="2000" b="0" spc="-35"/>
                        <a:t>연결이</a:t>
                      </a:r>
                      <a:r>
                        <a:rPr sz="2000" b="0" spc="170"/>
                        <a:t> </a:t>
                      </a:r>
                      <a:r>
                        <a:rPr sz="2000" b="0" spc="-35"/>
                        <a:t>정상적</a:t>
                      </a:r>
                      <a:r>
                        <a:rPr sz="2000" b="0" spc="165"/>
                        <a:t> </a:t>
                      </a:r>
                      <a:r>
                        <a:rPr sz="2000" b="0" spc="-35"/>
                        <a:t>이여야</a:t>
                      </a:r>
                      <a:r>
                        <a:rPr sz="2000" b="0" spc="155"/>
                        <a:t> </a:t>
                      </a:r>
                      <a:r>
                        <a:rPr sz="2000" b="0" spc="-15"/>
                        <a:t>한다.</a:t>
                      </a:r>
                      <a:endParaRPr sz="2000"/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9836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000"/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0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defRPr/>
                      </a:pPr>
                      <a:endParaRPr sz="2000"/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2000" b="0" spc="-35"/>
                        <a:t>기본흐름</a:t>
                      </a:r>
                      <a:endParaRPr sz="2000"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 marL="1407160" indent="-1407795">
                        <a:lnSpc>
                          <a:spcPts val="1195"/>
                        </a:lnSpc>
                        <a:buSzPct val="90000"/>
                        <a:buAutoNum type="arabicPeriod"/>
                        <a:tabLst>
                          <a:tab pos="1407795" algn="l"/>
                        </a:tabLst>
                        <a:defRPr/>
                      </a:pPr>
                      <a:endParaRPr sz="2000" b="0" spc="-35"/>
                    </a:p>
                    <a:p>
                      <a:pPr marL="1407160" indent="-1407795">
                        <a:lnSpc>
                          <a:spcPts val="1195"/>
                        </a:lnSpc>
                        <a:buSzPct val="90000"/>
                        <a:buAutoNum type="arabicPeriod"/>
                        <a:tabLst>
                          <a:tab pos="1407795" algn="l"/>
                        </a:tabLst>
                        <a:defRPr/>
                      </a:pPr>
                      <a:r>
                        <a:rPr sz="2000" b="0" spc="-35"/>
                        <a:t>딜러가</a:t>
                      </a:r>
                      <a:r>
                        <a:rPr sz="2000" b="0" spc="135"/>
                        <a:t> </a:t>
                      </a:r>
                      <a:r>
                        <a:rPr sz="2000" b="0" spc="-35"/>
                        <a:t>소켓연결을</a:t>
                      </a:r>
                      <a:r>
                        <a:rPr sz="2000" b="0" spc="155"/>
                        <a:t> </a:t>
                      </a:r>
                      <a:r>
                        <a:rPr sz="2000" b="0" spc="-20"/>
                        <a:t>기다린다.</a:t>
                      </a:r>
                      <a:endParaRPr sz="2000" b="0" spc="-20"/>
                    </a:p>
                    <a:p>
                      <a:pPr marL="1468120" indent="-1468120">
                        <a:lnSpc>
                          <a:spcPct val="100000"/>
                        </a:lnSpc>
                        <a:spcBef>
                          <a:spcPts val="395"/>
                        </a:spcBef>
                        <a:buSzPct val="90000"/>
                        <a:buAutoNum type="arabicPeriod"/>
                        <a:tabLst>
                          <a:tab pos="1468753" algn="l"/>
                        </a:tabLst>
                        <a:defRPr/>
                      </a:pPr>
                      <a:r>
                        <a:rPr lang="ko-KR" altLang="en-US" sz="2000" b="0" spc="-35"/>
                        <a:t>플레이어</a:t>
                      </a:r>
                      <a:r>
                        <a:rPr sz="2000" b="0" spc="-35"/>
                        <a:t>가</a:t>
                      </a:r>
                      <a:r>
                        <a:rPr sz="2000" b="0" spc="155"/>
                        <a:t> </a:t>
                      </a:r>
                      <a:r>
                        <a:rPr sz="2000" b="0" spc="-35"/>
                        <a:t>연결요청을</a:t>
                      </a:r>
                      <a:r>
                        <a:rPr sz="2000" b="0" spc="155"/>
                        <a:t> </a:t>
                      </a:r>
                      <a:r>
                        <a:rPr sz="2000" b="0" spc="-15"/>
                        <a:t>한다.</a:t>
                      </a:r>
                      <a:endParaRPr sz="2000" b="0" spc="-15"/>
                    </a:p>
                    <a:p>
                      <a:pPr marL="1003300" indent="-1003935">
                        <a:lnSpc>
                          <a:spcPct val="100000"/>
                        </a:lnSpc>
                        <a:spcBef>
                          <a:spcPts val="390"/>
                        </a:spcBef>
                        <a:buSzPct val="90000"/>
                        <a:buAutoNum type="arabicPeriod"/>
                        <a:tabLst>
                          <a:tab pos="1003935" algn="l"/>
                        </a:tabLst>
                        <a:defRPr/>
                      </a:pPr>
                      <a:r>
                        <a:rPr sz="2000" b="0" spc="-35"/>
                        <a:t>딜러가</a:t>
                      </a:r>
                      <a:r>
                        <a:rPr sz="2000" b="0" spc="150"/>
                        <a:t> </a:t>
                      </a:r>
                      <a:r>
                        <a:rPr sz="2000" b="0" spc="-35"/>
                        <a:t>확인</a:t>
                      </a:r>
                      <a:r>
                        <a:rPr sz="2000" b="0" spc="165"/>
                        <a:t> </a:t>
                      </a:r>
                      <a:r>
                        <a:rPr sz="2000" b="0" spc="-35"/>
                        <a:t>후</a:t>
                      </a:r>
                      <a:r>
                        <a:rPr sz="2000" b="0" spc="165"/>
                        <a:t> </a:t>
                      </a:r>
                      <a:r>
                        <a:rPr lang="ko-KR" altLang="en-US" sz="2000" b="0" spc="-35"/>
                        <a:t>플레이어</a:t>
                      </a:r>
                      <a:r>
                        <a:rPr sz="2000" b="0" spc="-35"/>
                        <a:t>의</a:t>
                      </a:r>
                      <a:r>
                        <a:rPr sz="2000" b="0" spc="155"/>
                        <a:t> </a:t>
                      </a:r>
                      <a:r>
                        <a:rPr sz="2000" b="0" spc="-35"/>
                        <a:t>판돈을</a:t>
                      </a:r>
                      <a:r>
                        <a:rPr sz="2000" b="0" spc="165"/>
                        <a:t> </a:t>
                      </a:r>
                      <a:r>
                        <a:rPr sz="2000" b="0" spc="-20"/>
                        <a:t>확인한다.</a:t>
                      </a:r>
                      <a:endParaRPr sz="2000" b="0" spc="-20"/>
                    </a:p>
                    <a:p>
                      <a:pPr marL="1190625" indent="-1191260">
                        <a:lnSpc>
                          <a:spcPct val="100000"/>
                        </a:lnSpc>
                        <a:spcBef>
                          <a:spcPts val="409"/>
                        </a:spcBef>
                        <a:buSzPct val="90000"/>
                        <a:buAutoNum type="arabicPeriod"/>
                        <a:tabLst>
                          <a:tab pos="1191260" algn="l"/>
                        </a:tabLst>
                        <a:defRPr/>
                      </a:pPr>
                      <a:r>
                        <a:rPr sz="2000" b="0" spc="-35"/>
                        <a:t>게임을</a:t>
                      </a:r>
                      <a:r>
                        <a:rPr sz="2000" b="0" spc="155"/>
                        <a:t> </a:t>
                      </a:r>
                      <a:r>
                        <a:rPr sz="2000" b="0" spc="-35"/>
                        <a:t>시작하고</a:t>
                      </a:r>
                      <a:r>
                        <a:rPr sz="2000" b="0" spc="155"/>
                        <a:t> </a:t>
                      </a:r>
                      <a:r>
                        <a:rPr sz="2000" b="0" spc="-35"/>
                        <a:t>카드를</a:t>
                      </a:r>
                      <a:r>
                        <a:rPr sz="2000" b="0" spc="145"/>
                        <a:t> </a:t>
                      </a:r>
                      <a:r>
                        <a:rPr sz="2000" b="0" spc="-20"/>
                        <a:t>나누어준다.</a:t>
                      </a:r>
                      <a:endParaRPr sz="2000" b="0" spc="-20"/>
                    </a:p>
                    <a:p>
                      <a:pPr marL="848360" indent="-848994">
                        <a:lnSpc>
                          <a:spcPct val="100000"/>
                        </a:lnSpc>
                        <a:spcBef>
                          <a:spcPts val="395"/>
                        </a:spcBef>
                        <a:buSzPct val="90000"/>
                        <a:buAutoNum type="arabicPeriod"/>
                        <a:tabLst>
                          <a:tab pos="848994" algn="l"/>
                        </a:tabLst>
                        <a:defRPr/>
                      </a:pPr>
                      <a:r>
                        <a:rPr lang="ko-KR" altLang="en-US" sz="2000" b="0" spc="-35"/>
                        <a:t>플레이어</a:t>
                      </a:r>
                      <a:r>
                        <a:rPr sz="2000" b="0" spc="-35"/>
                        <a:t>는</a:t>
                      </a:r>
                      <a:r>
                        <a:rPr sz="2000" b="0" spc="165"/>
                        <a:t> </a:t>
                      </a:r>
                      <a:r>
                        <a:rPr sz="2000" b="0" spc="-35"/>
                        <a:t>카드를</a:t>
                      </a:r>
                      <a:r>
                        <a:rPr sz="2000" b="0" spc="160"/>
                        <a:t> </a:t>
                      </a:r>
                      <a:r>
                        <a:rPr sz="2000" b="0" spc="-35"/>
                        <a:t>받고</a:t>
                      </a:r>
                      <a:r>
                        <a:rPr sz="2000" b="0" spc="170"/>
                        <a:t> </a:t>
                      </a:r>
                      <a:r>
                        <a:rPr sz="2000" b="0" spc="-35"/>
                        <a:t>카드를</a:t>
                      </a:r>
                      <a:r>
                        <a:rPr sz="2000" b="0" spc="170"/>
                        <a:t> </a:t>
                      </a:r>
                      <a:r>
                        <a:rPr sz="2000" b="0" spc="-35"/>
                        <a:t>더</a:t>
                      </a:r>
                      <a:r>
                        <a:rPr sz="2000" b="0" spc="155"/>
                        <a:t> </a:t>
                      </a:r>
                      <a:r>
                        <a:rPr sz="2000" b="0" spc="-35"/>
                        <a:t>받을지</a:t>
                      </a:r>
                      <a:r>
                        <a:rPr sz="2000" b="0" spc="170"/>
                        <a:t> </a:t>
                      </a:r>
                      <a:r>
                        <a:rPr sz="2000" b="0" spc="-20"/>
                        <a:t>정한다.</a:t>
                      </a:r>
                      <a:endParaRPr sz="2000" b="0" spc="-20"/>
                    </a:p>
                    <a:p>
                      <a:pPr marL="509905" indent="-510540">
                        <a:lnSpc>
                          <a:spcPct val="100000"/>
                        </a:lnSpc>
                        <a:spcBef>
                          <a:spcPts val="390"/>
                        </a:spcBef>
                        <a:buSzPct val="90000"/>
                        <a:buAutoNum type="arabicPeriod"/>
                        <a:tabLst>
                          <a:tab pos="510540" algn="l"/>
                        </a:tabLst>
                        <a:defRPr/>
                      </a:pPr>
                      <a:r>
                        <a:rPr lang="ko-KR" altLang="en-US" sz="2000" b="0" spc="-35"/>
                        <a:t>플레이어</a:t>
                      </a:r>
                      <a:r>
                        <a:rPr sz="2000" b="0" spc="-35"/>
                        <a:t>가</a:t>
                      </a:r>
                      <a:r>
                        <a:rPr sz="2000" b="0" spc="160"/>
                        <a:t> </a:t>
                      </a:r>
                      <a:r>
                        <a:rPr sz="2000" b="0" spc="-35"/>
                        <a:t>카드를</a:t>
                      </a:r>
                      <a:r>
                        <a:rPr sz="2000" b="0" spc="170"/>
                        <a:t> </a:t>
                      </a:r>
                      <a:r>
                        <a:rPr sz="2000" b="0" spc="-35"/>
                        <a:t>최종결정하면</a:t>
                      </a:r>
                      <a:r>
                        <a:rPr sz="2000" b="0" spc="175"/>
                        <a:t> </a:t>
                      </a:r>
                      <a:r>
                        <a:rPr sz="2000" b="0" spc="-35"/>
                        <a:t>딜러와</a:t>
                      </a:r>
                      <a:r>
                        <a:rPr sz="2000" b="0" spc="160"/>
                        <a:t> </a:t>
                      </a:r>
                      <a:r>
                        <a:rPr sz="2000" b="0" spc="-35"/>
                        <a:t>승부결과를</a:t>
                      </a:r>
                      <a:r>
                        <a:rPr sz="2000" b="0" spc="175"/>
                        <a:t> </a:t>
                      </a:r>
                      <a:r>
                        <a:rPr sz="2000" b="0" spc="-20"/>
                        <a:t>확인한다.</a:t>
                      </a:r>
                      <a:endParaRPr sz="2000" b="0" spc="-20"/>
                    </a:p>
                    <a:p>
                      <a:pPr marL="509905" indent="-510540">
                        <a:lnSpc>
                          <a:spcPct val="100000"/>
                        </a:lnSpc>
                        <a:spcBef>
                          <a:spcPts val="390"/>
                        </a:spcBef>
                        <a:buSzPct val="90000"/>
                        <a:buAutoNum type="arabicPeriod"/>
                        <a:tabLst>
                          <a:tab pos="510540" algn="l"/>
                        </a:tabLst>
                        <a:defRPr/>
                      </a:pPr>
                      <a:endParaRPr sz="2000" b="0" spc="-20"/>
                    </a:p>
                    <a:p>
                      <a:pPr marL="414020" indent="-414020">
                        <a:lnSpc>
                          <a:spcPts val="1190"/>
                        </a:lnSpc>
                        <a:spcBef>
                          <a:spcPts val="409"/>
                        </a:spcBef>
                        <a:buSzPct val="90000"/>
                        <a:buAutoNum type="arabicPeriod"/>
                        <a:tabLst>
                          <a:tab pos="414655" algn="l"/>
                        </a:tabLst>
                        <a:defRPr/>
                      </a:pPr>
                      <a:r>
                        <a:rPr lang="ko-KR" altLang="en-US" sz="2000" b="0" spc="-35"/>
                        <a:t>플레이어</a:t>
                      </a:r>
                      <a:r>
                        <a:rPr sz="2000" b="0" spc="-35"/>
                        <a:t>가</a:t>
                      </a:r>
                      <a:r>
                        <a:rPr sz="2000" b="0" spc="170"/>
                        <a:t> </a:t>
                      </a:r>
                      <a:r>
                        <a:rPr sz="2000" b="0" spc="-35"/>
                        <a:t>이기면</a:t>
                      </a:r>
                      <a:r>
                        <a:rPr sz="2000" b="0" spc="175"/>
                        <a:t> </a:t>
                      </a:r>
                      <a:r>
                        <a:rPr sz="2000" b="0" spc="-35"/>
                        <a:t>판돈의</a:t>
                      </a:r>
                      <a:r>
                        <a:rPr sz="2000" b="0" spc="160"/>
                        <a:t> </a:t>
                      </a:r>
                      <a:r>
                        <a:rPr sz="2000" b="0" spc="-35"/>
                        <a:t>두배를</a:t>
                      </a:r>
                      <a:r>
                        <a:rPr sz="2000" b="0" spc="175"/>
                        <a:t> </a:t>
                      </a:r>
                      <a:r>
                        <a:rPr sz="2000" b="0" spc="-35"/>
                        <a:t>얻고</a:t>
                      </a:r>
                      <a:r>
                        <a:rPr sz="2000" b="0" spc="170"/>
                        <a:t> </a:t>
                      </a:r>
                      <a:r>
                        <a:rPr sz="2000" b="0" spc="-35"/>
                        <a:t>지면</a:t>
                      </a:r>
                      <a:r>
                        <a:rPr sz="2000" b="0" spc="160"/>
                        <a:t> </a:t>
                      </a:r>
                      <a:r>
                        <a:rPr sz="2000" b="0" spc="-35"/>
                        <a:t>걸었던</a:t>
                      </a:r>
                      <a:r>
                        <a:rPr sz="2000" b="0" spc="175"/>
                        <a:t> </a:t>
                      </a:r>
                      <a:r>
                        <a:rPr sz="2000" b="0" spc="-35"/>
                        <a:t>돈을</a:t>
                      </a:r>
                      <a:r>
                        <a:rPr sz="2000" b="0" spc="175"/>
                        <a:t> </a:t>
                      </a:r>
                      <a:r>
                        <a:rPr sz="2000" b="0" spc="-20"/>
                        <a:t>잃는다.</a:t>
                      </a:r>
                      <a:endParaRPr sz="2000" b="0" spc="-20"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7878">
                <a:tc>
                  <a:txBody>
                    <a:bodyPr vert="horz" lIns="0" tIns="4445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endParaRPr sz="2000"/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2000" b="0" spc="-35"/>
                        <a:t>대안흐름</a:t>
                      </a:r>
                      <a:endParaRPr sz="2000"/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 marL="65405">
                        <a:lnSpc>
                          <a:spcPts val="1185"/>
                        </a:lnSpc>
                        <a:defRPr/>
                      </a:pPr>
                      <a:endParaRPr sz="2000" b="0" spc="-85"/>
                    </a:p>
                    <a:p>
                      <a:pPr marL="65405">
                        <a:lnSpc>
                          <a:spcPts val="1185"/>
                        </a:lnSpc>
                        <a:defRPr/>
                      </a:pPr>
                      <a:r>
                        <a:rPr sz="2000" b="0" spc="-85"/>
                        <a:t>3A</a:t>
                      </a:r>
                      <a:r>
                        <a:rPr sz="2000" b="0" spc="220"/>
                        <a:t> </a:t>
                      </a:r>
                      <a:r>
                        <a:rPr sz="2000" b="0" spc="-20"/>
                        <a:t>.확인</a:t>
                      </a:r>
                      <a:r>
                        <a:rPr sz="2000" b="0" spc="225"/>
                        <a:t> </a:t>
                      </a:r>
                      <a:r>
                        <a:rPr sz="2000" b="0" spc="-35"/>
                        <a:t>시</a:t>
                      </a:r>
                      <a:r>
                        <a:rPr sz="2000" b="0" spc="225"/>
                        <a:t> </a:t>
                      </a:r>
                      <a:r>
                        <a:rPr sz="2000" b="0" spc="-65"/>
                        <a:t>IP가</a:t>
                      </a:r>
                      <a:r>
                        <a:rPr sz="2000" b="0" spc="225"/>
                        <a:t> </a:t>
                      </a:r>
                      <a:r>
                        <a:rPr sz="2000" b="0" spc="-35"/>
                        <a:t>맞지</a:t>
                      </a:r>
                      <a:r>
                        <a:rPr sz="2000" b="0" spc="225"/>
                        <a:t> </a:t>
                      </a:r>
                      <a:r>
                        <a:rPr sz="2000" b="0" spc="-35"/>
                        <a:t>않다면</a:t>
                      </a:r>
                      <a:r>
                        <a:rPr sz="2000" b="0" spc="225"/>
                        <a:t> </a:t>
                      </a:r>
                      <a:r>
                        <a:rPr sz="2000" b="0" spc="-35"/>
                        <a:t>딜러는</a:t>
                      </a:r>
                      <a:r>
                        <a:rPr sz="2000" b="0" spc="208"/>
                        <a:t> </a:t>
                      </a:r>
                      <a:r>
                        <a:rPr sz="2000" b="0" spc="-35"/>
                        <a:t>계속</a:t>
                      </a:r>
                      <a:r>
                        <a:rPr sz="2000" b="0" spc="225"/>
                        <a:t> </a:t>
                      </a:r>
                      <a:r>
                        <a:rPr sz="2000" b="0" spc="-35"/>
                        <a:t>대기하고</a:t>
                      </a:r>
                      <a:r>
                        <a:rPr sz="2000" b="0" spc="225"/>
                        <a:t> </a:t>
                      </a:r>
                      <a:r>
                        <a:rPr lang="ko-KR" altLang="en-US" sz="2000" b="0" spc="-35"/>
                        <a:t>플레이어</a:t>
                      </a:r>
                      <a:r>
                        <a:rPr sz="2000" b="0" spc="-35"/>
                        <a:t>는</a:t>
                      </a:r>
                      <a:r>
                        <a:rPr sz="2000" b="0" spc="225"/>
                        <a:t> </a:t>
                      </a:r>
                      <a:endParaRPr sz="2000" b="0" spc="-35"/>
                    </a:p>
                    <a:p>
                      <a:pPr marL="65405">
                        <a:lnSpc>
                          <a:spcPts val="1185"/>
                        </a:lnSpc>
                        <a:defRPr/>
                      </a:pPr>
                      <a:endParaRPr sz="2000" b="0" spc="-35"/>
                    </a:p>
                    <a:p>
                      <a:pPr marL="65405">
                        <a:lnSpc>
                          <a:spcPts val="1185"/>
                        </a:lnSpc>
                        <a:defRPr/>
                      </a:pPr>
                      <a:r>
                        <a:rPr sz="2000" b="0" spc="-35"/>
                        <a:t>실행되지</a:t>
                      </a:r>
                      <a:r>
                        <a:rPr sz="2000" b="0" spc="-20"/>
                        <a:t>않는다.</a:t>
                      </a:r>
                      <a:endParaRPr sz="2000" b="0" spc="-20"/>
                    </a:p>
                    <a:p>
                      <a:pPr marL="65405">
                        <a:lnSpc>
                          <a:spcPts val="1185"/>
                        </a:lnSpc>
                        <a:defRPr/>
                      </a:pPr>
                      <a:endParaRPr sz="2000" b="0" spc="-20"/>
                    </a:p>
                    <a:p>
                      <a:pPr marL="65405">
                        <a:lnSpc>
                          <a:spcPts val="1190"/>
                        </a:lnSpc>
                        <a:spcBef>
                          <a:spcPts val="395"/>
                        </a:spcBef>
                        <a:defRPr/>
                      </a:pPr>
                      <a:r>
                        <a:rPr lang="en-US" altLang="ko-KR" sz="2000" b="0" spc="-85"/>
                        <a:t>6</a:t>
                      </a:r>
                      <a:r>
                        <a:rPr sz="2000" b="0" spc="-85"/>
                        <a:t>A</a:t>
                      </a:r>
                      <a:r>
                        <a:rPr sz="2000" b="0" spc="155"/>
                        <a:t> </a:t>
                      </a:r>
                      <a:r>
                        <a:rPr sz="2000" b="0" spc="25"/>
                        <a:t>.</a:t>
                      </a:r>
                      <a:r>
                        <a:rPr sz="2000" b="0" spc="170"/>
                        <a:t> </a:t>
                      </a:r>
                      <a:r>
                        <a:rPr sz="2000" b="0" spc="-35"/>
                        <a:t>무승부라면</a:t>
                      </a:r>
                      <a:r>
                        <a:rPr sz="2000" b="0" spc="155"/>
                        <a:t> </a:t>
                      </a:r>
                      <a:r>
                        <a:rPr lang="ko-KR" altLang="en-US" sz="2000" b="0" spc="-35"/>
                        <a:t>플레이어</a:t>
                      </a:r>
                      <a:r>
                        <a:rPr sz="2000" b="0" spc="-35"/>
                        <a:t>는</a:t>
                      </a:r>
                      <a:r>
                        <a:rPr sz="2000" b="0" spc="170"/>
                        <a:t> </a:t>
                      </a:r>
                      <a:r>
                        <a:rPr sz="2000" b="0" spc="-35"/>
                        <a:t>돈을</a:t>
                      </a:r>
                      <a:r>
                        <a:rPr sz="2000" b="0" spc="170"/>
                        <a:t> </a:t>
                      </a:r>
                      <a:r>
                        <a:rPr sz="2000" b="0" spc="-35"/>
                        <a:t>잃지</a:t>
                      </a:r>
                      <a:r>
                        <a:rPr sz="2000" b="0" spc="160"/>
                        <a:t> </a:t>
                      </a:r>
                      <a:r>
                        <a:rPr sz="2000" b="0" spc="-20"/>
                        <a:t>않는다.</a:t>
                      </a:r>
                      <a:endParaRPr sz="2000" b="0" spc="-20"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058">
                <a:tc>
                  <a:txBody>
                    <a:bodyPr vert="horz" lIns="0" tIns="4191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  <a:defRPr/>
                      </a:pPr>
                      <a:r>
                        <a:rPr sz="2000" b="0" spc="-35"/>
                        <a:t>종료조건</a:t>
                      </a:r>
                      <a:endParaRPr sz="2000"/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1910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  <a:defRPr/>
                      </a:pPr>
                      <a:r>
                        <a:rPr sz="2000" b="0" spc="-35"/>
                        <a:t>승부가</a:t>
                      </a:r>
                      <a:r>
                        <a:rPr sz="2000" b="0" spc="140"/>
                        <a:t> </a:t>
                      </a:r>
                      <a:r>
                        <a:rPr sz="2000" b="0" spc="-35"/>
                        <a:t>나고</a:t>
                      </a:r>
                      <a:r>
                        <a:rPr sz="2000" b="0" spc="160"/>
                        <a:t> </a:t>
                      </a:r>
                      <a:r>
                        <a:rPr sz="2000" b="0" spc="-35"/>
                        <a:t>게임은</a:t>
                      </a:r>
                      <a:r>
                        <a:rPr sz="2000" b="0" spc="155"/>
                        <a:t> </a:t>
                      </a:r>
                      <a:r>
                        <a:rPr sz="2000" b="0" spc="-20"/>
                        <a:t>종료된다.</a:t>
                      </a:r>
                      <a:endParaRPr sz="2000"/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UML</a:t>
            </a: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순서 다이어그램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59832" y="0"/>
            <a:ext cx="608416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UML</a:t>
            </a: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활동 다이어그램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7824" y="0"/>
            <a:ext cx="615617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실험결과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>
                <a:solidFill>
                  <a:srgbClr val="9d5cbb"/>
                </a:solidFill>
              </a:rPr>
              <a:t>완성시킨 부분의 결과</a:t>
            </a:r>
            <a:endParaRPr lang="ko-KR" altLang="en-US"/>
          </a:p>
          <a:p>
            <a:pPr>
              <a:defRPr/>
            </a:pPr>
            <a:r>
              <a:rPr lang="ko-KR" altLang="en-US"/>
              <a:t>딜러와 플레이어가 1:1로 연결되어 게임이 시작된다.</a:t>
            </a:r>
            <a:endParaRPr lang="ko-KR" altLang="en-US"/>
          </a:p>
          <a:p>
            <a:pPr>
              <a:defRPr/>
            </a:pPr>
            <a:r>
              <a:rPr lang="ko-KR" altLang="en-US"/>
              <a:t>딜러가 카드를 딜하면 서로 두 장씩 받는다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( A 카드를 받으면 1로 할지 11로 할지 정한다.)</a:t>
            </a:r>
            <a:endParaRPr lang="ko-KR" altLang="en-US"/>
          </a:p>
          <a:p>
            <a:pPr>
              <a:defRPr/>
            </a:pPr>
            <a:r>
              <a:rPr lang="ko-KR" altLang="en-US"/>
              <a:t>플레이어는 </a:t>
            </a:r>
            <a:r>
              <a:rPr lang="en-US" altLang="ko-KR"/>
              <a:t>Hit</a:t>
            </a:r>
            <a:r>
              <a:rPr lang="ko-KR" altLang="en-US"/>
              <a:t>를할지 </a:t>
            </a:r>
            <a:r>
              <a:rPr lang="en-US" altLang="ko-KR"/>
              <a:t>Stay</a:t>
            </a:r>
            <a:r>
              <a:rPr lang="ko-KR" altLang="en-US"/>
              <a:t>를할지 정한다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(마찬가지로 더 받은 카드가 A라면 1로 할지 11로 할지 정한다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플레이어가 최종 결정이 끝나면 딜러는 자동으로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카드가 </a:t>
            </a:r>
            <a:r>
              <a:rPr lang="en-US" altLang="ko-KR"/>
              <a:t>17</a:t>
            </a:r>
            <a:r>
              <a:rPr lang="ko-KR" altLang="en-US"/>
              <a:t>이상이 될때까지 자동 카드를 받으며 그 후 승부를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판정하고 결과를 화면에 띄워 준다.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>
                <a:solidFill>
                  <a:srgbClr val="9d5cbb"/>
                </a:solidFill>
              </a:rPr>
              <a:t>구현하지 못한 부분</a:t>
            </a:r>
            <a:endParaRPr lang="ko-KR" altLang="en-US">
              <a:solidFill>
                <a:srgbClr val="9d5cbb"/>
              </a:solidFill>
            </a:endParaRPr>
          </a:p>
          <a:p>
            <a:pPr>
              <a:defRPr/>
            </a:pPr>
            <a:r>
              <a:rPr lang="ko-KR" altLang="en-US"/>
              <a:t>시작 시 플레이어의 가지고 있는 돈을 확인 및 확정하는 부분</a:t>
            </a:r>
            <a:endParaRPr lang="ko-KR" altLang="en-US"/>
          </a:p>
          <a:p>
            <a:pPr>
              <a:defRPr/>
            </a:pPr>
            <a:r>
              <a:rPr lang="ko-KR" altLang="en-US"/>
              <a:t>매 게임이 끝나고 판돈과 플레이어가 가지고 있는 돈을 확인하고 계속 진행해야 하는 부분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실험결과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딜러가 A카드를 받았을 경우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628800"/>
            <a:ext cx="8640960" cy="52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물방울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물방울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물방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337</ep:Words>
  <ep:PresentationFormat>화면 슬라이드 쇼(4:3)</ep:PresentationFormat>
  <ep:Paragraphs>48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물방울</vt:lpstr>
      <vt:lpstr>블랙잭 게임보고서</vt:lpstr>
      <vt:lpstr>목표</vt:lpstr>
      <vt:lpstr>설계</vt:lpstr>
      <vt:lpstr>UML설계</vt:lpstr>
      <vt:lpstr>UML설계</vt:lpstr>
      <vt:lpstr>UML설계</vt:lpstr>
      <vt:lpstr>UML설계</vt:lpstr>
      <vt:lpstr>실험결과</vt:lpstr>
      <vt:lpstr>실험결과</vt:lpstr>
      <vt:lpstr>실험결과</vt:lpstr>
      <vt:lpstr>실험결과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2009-06-18T17:23:06.000</dcterms:created>
  <dc:creator>(주)한글과컴퓨터</dc:creator>
  <cp:lastModifiedBy>Lias</cp:lastModifiedBy>
  <dcterms:modified xsi:type="dcterms:W3CDTF">2022-06-12T22:45:43.244</dcterms:modified>
  <cp:revision>26</cp:revision>
  <dc:title>슬라이드 1</dc:title>
  <cp:version/>
</cp:coreProperties>
</file>