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15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T P" initials="TP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665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30" y="77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commentAuthors" Target="commentAuthors.xml"  /><Relationship Id="rId27" Type="http://schemas.openxmlformats.org/officeDocument/2006/relationships/presProps" Target="presProps.xml"  /><Relationship Id="rId28" Type="http://schemas.openxmlformats.org/officeDocument/2006/relationships/viewProps" Target="viewProps.xml"  /><Relationship Id="rId29" Type="http://schemas.openxmlformats.org/officeDocument/2006/relationships/theme" Target="theme/theme1.xml"  /><Relationship Id="rId3" Type="http://schemas.openxmlformats.org/officeDocument/2006/relationships/slide" Target="slides/slide1.xml"  /><Relationship Id="rId30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F26A5A1-B655-4C12-AB19-C8588567E4F5}" type="datetime1">
              <a:rPr lang="ko-KR" altLang="en-US"/>
              <a:pPr lvl="0">
                <a:defRPr/>
              </a:pPr>
              <a:t>2023-12-18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65EF5E1A-74EA-43E6-834C-CEE151D260B0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1288CB8-6F81-C240-87A7-4CBAFE3B333C}" type="slidenum">
              <a:rPr lang="en-US"/>
              <a:pPr lvl="0"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4456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B4C5ABF-FC55-41FF-A241-C263DD63160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3400" y="0"/>
            <a:ext cx="4367307" cy="6858000"/>
          </a:xfrm>
          <a:custGeom>
            <a:avLst/>
            <a:gdLst>
              <a:gd name="connsiteX0" fmla="*/ 0 w 4367307"/>
              <a:gd name="connsiteY0" fmla="*/ 0 h 6858000"/>
              <a:gd name="connsiteX1" fmla="*/ 4367307 w 4367307"/>
              <a:gd name="connsiteY1" fmla="*/ 0 h 6858000"/>
              <a:gd name="connsiteX2" fmla="*/ 4367307 w 4367307"/>
              <a:gd name="connsiteY2" fmla="*/ 6858000 h 6858000"/>
              <a:gd name="connsiteX3" fmla="*/ 0 w 436730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7307" h="6858000">
                <a:moveTo>
                  <a:pt x="0" y="0"/>
                </a:moveTo>
                <a:lnTo>
                  <a:pt x="4367307" y="0"/>
                </a:lnTo>
                <a:lnTo>
                  <a:pt x="4367307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8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98D9CC7-5D1D-4B73-A33C-F3D750CA52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87574" y="710894"/>
            <a:ext cx="4438345" cy="6147106"/>
          </a:xfrm>
          <a:custGeom>
            <a:avLst/>
            <a:gdLst>
              <a:gd name="connsiteX0" fmla="*/ 0 w 4438345"/>
              <a:gd name="connsiteY0" fmla="*/ 0 h 6147106"/>
              <a:gd name="connsiteX1" fmla="*/ 4438345 w 4438345"/>
              <a:gd name="connsiteY1" fmla="*/ 0 h 6147106"/>
              <a:gd name="connsiteX2" fmla="*/ 4438345 w 4438345"/>
              <a:gd name="connsiteY2" fmla="*/ 6147106 h 6147106"/>
              <a:gd name="connsiteX3" fmla="*/ 0 w 4438345"/>
              <a:gd name="connsiteY3" fmla="*/ 6147106 h 6147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38345" h="6147106">
                <a:moveTo>
                  <a:pt x="0" y="0"/>
                </a:moveTo>
                <a:lnTo>
                  <a:pt x="4438345" y="0"/>
                </a:lnTo>
                <a:lnTo>
                  <a:pt x="4438345" y="6147106"/>
                </a:lnTo>
                <a:lnTo>
                  <a:pt x="0" y="614710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10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3058075-9852-41D1-8537-86FCD529568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55928" y="214074"/>
            <a:ext cx="3364554" cy="6643926"/>
          </a:xfrm>
          <a:custGeom>
            <a:avLst/>
            <a:gdLst>
              <a:gd name="connsiteX0" fmla="*/ 0 w 3364554"/>
              <a:gd name="connsiteY0" fmla="*/ 0 h 6643926"/>
              <a:gd name="connsiteX1" fmla="*/ 3364554 w 3364554"/>
              <a:gd name="connsiteY1" fmla="*/ 0 h 6643926"/>
              <a:gd name="connsiteX2" fmla="*/ 3364554 w 3364554"/>
              <a:gd name="connsiteY2" fmla="*/ 6643926 h 6643926"/>
              <a:gd name="connsiteX3" fmla="*/ 0 w 3364554"/>
              <a:gd name="connsiteY3" fmla="*/ 6643926 h 6643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4554" h="6643926">
                <a:moveTo>
                  <a:pt x="0" y="0"/>
                </a:moveTo>
                <a:lnTo>
                  <a:pt x="3364554" y="0"/>
                </a:lnTo>
                <a:lnTo>
                  <a:pt x="3364554" y="6643926"/>
                </a:lnTo>
                <a:lnTo>
                  <a:pt x="0" y="664392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2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DC06B2BF-536E-2941-B478-F41E20669F0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1999" cy="6857999"/>
          </a:xfrm>
          <a:prstGeom prst="rect">
            <a:avLst/>
          </a:prstGeom>
          <a:pattFill prst="pct5">
            <a:fgClr>
              <a:srgbClr val="FF0000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233912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959600" y="0"/>
            <a:ext cx="5232400" cy="6858000"/>
          </a:xfrm>
          <a:custGeom>
            <a:avLst/>
            <a:gdLst>
              <a:gd name="connsiteX0" fmla="*/ 0 w 5232400"/>
              <a:gd name="connsiteY0" fmla="*/ 0 h 6858000"/>
              <a:gd name="connsiteX1" fmla="*/ 5232400 w 5232400"/>
              <a:gd name="connsiteY1" fmla="*/ 0 h 6858000"/>
              <a:gd name="connsiteX2" fmla="*/ 5232400 w 5232400"/>
              <a:gd name="connsiteY2" fmla="*/ 6858000 h 6858000"/>
              <a:gd name="connsiteX3" fmla="*/ 0 w 5232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32400" h="6858000">
                <a:moveTo>
                  <a:pt x="0" y="0"/>
                </a:moveTo>
                <a:lnTo>
                  <a:pt x="5232400" y="0"/>
                </a:lnTo>
                <a:lnTo>
                  <a:pt x="52324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3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9DA7CE58-0024-4653-8DF5-AB37F018B65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772116" y="2473442"/>
            <a:ext cx="2461846" cy="3235570"/>
          </a:xfrm>
          <a:custGeom>
            <a:avLst/>
            <a:gdLst>
              <a:gd name="connsiteX0" fmla="*/ 0 w 2461846"/>
              <a:gd name="connsiteY0" fmla="*/ 0 h 3235570"/>
              <a:gd name="connsiteX1" fmla="*/ 2461846 w 2461846"/>
              <a:gd name="connsiteY1" fmla="*/ 0 h 3235570"/>
              <a:gd name="connsiteX2" fmla="*/ 2461846 w 2461846"/>
              <a:gd name="connsiteY2" fmla="*/ 3235570 h 3235570"/>
              <a:gd name="connsiteX3" fmla="*/ 0 w 2461846"/>
              <a:gd name="connsiteY3" fmla="*/ 3235570 h 3235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1846" h="3235570">
                <a:moveTo>
                  <a:pt x="0" y="0"/>
                </a:moveTo>
                <a:lnTo>
                  <a:pt x="2461846" y="0"/>
                </a:lnTo>
                <a:lnTo>
                  <a:pt x="2461846" y="3235570"/>
                </a:lnTo>
                <a:lnTo>
                  <a:pt x="0" y="323557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</p:sp>
    </p:spTree>
    <p:extLst>
      <p:ext uri="{BB962C8B-B14F-4D97-AF65-F5344CB8AC3E}">
        <p14:creationId xmlns:p14="http://schemas.microsoft.com/office/powerpoint/2010/main" val="283804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57199" y="76177"/>
            <a:ext cx="8229599" cy="868346"/>
          </a:xfrm>
          <a:prstGeom prst="rect">
            <a:avLst/>
          </a:prstGeo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609598" y="1133474"/>
            <a:ext cx="10972799" cy="5142997"/>
          </a:xfrm>
          <a:prstGeom prst="rect">
            <a:avLst/>
          </a:prstGeo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>
          <a:xfrm>
            <a:off x="457199" y="6356350"/>
            <a:ext cx="2133599" cy="365125"/>
          </a:xfrm>
          <a:prstGeom prst="rect">
            <a:avLst/>
          </a:prstGeom>
        </p:spPr>
        <p:txBody>
          <a:bodyPr/>
          <a:lstStyle/>
          <a:p>
            <a:pPr>
              <a:defRPr lang="ko-KR" altLang="en-US"/>
            </a:pPr>
            <a:fld id="{760BDF17-240F-45C2-9667-5F01B32F94EA}" type="datetime1">
              <a:rPr lang="ko-KR" altLang="en-US"/>
              <a:pPr>
                <a:defRPr lang="ko-KR" altLang="en-US"/>
              </a:pPr>
              <a:t>2023-12-18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>
          <a:xfrm>
            <a:off x="3124199" y="6356350"/>
            <a:ext cx="2895599" cy="365125"/>
          </a:xfrm>
          <a:prstGeom prst="rect">
            <a:avLst/>
          </a:prstGeo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133599" cy="365125"/>
          </a:xfrm>
          <a:prstGeom prst="rect">
            <a:avLst/>
          </a:prstGeo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theme" Target="../theme/theme1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Them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</p:sldLayoutIdLst>
  <p:transition xmlns:mc="http://schemas.openxmlformats.org/markup-compatibility/2006" xmlns:hp="http://schemas.haansoft.com/office/presentation/8.0" mc:Ignorable="hp" hp:hslDur="50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5.xml"  /><Relationship Id="rId3" Type="http://schemas.openxmlformats.org/officeDocument/2006/relationships/image" Target="../media/image1.jpeg"  /><Relationship Id="rId4" Type="http://schemas.openxmlformats.org/officeDocument/2006/relationships/image" Target="../media/image2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8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1.jpeg"  /><Relationship Id="rId3" Type="http://schemas.openxmlformats.org/officeDocument/2006/relationships/image" Target="../media/image12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3.jpeg"  /><Relationship Id="rId3" Type="http://schemas.openxmlformats.org/officeDocument/2006/relationships/image" Target="../media/image14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3.jpeg"  /><Relationship Id="rId3" Type="http://schemas.openxmlformats.org/officeDocument/2006/relationships/image" Target="../media/image1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3.jpeg"  /><Relationship Id="rId3" Type="http://schemas.openxmlformats.org/officeDocument/2006/relationships/image" Target="../media/image16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3.jpeg"  /><Relationship Id="rId3" Type="http://schemas.openxmlformats.org/officeDocument/2006/relationships/image" Target="../media/image17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3.jpeg"  /><Relationship Id="rId3" Type="http://schemas.openxmlformats.org/officeDocument/2006/relationships/image" Target="../media/image18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3.jpeg"  /><Relationship Id="rId3" Type="http://schemas.openxmlformats.org/officeDocument/2006/relationships/image" Target="../media/image19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3.jpeg"  /><Relationship Id="rId3" Type="http://schemas.openxmlformats.org/officeDocument/2006/relationships/image" Target="../media/image20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21.jpeg"  /><Relationship Id="rId3" Type="http://schemas.openxmlformats.org/officeDocument/2006/relationships/image" Target="../media/image22.jpeg"  /><Relationship Id="rId4" Type="http://schemas.openxmlformats.org/officeDocument/2006/relationships/image" Target="../media/image23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24.jpeg"  /><Relationship Id="rId3" Type="http://schemas.openxmlformats.org/officeDocument/2006/relationships/image" Target="../media/image25.jpeg"  /><Relationship Id="rId4" Type="http://schemas.openxmlformats.org/officeDocument/2006/relationships/image" Target="../media/image26.jpe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27.jpeg"  /><Relationship Id="rId3" Type="http://schemas.openxmlformats.org/officeDocument/2006/relationships/image" Target="../media/image28.jpeg"  /><Relationship Id="rId4" Type="http://schemas.openxmlformats.org/officeDocument/2006/relationships/image" Target="../media/image29.jpe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30.jpeg"  /><Relationship Id="rId3" Type="http://schemas.openxmlformats.org/officeDocument/2006/relationships/image" Target="../media/image31.jpeg"  /><Relationship Id="rId4" Type="http://schemas.openxmlformats.org/officeDocument/2006/relationships/image" Target="../media/image32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9.jpeg"  /><Relationship Id="rId3" Type="http://schemas.openxmlformats.org/officeDocument/2006/relationships/image" Target="../media/image10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개체 틀 19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t="7810" b="7810"/>
          <a:stretch>
            <a:fillRect/>
          </a:stretch>
        </p:blipFill>
        <p:spPr/>
      </p:pic>
      <p:sp>
        <p:nvSpPr>
          <p:cNvPr id="11" name="Rectangle: Diagonal Corners Snipped 3"/>
          <p:cNvSpPr/>
          <p:nvPr/>
        </p:nvSpPr>
        <p:spPr>
          <a:xfrm>
            <a:off x="695325" y="692150"/>
            <a:ext cx="10801350" cy="5473700"/>
          </a:xfrm>
          <a:prstGeom prst="snip2DiagRect">
            <a:avLst>
              <a:gd name="adj1" fmla="val 0"/>
              <a:gd name="adj2" fmla="val 16667"/>
            </a:avLst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100000">
                <a:schemeClr val="accent6"/>
              </a:gs>
            </a:gsLst>
            <a:lin ang="16200000" scaled="1"/>
            <a:tileRect/>
          </a:gradFill>
          <a:ln w="920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24" name="TextBox 23"/>
          <p:cNvSpPr txBox="1"/>
          <p:nvPr/>
        </p:nvSpPr>
        <p:spPr>
          <a:xfrm>
            <a:off x="3468943" y="2707905"/>
            <a:ext cx="525413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7200" b="1">
                <a:solidFill>
                  <a:schemeClr val="bg1"/>
                </a:solidFill>
                <a:latin typeface="에스코어 드림 6 Bold"/>
                <a:ea typeface="에스코어 드림 6 Bold"/>
              </a:rPr>
              <a:t>PORTFOLIO</a:t>
            </a:r>
            <a:endParaRPr lang="en-US" sz="7200" b="1">
              <a:solidFill>
                <a:schemeClr val="bg1"/>
              </a:solidFill>
              <a:latin typeface="에스코어 드림 6 Bold"/>
              <a:ea typeface="에스코어 드림 6 Bold"/>
            </a:endParaRPr>
          </a:p>
        </p:txBody>
      </p:sp>
      <p:sp>
        <p:nvSpPr>
          <p:cNvPr id="26" name="Oval 1"/>
          <p:cNvSpPr/>
          <p:nvPr/>
        </p:nvSpPr>
        <p:spPr>
          <a:xfrm>
            <a:off x="4381500" y="1714500"/>
            <a:ext cx="3429000" cy="3429000"/>
          </a:xfrm>
          <a:prstGeom prst="ellipse">
            <a:avLst/>
          </a:prstGeom>
          <a:noFill/>
          <a:ln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721810" y="4480500"/>
            <a:ext cx="6748377" cy="327720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050">
                <a:solidFill>
                  <a:schemeClr val="bg1"/>
                </a:solidFill>
                <a:latin typeface="에스코어 드림 2 ExtraLight"/>
                <a:ea typeface="에스코어 드림 2 ExtraLight"/>
                <a:cs typeface="Roboto Light"/>
              </a:rPr>
              <a:t>HYEONSE JO</a:t>
            </a:r>
            <a:endParaRPr lang="en-US" altLang="ko-KR" sz="1050">
              <a:solidFill>
                <a:schemeClr val="bg1"/>
              </a:solidFill>
              <a:latin typeface="에스코어 드림 2 ExtraLight"/>
              <a:ea typeface="에스코어 드림 2 ExtraLight"/>
              <a:cs typeface="Roboto Ligh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381499" y="3767192"/>
            <a:ext cx="3429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b="1">
                <a:solidFill>
                  <a:schemeClr val="bg1"/>
                </a:solidFill>
                <a:latin typeface="에스코어 드림 2 ExtraLight"/>
                <a:ea typeface="에스코어 드림 2 ExtraLight"/>
                <a:cs typeface="Roboto Black"/>
              </a:rPr>
              <a:t>Presentation</a:t>
            </a:r>
            <a:endParaRPr lang="en-US" sz="3200" b="1">
              <a:solidFill>
                <a:schemeClr val="bg1"/>
              </a:solidFill>
              <a:latin typeface="에스코어 드림 2 ExtraLight"/>
              <a:ea typeface="에스코어 드림 2 ExtraLight"/>
              <a:cs typeface="Roboto Black"/>
            </a:endParaRPr>
          </a:p>
        </p:txBody>
      </p:sp>
      <p:pic>
        <p:nvPicPr>
          <p:cNvPr id="36" name="Graphic 14" descr="Hamburger Menu Icon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109325" y="789994"/>
            <a:ext cx="428625" cy="428625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4847740" y="5251534"/>
            <a:ext cx="2496518" cy="29652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txBody>
          <a:bodyPr wrap="square" lIns="0" tIns="0" rIns="0" bIns="0" anchor="ctr">
            <a:spAutoFit/>
          </a:bodyPr>
          <a:lstStyle/>
          <a:p>
            <a:pPr algn="ctr">
              <a:defRPr/>
            </a:pPr>
            <a:r>
              <a:rPr lang="en-EG" sz="1400" b="1">
                <a:solidFill>
                  <a:srgbClr val="ffffff"/>
                </a:solidFill>
                <a:latin typeface="에스코어 드림 4 Regular"/>
                <a:ea typeface="에스코어 드림 4 Regular"/>
              </a:rPr>
              <a:t>PORTFOLIO</a:t>
            </a:r>
            <a:endParaRPr lang="en-EG" sz="1400" b="1">
              <a:solidFill>
                <a:srgbClr val="ffffff"/>
              </a:solidFill>
              <a:latin typeface="에스코어 드림 4 Regular"/>
              <a:ea typeface="에스코어 드림 4 Regular"/>
            </a:endParaRPr>
          </a:p>
        </p:txBody>
      </p:sp>
      <p:sp>
        <p:nvSpPr>
          <p:cNvPr id="38" name="Freeform 16"/>
          <p:cNvSpPr/>
          <p:nvPr/>
        </p:nvSpPr>
        <p:spPr>
          <a:xfrm>
            <a:off x="5821679" y="2080200"/>
            <a:ext cx="534644" cy="556921"/>
          </a:xfrm>
          <a:custGeom>
            <a:avLst/>
            <a:gdLst>
              <a:gd name="connsiteX0" fmla="*/ 280272 w 555291"/>
              <a:gd name="connsiteY0" fmla="*/ 417917 h 578428"/>
              <a:gd name="connsiteX1" fmla="*/ 136843 w 555291"/>
              <a:gd name="connsiteY1" fmla="*/ 480476 h 578428"/>
              <a:gd name="connsiteX2" fmla="*/ 277645 w 555291"/>
              <a:gd name="connsiteY2" fmla="*/ 530226 h 578428"/>
              <a:gd name="connsiteX3" fmla="*/ 418835 w 555291"/>
              <a:gd name="connsiteY3" fmla="*/ 480163 h 578428"/>
              <a:gd name="connsiteX4" fmla="*/ 280272 w 555291"/>
              <a:gd name="connsiteY4" fmla="*/ 417917 h 578428"/>
              <a:gd name="connsiteX5" fmla="*/ 277645 w 555291"/>
              <a:gd name="connsiteY5" fmla="*/ 168707 h 578428"/>
              <a:gd name="connsiteX6" fmla="*/ 219802 w 555291"/>
              <a:gd name="connsiteY6" fmla="*/ 228960 h 578428"/>
              <a:gd name="connsiteX7" fmla="*/ 277645 w 555291"/>
              <a:gd name="connsiteY7" fmla="*/ 289213 h 578428"/>
              <a:gd name="connsiteX8" fmla="*/ 335488 w 555291"/>
              <a:gd name="connsiteY8" fmla="*/ 228960 h 578428"/>
              <a:gd name="connsiteX9" fmla="*/ 277645 w 555291"/>
              <a:gd name="connsiteY9" fmla="*/ 168707 h 578428"/>
              <a:gd name="connsiteX10" fmla="*/ 277645 w 555291"/>
              <a:gd name="connsiteY10" fmla="*/ 120505 h 578428"/>
              <a:gd name="connsiteX11" fmla="*/ 381762 w 555291"/>
              <a:gd name="connsiteY11" fmla="*/ 228960 h 578428"/>
              <a:gd name="connsiteX12" fmla="*/ 277645 w 555291"/>
              <a:gd name="connsiteY12" fmla="*/ 337416 h 578428"/>
              <a:gd name="connsiteX13" fmla="*/ 173528 w 555291"/>
              <a:gd name="connsiteY13" fmla="*/ 228960 h 578428"/>
              <a:gd name="connsiteX14" fmla="*/ 277645 w 555291"/>
              <a:gd name="connsiteY14" fmla="*/ 120505 h 578428"/>
              <a:gd name="connsiteX15" fmla="*/ 277645 w 555291"/>
              <a:gd name="connsiteY15" fmla="*/ 48202 h 578428"/>
              <a:gd name="connsiteX16" fmla="*/ 46274 w 555291"/>
              <a:gd name="connsiteY16" fmla="*/ 289214 h 578428"/>
              <a:gd name="connsiteX17" fmla="*/ 103117 w 555291"/>
              <a:gd name="connsiteY17" fmla="*/ 447445 h 578428"/>
              <a:gd name="connsiteX18" fmla="*/ 280875 w 555291"/>
              <a:gd name="connsiteY18" fmla="*/ 369717 h 578428"/>
              <a:gd name="connsiteX19" fmla="*/ 452476 w 555291"/>
              <a:gd name="connsiteY19" fmla="*/ 447081 h 578428"/>
              <a:gd name="connsiteX20" fmla="*/ 509017 w 555291"/>
              <a:gd name="connsiteY20" fmla="*/ 289214 h 578428"/>
              <a:gd name="connsiteX21" fmla="*/ 277645 w 555291"/>
              <a:gd name="connsiteY21" fmla="*/ 48202 h 578428"/>
              <a:gd name="connsiteX22" fmla="*/ 277645 w 555291"/>
              <a:gd name="connsiteY22" fmla="*/ 0 h 578428"/>
              <a:gd name="connsiteX23" fmla="*/ 555291 w 555291"/>
              <a:gd name="connsiteY23" fmla="*/ 289214 h 578428"/>
              <a:gd name="connsiteX24" fmla="*/ 277645 w 555291"/>
              <a:gd name="connsiteY24" fmla="*/ 578428 h 578428"/>
              <a:gd name="connsiteX25" fmla="*/ 0 w 555291"/>
              <a:gd name="connsiteY25" fmla="*/ 289214 h 578428"/>
              <a:gd name="connsiteX26" fmla="*/ 277645 w 555291"/>
              <a:gd name="connsiteY26" fmla="*/ 0 h 57842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55291" h="578428">
                <a:moveTo>
                  <a:pt x="280272" y="417917"/>
                </a:moveTo>
                <a:cubicBezTo>
                  <a:pt x="216694" y="417051"/>
                  <a:pt x="164505" y="452953"/>
                  <a:pt x="136843" y="480476"/>
                </a:cubicBezTo>
                <a:cubicBezTo>
                  <a:pt x="175846" y="511677"/>
                  <a:pt x="224666" y="530226"/>
                  <a:pt x="277645" y="530226"/>
                </a:cubicBezTo>
                <a:cubicBezTo>
                  <a:pt x="330801" y="530226"/>
                  <a:pt x="379768" y="511555"/>
                  <a:pt x="418835" y="480163"/>
                </a:cubicBezTo>
                <a:cubicBezTo>
                  <a:pt x="393141" y="453750"/>
                  <a:pt x="343718" y="418777"/>
                  <a:pt x="280272" y="417917"/>
                </a:cubicBezTo>
                <a:close/>
                <a:moveTo>
                  <a:pt x="277645" y="168707"/>
                </a:moveTo>
                <a:cubicBezTo>
                  <a:pt x="245700" y="168707"/>
                  <a:pt x="219802" y="195684"/>
                  <a:pt x="219802" y="228960"/>
                </a:cubicBezTo>
                <a:cubicBezTo>
                  <a:pt x="219802" y="262237"/>
                  <a:pt x="245700" y="289213"/>
                  <a:pt x="277645" y="289213"/>
                </a:cubicBezTo>
                <a:cubicBezTo>
                  <a:pt x="309590" y="289213"/>
                  <a:pt x="335488" y="262237"/>
                  <a:pt x="335488" y="228960"/>
                </a:cubicBezTo>
                <a:cubicBezTo>
                  <a:pt x="335488" y="195684"/>
                  <a:pt x="309590" y="168707"/>
                  <a:pt x="277645" y="168707"/>
                </a:cubicBezTo>
                <a:close/>
                <a:moveTo>
                  <a:pt x="277645" y="120505"/>
                </a:moveTo>
                <a:cubicBezTo>
                  <a:pt x="335148" y="120505"/>
                  <a:pt x="381762" y="169062"/>
                  <a:pt x="381762" y="228960"/>
                </a:cubicBezTo>
                <a:cubicBezTo>
                  <a:pt x="381762" y="288859"/>
                  <a:pt x="335148" y="337416"/>
                  <a:pt x="277645" y="337416"/>
                </a:cubicBezTo>
                <a:cubicBezTo>
                  <a:pt x="220142" y="337416"/>
                  <a:pt x="173528" y="288859"/>
                  <a:pt x="173528" y="228960"/>
                </a:cubicBezTo>
                <a:cubicBezTo>
                  <a:pt x="173528" y="169062"/>
                  <a:pt x="220142" y="120505"/>
                  <a:pt x="277645" y="120505"/>
                </a:cubicBezTo>
                <a:close/>
                <a:moveTo>
                  <a:pt x="277645" y="48202"/>
                </a:moveTo>
                <a:cubicBezTo>
                  <a:pt x="149863" y="48202"/>
                  <a:pt x="46274" y="156107"/>
                  <a:pt x="46274" y="289214"/>
                </a:cubicBezTo>
                <a:cubicBezTo>
                  <a:pt x="46274" y="349768"/>
                  <a:pt x="67714" y="405109"/>
                  <a:pt x="103117" y="447445"/>
                </a:cubicBezTo>
                <a:cubicBezTo>
                  <a:pt x="136946" y="413137"/>
                  <a:pt x="200651" y="368627"/>
                  <a:pt x="280875" y="369717"/>
                </a:cubicBezTo>
                <a:cubicBezTo>
                  <a:pt x="359842" y="370792"/>
                  <a:pt x="420274" y="413537"/>
                  <a:pt x="452476" y="447081"/>
                </a:cubicBezTo>
                <a:cubicBezTo>
                  <a:pt x="487700" y="404794"/>
                  <a:pt x="509017" y="349597"/>
                  <a:pt x="509017" y="289214"/>
                </a:cubicBezTo>
                <a:cubicBezTo>
                  <a:pt x="509017" y="156107"/>
                  <a:pt x="405427" y="48202"/>
                  <a:pt x="277645" y="48202"/>
                </a:cubicBezTo>
                <a:close/>
                <a:moveTo>
                  <a:pt x="277645" y="0"/>
                </a:moveTo>
                <a:cubicBezTo>
                  <a:pt x="430984" y="0"/>
                  <a:pt x="555291" y="129485"/>
                  <a:pt x="555291" y="289214"/>
                </a:cubicBezTo>
                <a:cubicBezTo>
                  <a:pt x="555291" y="448942"/>
                  <a:pt x="430984" y="578428"/>
                  <a:pt x="277645" y="578428"/>
                </a:cubicBezTo>
                <a:cubicBezTo>
                  <a:pt x="124306" y="578428"/>
                  <a:pt x="0" y="448942"/>
                  <a:pt x="0" y="289214"/>
                </a:cubicBezTo>
                <a:cubicBezTo>
                  <a:pt x="0" y="129485"/>
                  <a:pt x="124306" y="0"/>
                  <a:pt x="277645" y="0"/>
                </a:cubicBezTo>
                <a:close/>
              </a:path>
            </a:pathLst>
          </a:custGeom>
          <a:solidFill>
            <a:schemeClr val="bg1"/>
          </a:solidFill>
          <a:ln w="22860" cap="flat">
            <a:noFill/>
            <a:prstDash val="solid"/>
            <a:miter/>
          </a:ln>
        </p:spPr>
        <p:txBody>
          <a:bodyPr wrap="square" anchor="ctr">
            <a:noAutofit/>
          </a:bodyPr>
          <a:lstStyle/>
          <a:p>
            <a:pPr lvl="0">
              <a:defRPr/>
            </a:pPr>
            <a:endParaRPr lang="en-TL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02 Python Trading Bot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75521" y="1219200"/>
            <a:ext cx="8565907" cy="563880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ko-KR" altLang="en-US" sz="1700"/>
              <a:t>Move average</a:t>
            </a:r>
            <a:endParaRPr lang="ko-KR" altLang="en-US" sz="1700"/>
          </a:p>
          <a:p>
            <a:pPr marL="0" indent="0">
              <a:buNone/>
              <a:defRPr/>
            </a:pPr>
            <a:r>
              <a:rPr lang="ko-KR" altLang="en-US" sz="1700"/>
              <a:t>To briefly explain the moving average line again, the average value of the closing price over a certain period of time is connected by a line.</a:t>
            </a:r>
            <a:endParaRPr lang="ko-KR" altLang="en-US" sz="1700"/>
          </a:p>
          <a:p>
            <a:pPr marL="0" indent="0">
              <a:buNone/>
              <a:defRPr/>
            </a:pPr>
            <a:r>
              <a:rPr lang="ko-KR" altLang="en-US" sz="1700"/>
              <a:t>It is an indicator that is useful as a reference for rough movement, current trend analysis, and trading timing, and the moving average line is classified into three patterns: short, medium, and long. Depending on the chart displayed, the period used also varies as follows. The basic design was applied to actual transactions after automatic training at the sandbox using a cross technique using two mobile parallels. The moving average used an algorithm that buys when a short-term golden cross occurs using the short-term 5 days and the medium-term 15 days, and sells when a dead cross occurs</a:t>
            </a:r>
            <a:endParaRPr lang="ko-KR" altLang="en-US" sz="1700"/>
          </a:p>
          <a:p>
            <a:pPr marL="0" indent="0">
              <a:buNone/>
              <a:defRPr/>
            </a:pPr>
            <a:endParaRPr lang="ko-KR" altLang="en-US" sz="1700"/>
          </a:p>
          <a:p>
            <a:pPr marL="0" indent="0">
              <a:buNone/>
              <a:defRPr/>
            </a:pPr>
            <a:r>
              <a:rPr lang="ko-KR" altLang="en-US" sz="1700"/>
              <a:t>*Frequently used moving average (SMA) timeline</a:t>
            </a:r>
            <a:endParaRPr lang="ko-KR" altLang="en-US" sz="1700"/>
          </a:p>
          <a:p>
            <a:pPr marL="0" indent="0">
              <a:buNone/>
              <a:defRPr/>
            </a:pPr>
            <a:endParaRPr lang="ko-KR" altLang="en-US" sz="1700"/>
          </a:p>
        </p:txBody>
      </p:sp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2142778" y="4897120"/>
          <a:ext cx="6096000" cy="19608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49022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단기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중기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장기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9022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일간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5</a:t>
                      </a:r>
                      <a:r>
                        <a:rPr lang="ko-KR" altLang="en-US"/>
                        <a:t>일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25</a:t>
                      </a:r>
                      <a:r>
                        <a:rPr lang="ko-KR" altLang="en-US"/>
                        <a:t>일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75</a:t>
                      </a:r>
                      <a:r>
                        <a:rPr lang="ko-KR" altLang="en-US"/>
                        <a:t>일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9022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주간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13</a:t>
                      </a:r>
                      <a:r>
                        <a:rPr lang="ko-KR" altLang="en-US"/>
                        <a:t>주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26</a:t>
                      </a:r>
                      <a:r>
                        <a:rPr lang="ko-KR" altLang="en-US"/>
                        <a:t>주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52</a:t>
                      </a:r>
                      <a:r>
                        <a:rPr lang="ko-KR" altLang="en-US"/>
                        <a:t>주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9022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월간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12</a:t>
                      </a:r>
                      <a:r>
                        <a:rPr lang="ko-KR" altLang="en-US"/>
                        <a:t>개월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24</a:t>
                      </a:r>
                      <a:r>
                        <a:rPr lang="ko-KR" altLang="en-US"/>
                        <a:t>개월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60</a:t>
                      </a:r>
                      <a:r>
                        <a:rPr lang="ko-KR" altLang="en-US"/>
                        <a:t>개월</a:t>
                      </a: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02 Python Trading Bot result</a:t>
            </a:r>
            <a:endParaRPr lang="en-US" altLang="ko-KR"/>
          </a:p>
        </p:txBody>
      </p:sp>
      <p:sp>
        <p:nvSpPr>
          <p:cNvPr id="4" name=""/>
          <p:cNvSpPr txBox="1"/>
          <p:nvPr/>
        </p:nvSpPr>
        <p:spPr>
          <a:xfrm>
            <a:off x="1703510" y="5517231"/>
            <a:ext cx="4608514" cy="118646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a red buying point</a:t>
            </a:r>
            <a:endParaRPr lang="ko-KR" altLang="en-US"/>
          </a:p>
          <a:p>
            <a:pPr>
              <a:defRPr/>
            </a:pPr>
            <a:r>
              <a:rPr lang="ko-KR" altLang="en-US"/>
              <a:t>Blue selling point</a:t>
            </a:r>
            <a:endParaRPr lang="ko-KR" altLang="en-US"/>
          </a:p>
          <a:p>
            <a:pPr>
              <a:defRPr/>
            </a:pPr>
            <a:r>
              <a:rPr lang="ko-KR" altLang="en-US"/>
              <a:t>This can be applied to change the viewpoint and number of lines</a:t>
            </a:r>
            <a:endParaRPr lang="ko-KR" altLang="en-US"/>
          </a:p>
        </p:txBody>
      </p:sp>
      <p:pic>
        <p:nvPicPr>
          <p:cNvPr id="6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524000" y="919956"/>
            <a:ext cx="4572000" cy="4597276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992857"/>
            <a:ext cx="4572000" cy="42363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03 Flutter Dart medicine app</a:t>
            </a:r>
            <a:endParaRPr lang="en-US" altLang="ko-KR"/>
          </a:p>
        </p:txBody>
      </p:sp>
      <p:sp>
        <p:nvSpPr>
          <p:cNvPr id="4" name=""/>
          <p:cNvSpPr txBox="1"/>
          <p:nvPr/>
        </p:nvSpPr>
        <p:spPr>
          <a:xfrm>
            <a:off x="1703510" y="5517231"/>
            <a:ext cx="4608514" cy="36731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pic>
        <p:nvPicPr>
          <p:cNvPr id="8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8190306" y="0"/>
            <a:ext cx="1228725" cy="1295400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60352" y="1905003"/>
            <a:ext cx="7694078" cy="43279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03 Flutter Dart medicine app</a:t>
            </a:r>
            <a:endParaRPr lang="en-US" altLang="ko-KR"/>
          </a:p>
        </p:txBody>
      </p:sp>
      <p:sp>
        <p:nvSpPr>
          <p:cNvPr id="4" name=""/>
          <p:cNvSpPr txBox="1"/>
          <p:nvPr/>
        </p:nvSpPr>
        <p:spPr>
          <a:xfrm>
            <a:off x="1703510" y="5517231"/>
            <a:ext cx="4608514" cy="36731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pic>
        <p:nvPicPr>
          <p:cNvPr id="8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8190306" y="0"/>
            <a:ext cx="1228725" cy="1295400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96639" y="1989646"/>
            <a:ext cx="8992195" cy="47092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03 Flutter Dart medicine app</a:t>
            </a:r>
            <a:endParaRPr lang="en-US" altLang="ko-KR"/>
          </a:p>
        </p:txBody>
      </p:sp>
      <p:sp>
        <p:nvSpPr>
          <p:cNvPr id="4" name=""/>
          <p:cNvSpPr txBox="1"/>
          <p:nvPr/>
        </p:nvSpPr>
        <p:spPr>
          <a:xfrm>
            <a:off x="1703510" y="5517231"/>
            <a:ext cx="4608514" cy="36731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pic>
        <p:nvPicPr>
          <p:cNvPr id="8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8190306" y="0"/>
            <a:ext cx="1228725" cy="1295400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26406" y="2396133"/>
            <a:ext cx="8515946" cy="44618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03 Flutter Dart medicine app</a:t>
            </a:r>
            <a:endParaRPr lang="en-US" altLang="ko-KR"/>
          </a:p>
        </p:txBody>
      </p:sp>
      <p:sp>
        <p:nvSpPr>
          <p:cNvPr id="4" name=""/>
          <p:cNvSpPr txBox="1"/>
          <p:nvPr/>
        </p:nvSpPr>
        <p:spPr>
          <a:xfrm>
            <a:off x="1703510" y="5517231"/>
            <a:ext cx="4608514" cy="36731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pic>
        <p:nvPicPr>
          <p:cNvPr id="8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8190306" y="0"/>
            <a:ext cx="1228725" cy="1295400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47812" y="2158008"/>
            <a:ext cx="8635008" cy="46999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03 Flutter Dart medicine app</a:t>
            </a:r>
            <a:endParaRPr lang="en-US" altLang="ko-KR"/>
          </a:p>
        </p:txBody>
      </p:sp>
      <p:sp>
        <p:nvSpPr>
          <p:cNvPr id="4" name=""/>
          <p:cNvSpPr txBox="1"/>
          <p:nvPr/>
        </p:nvSpPr>
        <p:spPr>
          <a:xfrm>
            <a:off x="1703510" y="5517231"/>
            <a:ext cx="4608514" cy="36731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pic>
        <p:nvPicPr>
          <p:cNvPr id="8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8190306" y="0"/>
            <a:ext cx="1228725" cy="1295400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62695" y="2470547"/>
            <a:ext cx="8575476" cy="43874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03 Flutter Dart medicine app</a:t>
            </a:r>
            <a:endParaRPr lang="en-US" altLang="ko-KR"/>
          </a:p>
        </p:txBody>
      </p:sp>
      <p:sp>
        <p:nvSpPr>
          <p:cNvPr id="4" name=""/>
          <p:cNvSpPr txBox="1"/>
          <p:nvPr/>
        </p:nvSpPr>
        <p:spPr>
          <a:xfrm>
            <a:off x="1703510" y="5517231"/>
            <a:ext cx="4608514" cy="36731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pic>
        <p:nvPicPr>
          <p:cNvPr id="8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8190306" y="0"/>
            <a:ext cx="1228725" cy="1295400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81758" y="2544961"/>
            <a:ext cx="9170789" cy="43130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03 Flutter Dart medicine app</a:t>
            </a:r>
            <a:endParaRPr lang="en-US" altLang="ko-KR"/>
          </a:p>
        </p:txBody>
      </p:sp>
      <p:sp>
        <p:nvSpPr>
          <p:cNvPr id="4" name=""/>
          <p:cNvSpPr txBox="1"/>
          <p:nvPr/>
        </p:nvSpPr>
        <p:spPr>
          <a:xfrm>
            <a:off x="1703510" y="5517231"/>
            <a:ext cx="4608514" cy="36731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pic>
        <p:nvPicPr>
          <p:cNvPr id="8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8190306" y="0"/>
            <a:ext cx="1228725" cy="1295400"/>
          </a:xfrm>
          <a:prstGeom prst="rect">
            <a:avLst/>
          </a:prstGeom>
        </p:spPr>
      </p:pic>
      <p:pic>
        <p:nvPicPr>
          <p:cNvPr id="1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78496" y="1666875"/>
            <a:ext cx="8635008" cy="5191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04 Android Kotlin Memo app </a:t>
            </a:r>
            <a:endParaRPr lang="en-US" altLang="ko-KR"/>
          </a:p>
        </p:txBody>
      </p:sp>
      <p:sp>
        <p:nvSpPr>
          <p:cNvPr id="4" name=""/>
          <p:cNvSpPr txBox="1"/>
          <p:nvPr/>
        </p:nvSpPr>
        <p:spPr>
          <a:xfrm>
            <a:off x="1703510" y="5517231"/>
            <a:ext cx="4608514" cy="36731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pic>
        <p:nvPicPr>
          <p:cNvPr id="14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044481" y="857501"/>
            <a:ext cx="2453268" cy="5142997"/>
          </a:xfrm>
          <a:prstGeom prst="rect">
            <a:avLst/>
          </a:prstGeom>
        </p:spPr>
      </p:pic>
      <p:pic>
        <p:nvPicPr>
          <p:cNvPr id="1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14850" y="717053"/>
            <a:ext cx="3162300" cy="5423892"/>
          </a:xfrm>
          <a:prstGeom prst="rect">
            <a:avLst/>
          </a:prstGeom>
        </p:spPr>
      </p:pic>
      <p:pic>
        <p:nvPicPr>
          <p:cNvPr id="1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280202" y="575667"/>
            <a:ext cx="3162300" cy="57066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: Diagonal Corners Snipped 46"/>
          <p:cNvSpPr/>
          <p:nvPr/>
        </p:nvSpPr>
        <p:spPr>
          <a:xfrm>
            <a:off x="651228" y="692150"/>
            <a:ext cx="10365462" cy="5473700"/>
          </a:xfrm>
          <a:prstGeom prst="snip2DiagRect">
            <a:avLst>
              <a:gd name="adj1" fmla="val 0"/>
              <a:gd name="adj2" fmla="val 16667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6"/>
              </a:gs>
            </a:gsLst>
            <a:lin ang="16200000" scaled="1"/>
            <a:tileRect/>
          </a:gradFill>
          <a:ln w="920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21" name="TextBox 20"/>
          <p:cNvSpPr txBox="1"/>
          <p:nvPr/>
        </p:nvSpPr>
        <p:spPr>
          <a:xfrm>
            <a:off x="1441643" y="2334168"/>
            <a:ext cx="89025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id-ID" sz="4400" spc="-150">
                <a:solidFill>
                  <a:schemeClr val="bg1"/>
                </a:solidFill>
                <a:latin typeface="에스코어 드림 6 Bold"/>
                <a:ea typeface="에스코어 드림 6 Bold"/>
                <a:cs typeface="Open Sans"/>
              </a:rPr>
              <a:t>01</a:t>
            </a:r>
            <a:endParaRPr lang="en-US" sz="4400" spc="-150">
              <a:solidFill>
                <a:schemeClr val="bg1"/>
              </a:solidFill>
              <a:latin typeface="에스코어 드림 6 Bold"/>
              <a:ea typeface="에스코어 드림 6 Bold"/>
              <a:cs typeface="Open San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04444" y="2334168"/>
            <a:ext cx="89025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id-ID" sz="4400" spc="-150">
                <a:solidFill>
                  <a:schemeClr val="bg1"/>
                </a:solidFill>
                <a:latin typeface="에스코어 드림 6 Bold"/>
                <a:ea typeface="에스코어 드림 6 Bold"/>
                <a:cs typeface="Open Sans"/>
              </a:rPr>
              <a:t>02</a:t>
            </a:r>
            <a:endParaRPr lang="en-US" sz="4400" spc="-150">
              <a:solidFill>
                <a:schemeClr val="bg1"/>
              </a:solidFill>
              <a:latin typeface="에스코어 드림 6 Bold"/>
              <a:ea typeface="에스코어 드림 6 Bold"/>
              <a:cs typeface="Open San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41643" y="3436943"/>
            <a:ext cx="89025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id-ID" sz="4400" spc="-150">
                <a:solidFill>
                  <a:schemeClr val="bg1"/>
                </a:solidFill>
                <a:latin typeface="에스코어 드림 6 Bold"/>
                <a:ea typeface="에스코어 드림 6 Bold"/>
                <a:cs typeface="Open Sans"/>
              </a:rPr>
              <a:t>03</a:t>
            </a:r>
            <a:endParaRPr lang="en-US" sz="4400" spc="-150">
              <a:solidFill>
                <a:schemeClr val="bg1"/>
              </a:solidFill>
              <a:latin typeface="에스코어 드림 6 Bold"/>
              <a:ea typeface="에스코어 드림 6 Bold"/>
              <a:cs typeface="Open San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04444" y="3436943"/>
            <a:ext cx="89025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id-ID" sz="4400" spc="-150">
                <a:solidFill>
                  <a:schemeClr val="bg1"/>
                </a:solidFill>
                <a:latin typeface="에스코어 드림 6 Bold"/>
                <a:ea typeface="에스코어 드림 6 Bold"/>
                <a:cs typeface="Open Sans"/>
              </a:rPr>
              <a:t>04</a:t>
            </a:r>
            <a:endParaRPr lang="en-US" sz="4400" spc="-150">
              <a:solidFill>
                <a:schemeClr val="bg1"/>
              </a:solidFill>
              <a:latin typeface="에스코어 드림 6 Bold"/>
              <a:ea typeface="에스코어 드림 6 Bold"/>
              <a:cs typeface="Open San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441643" y="4539718"/>
            <a:ext cx="89025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id-ID" sz="4400" spc="-150">
                <a:solidFill>
                  <a:schemeClr val="bg1"/>
                </a:solidFill>
                <a:latin typeface="에스코어 드림 6 Bold"/>
                <a:ea typeface="에스코어 드림 6 Bold"/>
                <a:cs typeface="Open Sans"/>
              </a:rPr>
              <a:t>05</a:t>
            </a:r>
            <a:endParaRPr lang="en-US" sz="4400" spc="-150">
              <a:solidFill>
                <a:schemeClr val="bg1"/>
              </a:solidFill>
              <a:latin typeface="에스코어 드림 6 Bold"/>
              <a:ea typeface="에스코어 드림 6 Bold"/>
              <a:cs typeface="Open San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304444" y="4539718"/>
            <a:ext cx="890256" cy="754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id-ID" sz="4400" spc="-150">
              <a:solidFill>
                <a:schemeClr val="bg1"/>
              </a:solidFill>
              <a:latin typeface="에스코어 드림 6 Bold"/>
              <a:ea typeface="에스코어 드림 6 Bold"/>
              <a:cs typeface="Open Sans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95324" y="0"/>
            <a:ext cx="3186339" cy="18868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970597" y="648879"/>
            <a:ext cx="272260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 b="1">
                <a:solidFill>
                  <a:schemeClr val="bg1"/>
                </a:solidFill>
                <a:latin typeface="에스코어 드림 6 Bold"/>
                <a:ea typeface="에스코어 드림 6 Bold"/>
              </a:rPr>
              <a:t>PORTFOLIO</a:t>
            </a:r>
            <a:endParaRPr lang="en-US" sz="3600" b="1">
              <a:solidFill>
                <a:schemeClr val="bg1"/>
              </a:solidFill>
              <a:latin typeface="에스코어 드림 6 Bold"/>
              <a:ea typeface="에스코어 드림 6 Bold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7391" y="1245033"/>
            <a:ext cx="3429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b="1">
                <a:solidFill>
                  <a:schemeClr val="bg1"/>
                </a:solidFill>
                <a:latin typeface="에스코어 드림 2 ExtraLight"/>
                <a:ea typeface="에스코어 드림 2 ExtraLight"/>
                <a:cs typeface="Roboto Black"/>
              </a:rPr>
              <a:t>Presentation</a:t>
            </a:r>
            <a:endParaRPr lang="en-US" sz="1200" b="1">
              <a:solidFill>
                <a:schemeClr val="bg1"/>
              </a:solidFill>
              <a:latin typeface="에스코어 드림 2 ExtraLight"/>
              <a:ea typeface="에스코어 드림 2 ExtraLight"/>
              <a:cs typeface="Roboto Black"/>
            </a:endParaRPr>
          </a:p>
        </p:txBody>
      </p:sp>
      <p:sp>
        <p:nvSpPr>
          <p:cNvPr id="39" name="Freeform 16"/>
          <p:cNvSpPr/>
          <p:nvPr/>
        </p:nvSpPr>
        <p:spPr>
          <a:xfrm>
            <a:off x="2119842" y="162820"/>
            <a:ext cx="424097" cy="441768"/>
          </a:xfrm>
          <a:custGeom>
            <a:avLst/>
            <a:gdLst>
              <a:gd name="connsiteX0" fmla="*/ 280272 w 555291"/>
              <a:gd name="connsiteY0" fmla="*/ 417917 h 578428"/>
              <a:gd name="connsiteX1" fmla="*/ 136843 w 555291"/>
              <a:gd name="connsiteY1" fmla="*/ 480476 h 578428"/>
              <a:gd name="connsiteX2" fmla="*/ 277645 w 555291"/>
              <a:gd name="connsiteY2" fmla="*/ 530226 h 578428"/>
              <a:gd name="connsiteX3" fmla="*/ 418835 w 555291"/>
              <a:gd name="connsiteY3" fmla="*/ 480163 h 578428"/>
              <a:gd name="connsiteX4" fmla="*/ 280272 w 555291"/>
              <a:gd name="connsiteY4" fmla="*/ 417917 h 578428"/>
              <a:gd name="connsiteX5" fmla="*/ 277645 w 555291"/>
              <a:gd name="connsiteY5" fmla="*/ 168707 h 578428"/>
              <a:gd name="connsiteX6" fmla="*/ 219802 w 555291"/>
              <a:gd name="connsiteY6" fmla="*/ 228960 h 578428"/>
              <a:gd name="connsiteX7" fmla="*/ 277645 w 555291"/>
              <a:gd name="connsiteY7" fmla="*/ 289213 h 578428"/>
              <a:gd name="connsiteX8" fmla="*/ 335488 w 555291"/>
              <a:gd name="connsiteY8" fmla="*/ 228960 h 578428"/>
              <a:gd name="connsiteX9" fmla="*/ 277645 w 555291"/>
              <a:gd name="connsiteY9" fmla="*/ 168707 h 578428"/>
              <a:gd name="connsiteX10" fmla="*/ 277645 w 555291"/>
              <a:gd name="connsiteY10" fmla="*/ 120505 h 578428"/>
              <a:gd name="connsiteX11" fmla="*/ 381762 w 555291"/>
              <a:gd name="connsiteY11" fmla="*/ 228960 h 578428"/>
              <a:gd name="connsiteX12" fmla="*/ 277645 w 555291"/>
              <a:gd name="connsiteY12" fmla="*/ 337416 h 578428"/>
              <a:gd name="connsiteX13" fmla="*/ 173528 w 555291"/>
              <a:gd name="connsiteY13" fmla="*/ 228960 h 578428"/>
              <a:gd name="connsiteX14" fmla="*/ 277645 w 555291"/>
              <a:gd name="connsiteY14" fmla="*/ 120505 h 578428"/>
              <a:gd name="connsiteX15" fmla="*/ 277645 w 555291"/>
              <a:gd name="connsiteY15" fmla="*/ 48202 h 578428"/>
              <a:gd name="connsiteX16" fmla="*/ 46274 w 555291"/>
              <a:gd name="connsiteY16" fmla="*/ 289214 h 578428"/>
              <a:gd name="connsiteX17" fmla="*/ 103117 w 555291"/>
              <a:gd name="connsiteY17" fmla="*/ 447445 h 578428"/>
              <a:gd name="connsiteX18" fmla="*/ 280875 w 555291"/>
              <a:gd name="connsiteY18" fmla="*/ 369717 h 578428"/>
              <a:gd name="connsiteX19" fmla="*/ 452476 w 555291"/>
              <a:gd name="connsiteY19" fmla="*/ 447081 h 578428"/>
              <a:gd name="connsiteX20" fmla="*/ 509017 w 555291"/>
              <a:gd name="connsiteY20" fmla="*/ 289214 h 578428"/>
              <a:gd name="connsiteX21" fmla="*/ 277645 w 555291"/>
              <a:gd name="connsiteY21" fmla="*/ 48202 h 578428"/>
              <a:gd name="connsiteX22" fmla="*/ 277645 w 555291"/>
              <a:gd name="connsiteY22" fmla="*/ 0 h 578428"/>
              <a:gd name="connsiteX23" fmla="*/ 555291 w 555291"/>
              <a:gd name="connsiteY23" fmla="*/ 289214 h 578428"/>
              <a:gd name="connsiteX24" fmla="*/ 277645 w 555291"/>
              <a:gd name="connsiteY24" fmla="*/ 578428 h 578428"/>
              <a:gd name="connsiteX25" fmla="*/ 0 w 555291"/>
              <a:gd name="connsiteY25" fmla="*/ 289214 h 578428"/>
              <a:gd name="connsiteX26" fmla="*/ 277645 w 555291"/>
              <a:gd name="connsiteY26" fmla="*/ 0 h 57842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55291" h="578428">
                <a:moveTo>
                  <a:pt x="280272" y="417917"/>
                </a:moveTo>
                <a:cubicBezTo>
                  <a:pt x="216694" y="417051"/>
                  <a:pt x="164505" y="452953"/>
                  <a:pt x="136843" y="480476"/>
                </a:cubicBezTo>
                <a:cubicBezTo>
                  <a:pt x="175846" y="511677"/>
                  <a:pt x="224666" y="530226"/>
                  <a:pt x="277645" y="530226"/>
                </a:cubicBezTo>
                <a:cubicBezTo>
                  <a:pt x="330801" y="530226"/>
                  <a:pt x="379768" y="511555"/>
                  <a:pt x="418835" y="480163"/>
                </a:cubicBezTo>
                <a:cubicBezTo>
                  <a:pt x="393141" y="453750"/>
                  <a:pt x="343718" y="418777"/>
                  <a:pt x="280272" y="417917"/>
                </a:cubicBezTo>
                <a:close/>
                <a:moveTo>
                  <a:pt x="277645" y="168707"/>
                </a:moveTo>
                <a:cubicBezTo>
                  <a:pt x="245700" y="168707"/>
                  <a:pt x="219802" y="195684"/>
                  <a:pt x="219802" y="228960"/>
                </a:cubicBezTo>
                <a:cubicBezTo>
                  <a:pt x="219802" y="262237"/>
                  <a:pt x="245700" y="289213"/>
                  <a:pt x="277645" y="289213"/>
                </a:cubicBezTo>
                <a:cubicBezTo>
                  <a:pt x="309590" y="289213"/>
                  <a:pt x="335488" y="262237"/>
                  <a:pt x="335488" y="228960"/>
                </a:cubicBezTo>
                <a:cubicBezTo>
                  <a:pt x="335488" y="195684"/>
                  <a:pt x="309590" y="168707"/>
                  <a:pt x="277645" y="168707"/>
                </a:cubicBezTo>
                <a:close/>
                <a:moveTo>
                  <a:pt x="277645" y="120505"/>
                </a:moveTo>
                <a:cubicBezTo>
                  <a:pt x="335148" y="120505"/>
                  <a:pt x="381762" y="169062"/>
                  <a:pt x="381762" y="228960"/>
                </a:cubicBezTo>
                <a:cubicBezTo>
                  <a:pt x="381762" y="288859"/>
                  <a:pt x="335148" y="337416"/>
                  <a:pt x="277645" y="337416"/>
                </a:cubicBezTo>
                <a:cubicBezTo>
                  <a:pt x="220142" y="337416"/>
                  <a:pt x="173528" y="288859"/>
                  <a:pt x="173528" y="228960"/>
                </a:cubicBezTo>
                <a:cubicBezTo>
                  <a:pt x="173528" y="169062"/>
                  <a:pt x="220142" y="120505"/>
                  <a:pt x="277645" y="120505"/>
                </a:cubicBezTo>
                <a:close/>
                <a:moveTo>
                  <a:pt x="277645" y="48202"/>
                </a:moveTo>
                <a:cubicBezTo>
                  <a:pt x="149863" y="48202"/>
                  <a:pt x="46274" y="156107"/>
                  <a:pt x="46274" y="289214"/>
                </a:cubicBezTo>
                <a:cubicBezTo>
                  <a:pt x="46274" y="349768"/>
                  <a:pt x="67714" y="405109"/>
                  <a:pt x="103117" y="447445"/>
                </a:cubicBezTo>
                <a:cubicBezTo>
                  <a:pt x="136946" y="413137"/>
                  <a:pt x="200651" y="368627"/>
                  <a:pt x="280875" y="369717"/>
                </a:cubicBezTo>
                <a:cubicBezTo>
                  <a:pt x="359842" y="370792"/>
                  <a:pt x="420274" y="413537"/>
                  <a:pt x="452476" y="447081"/>
                </a:cubicBezTo>
                <a:cubicBezTo>
                  <a:pt x="487700" y="404794"/>
                  <a:pt x="509017" y="349597"/>
                  <a:pt x="509017" y="289214"/>
                </a:cubicBezTo>
                <a:cubicBezTo>
                  <a:pt x="509017" y="156107"/>
                  <a:pt x="405427" y="48202"/>
                  <a:pt x="277645" y="48202"/>
                </a:cubicBezTo>
                <a:close/>
                <a:moveTo>
                  <a:pt x="277645" y="0"/>
                </a:moveTo>
                <a:cubicBezTo>
                  <a:pt x="430984" y="0"/>
                  <a:pt x="555291" y="129485"/>
                  <a:pt x="555291" y="289214"/>
                </a:cubicBezTo>
                <a:cubicBezTo>
                  <a:pt x="555291" y="448942"/>
                  <a:pt x="430984" y="578428"/>
                  <a:pt x="277645" y="578428"/>
                </a:cubicBezTo>
                <a:cubicBezTo>
                  <a:pt x="124306" y="578428"/>
                  <a:pt x="0" y="448942"/>
                  <a:pt x="0" y="289214"/>
                </a:cubicBezTo>
                <a:cubicBezTo>
                  <a:pt x="0" y="129485"/>
                  <a:pt x="124306" y="0"/>
                  <a:pt x="277645" y="0"/>
                </a:cubicBezTo>
                <a:close/>
              </a:path>
            </a:pathLst>
          </a:custGeom>
          <a:solidFill>
            <a:schemeClr val="bg1"/>
          </a:solidFill>
          <a:ln w="22860" cap="flat">
            <a:noFill/>
            <a:prstDash val="solid"/>
            <a:miter/>
          </a:ln>
        </p:spPr>
        <p:txBody>
          <a:bodyPr wrap="square" anchor="ctr">
            <a:noAutofit/>
          </a:bodyPr>
          <a:lstStyle/>
          <a:p>
            <a:pPr lvl="0">
              <a:defRPr/>
            </a:pPr>
            <a:endParaRPr lang="en-TL" sz="900"/>
          </a:p>
        </p:txBody>
      </p:sp>
      <p:sp>
        <p:nvSpPr>
          <p:cNvPr id="40" name="TextBox 39"/>
          <p:cNvSpPr txBox="1"/>
          <p:nvPr/>
        </p:nvSpPr>
        <p:spPr>
          <a:xfrm>
            <a:off x="2293317" y="2145030"/>
            <a:ext cx="1871900" cy="70104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bg1"/>
                </a:solidFill>
                <a:latin typeface="에스코어 드림 6 Bold"/>
                <a:ea typeface="에스코어 드림 6 Bold"/>
              </a:rPr>
              <a:t>Java BlackJack</a:t>
            </a:r>
            <a:endParaRPr lang="en-US" altLang="ko-KR" sz="2000" b="1">
              <a:solidFill>
                <a:schemeClr val="bg1"/>
              </a:solidFill>
              <a:latin typeface="에스코어 드림 6 Bold"/>
              <a:ea typeface="에스코어 드림 6 Bold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311264" y="2773680"/>
            <a:ext cx="3106057" cy="3295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050" b="0" i="0">
                <a:solidFill>
                  <a:schemeClr val="bg1"/>
                </a:solidFill>
                <a:effectLst/>
                <a:latin typeface="에스코어 드림 2 ExtraLight"/>
                <a:ea typeface="에스코어 드림 2 ExtraLight"/>
              </a:rPr>
              <a:t>UML, Socket Programming</a:t>
            </a:r>
            <a:endParaRPr lang="en-US" altLang="ko-KR" sz="1050" b="0" i="0">
              <a:solidFill>
                <a:schemeClr val="bg1"/>
              </a:solidFill>
              <a:effectLst/>
              <a:latin typeface="에스코어 드림 2 ExtraLight"/>
              <a:ea typeface="에스코어 드림 2 ExtraLigh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305155" y="2145030"/>
            <a:ext cx="1871900" cy="70104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bg1"/>
                </a:solidFill>
                <a:latin typeface="에스코어 드림 6 Bold"/>
                <a:ea typeface="에스코어 드림 6 Bold"/>
              </a:rPr>
              <a:t>Python</a:t>
            </a:r>
            <a:endParaRPr lang="en-US" altLang="ko-KR" sz="2000" b="1">
              <a:solidFill>
                <a:schemeClr val="bg1"/>
              </a:solidFill>
              <a:latin typeface="에스코어 드림 6 Bold"/>
              <a:ea typeface="에스코어 드림 6 Bold"/>
            </a:endParaRPr>
          </a:p>
          <a:p>
            <a:pPr lvl="0">
              <a:defRPr/>
            </a:pPr>
            <a:r>
              <a:rPr lang="en-US" altLang="ko-KR" sz="2000" b="1">
                <a:solidFill>
                  <a:schemeClr val="bg1"/>
                </a:solidFill>
                <a:latin typeface="에스코어 드림 6 Bold"/>
                <a:ea typeface="에스코어 드림 6 Bold"/>
              </a:rPr>
              <a:t>TradingBot</a:t>
            </a:r>
            <a:endParaRPr lang="en-US" altLang="ko-KR" sz="2000" b="1">
              <a:solidFill>
                <a:schemeClr val="bg1"/>
              </a:solidFill>
              <a:latin typeface="에스코어 드림 6 Bold"/>
              <a:ea typeface="에스코어 드림 6 Bold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233804" y="2773680"/>
            <a:ext cx="3106058" cy="3295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050" b="0" i="0">
                <a:solidFill>
                  <a:schemeClr val="bg1"/>
                </a:solidFill>
                <a:effectLst/>
                <a:latin typeface="에스코어 드림 2 ExtraLight"/>
                <a:ea typeface="에스코어 드림 2 ExtraLight"/>
              </a:rPr>
              <a:t>Pytham anaconda,binance api,uml</a:t>
            </a:r>
            <a:endParaRPr lang="en-US" altLang="ko-KR" sz="1050" b="0" i="0">
              <a:solidFill>
                <a:schemeClr val="bg1"/>
              </a:solidFill>
              <a:effectLst/>
              <a:latin typeface="에스코어 드림 2 ExtraLight"/>
              <a:ea typeface="에스코어 드림 2 ExtraLigh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293317" y="3240405"/>
            <a:ext cx="1871900" cy="70104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bg1"/>
                </a:solidFill>
                <a:latin typeface="에스코어 드림 6 Bold"/>
                <a:ea typeface="에스코어 드림 6 Bold"/>
              </a:rPr>
              <a:t>Flutter Dart</a:t>
            </a:r>
            <a:endParaRPr lang="en-US" altLang="ko-KR" sz="2000" b="1">
              <a:solidFill>
                <a:schemeClr val="bg1"/>
              </a:solidFill>
              <a:latin typeface="에스코어 드림 6 Bold"/>
              <a:ea typeface="에스코어 드림 6 Bold"/>
            </a:endParaRPr>
          </a:p>
          <a:p>
            <a:pPr lvl="0">
              <a:defRPr/>
            </a:pPr>
            <a:r>
              <a:rPr lang="en-US" altLang="ko-KR" sz="2000" b="1">
                <a:solidFill>
                  <a:schemeClr val="bg1"/>
                </a:solidFill>
                <a:latin typeface="에스코어 드림 6 Bold"/>
                <a:ea typeface="에스코어 드림 6 Bold"/>
              </a:rPr>
              <a:t>medicine app</a:t>
            </a:r>
            <a:endParaRPr lang="en-US" altLang="ko-KR" sz="2000" b="1">
              <a:solidFill>
                <a:schemeClr val="bg1"/>
              </a:solidFill>
              <a:latin typeface="에스코어 드림 6 Bold"/>
              <a:ea typeface="에스코어 드림 6 Bold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311264" y="3869055"/>
            <a:ext cx="3106057" cy="3295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050" b="0" i="0">
                <a:solidFill>
                  <a:schemeClr val="bg1"/>
                </a:solidFill>
                <a:effectLst/>
                <a:latin typeface="에스코어 드림 2 ExtraLight"/>
                <a:ea typeface="에스코어 드림 2 ExtraLight"/>
              </a:rPr>
              <a:t>Local Format </a:t>
            </a:r>
            <a:r>
              <a:rPr lang="en-US" altLang="ko-KR" sz="1050" b="0" i="0">
                <a:solidFill>
                  <a:schemeClr val="bg1"/>
                </a:solidFill>
                <a:effectLst/>
                <a:latin typeface="에스코어 드림 2 ExtraLight"/>
                <a:ea typeface="에스코어 드림 2 ExtraLight"/>
              </a:rPr>
              <a:t>Medicine </a:t>
            </a:r>
            <a:r>
              <a:rPr lang="en-US" sz="1050" b="0" i="0">
                <a:solidFill>
                  <a:schemeClr val="bg1"/>
                </a:solidFill>
                <a:effectLst/>
                <a:latin typeface="에스코어 드림 2 ExtraLight"/>
                <a:ea typeface="에스코어 드림 2 ExtraLight"/>
              </a:rPr>
              <a:t>Alarm Application</a:t>
            </a:r>
            <a:endParaRPr lang="en-US" sz="1050" b="0" i="0">
              <a:solidFill>
                <a:schemeClr val="bg1"/>
              </a:solidFill>
              <a:effectLst/>
              <a:latin typeface="에스코어 드림 2 ExtraLight"/>
              <a:ea typeface="에스코어 드림 2 ExtraLigh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334920" y="3268385"/>
            <a:ext cx="2127664" cy="100584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bg1"/>
                </a:solidFill>
                <a:latin typeface="에스코어 드림 6 Bold"/>
                <a:ea typeface="에스코어 드림 6 Bold"/>
              </a:rPr>
              <a:t>Android Kotlin</a:t>
            </a:r>
            <a:endParaRPr lang="en-US" altLang="ko-KR" sz="2000" b="1">
              <a:solidFill>
                <a:schemeClr val="bg1"/>
              </a:solidFill>
              <a:latin typeface="에스코어 드림 6 Bold"/>
              <a:ea typeface="에스코어 드림 6 Bold"/>
            </a:endParaRPr>
          </a:p>
          <a:p>
            <a:pPr lvl="0">
              <a:defRPr/>
            </a:pPr>
            <a:r>
              <a:rPr lang="en-US" altLang="ko-KR" sz="2000" b="1">
                <a:solidFill>
                  <a:schemeClr val="bg1"/>
                </a:solidFill>
                <a:latin typeface="에스코어 드림 6 Bold"/>
                <a:ea typeface="에스코어 드림 6 Bold"/>
              </a:rPr>
              <a:t>Memo app</a:t>
            </a:r>
            <a:endParaRPr lang="en-US" altLang="ko-KR" sz="2000" b="1">
              <a:solidFill>
                <a:schemeClr val="bg1"/>
              </a:solidFill>
              <a:latin typeface="에스코어 드림 6 Bold"/>
              <a:ea typeface="에스코어 드림 6 Bold"/>
            </a:endParaRPr>
          </a:p>
          <a:p>
            <a:pPr lvl="0">
              <a:defRPr/>
            </a:pPr>
            <a:endParaRPr lang="en-US" altLang="ko-KR" sz="2000" b="1">
              <a:solidFill>
                <a:schemeClr val="bg1"/>
              </a:solidFill>
              <a:latin typeface="에스코어 드림 6 Bold"/>
              <a:ea typeface="에스코어 드림 6 Bold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323100" y="3878580"/>
            <a:ext cx="3106057" cy="3295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050" b="0" i="0">
                <a:solidFill>
                  <a:schemeClr val="bg1"/>
                </a:solidFill>
                <a:effectLst/>
                <a:latin typeface="에스코어 드림 2 ExtraLight"/>
                <a:ea typeface="에스코어 드림 2 ExtraLight"/>
              </a:rPr>
              <a:t>DB : Firebase Date Specified Memo Application</a:t>
            </a:r>
            <a:endParaRPr lang="en-US" altLang="ko-KR" sz="1050" b="0" i="0">
              <a:solidFill>
                <a:schemeClr val="bg1"/>
              </a:solidFill>
              <a:effectLst/>
              <a:latin typeface="에스코어 드림 2 ExtraLight"/>
              <a:ea typeface="에스코어 드림 2 ExtraLigh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293317" y="4345305"/>
            <a:ext cx="2004192" cy="70104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bg1"/>
                </a:solidFill>
                <a:latin typeface="에스코어 드림 6 Bold"/>
                <a:ea typeface="에스코어 드림 6 Bold"/>
              </a:rPr>
              <a:t>Android Kotlin</a:t>
            </a:r>
            <a:endParaRPr lang="en-US" altLang="ko-KR" sz="2000" b="1">
              <a:solidFill>
                <a:schemeClr val="bg1"/>
              </a:solidFill>
              <a:latin typeface="에스코어 드림 6 Bold"/>
              <a:ea typeface="에스코어 드림 6 Bold"/>
            </a:endParaRPr>
          </a:p>
          <a:p>
            <a:pPr lvl="0">
              <a:defRPr/>
            </a:pPr>
            <a:r>
              <a:rPr lang="en-US" altLang="ko-KR" sz="2000" b="1">
                <a:solidFill>
                  <a:schemeClr val="bg1"/>
                </a:solidFill>
                <a:latin typeface="에스코어 드림 6 Bold"/>
                <a:ea typeface="에스코어 드림 6 Bold"/>
              </a:rPr>
              <a:t>Dice app</a:t>
            </a:r>
            <a:endParaRPr lang="en-US" altLang="ko-KR" sz="2000" b="1">
              <a:solidFill>
                <a:schemeClr val="bg1"/>
              </a:solidFill>
              <a:latin typeface="에스코어 드림 6 Bold"/>
              <a:ea typeface="에스코어 드림 6 Bold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311264" y="4954905"/>
            <a:ext cx="3106057" cy="3295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050" b="0" i="0">
                <a:solidFill>
                  <a:schemeClr val="bg1"/>
                </a:solidFill>
                <a:effectLst/>
                <a:latin typeface="에스코어 드림 2 ExtraLight"/>
                <a:ea typeface="에스코어 드림 2 ExtraLight"/>
              </a:rPr>
              <a:t>Just Throwing two dice Application</a:t>
            </a:r>
            <a:endParaRPr lang="en-US" altLang="ko-KR" sz="1050" b="0" i="0">
              <a:solidFill>
                <a:schemeClr val="bg1"/>
              </a:solidFill>
              <a:effectLst/>
              <a:latin typeface="에스코어 드림 2 ExtraLight"/>
              <a:ea typeface="에스코어 드림 2 ExtraLigh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305155" y="4478655"/>
            <a:ext cx="1871900" cy="39781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endParaRPr lang="en-ID" sz="2000" b="1">
              <a:solidFill>
                <a:schemeClr val="bg1"/>
              </a:solidFill>
              <a:latin typeface="에스코어 드림 6 Bold"/>
              <a:ea typeface="에스코어 드림 6 Bold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323101" y="4954905"/>
            <a:ext cx="3106057" cy="3295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en-US" sz="1050" b="0" i="0">
              <a:solidFill>
                <a:schemeClr val="bg1"/>
              </a:solidFill>
              <a:effectLst/>
              <a:latin typeface="에스코어 드림 2 ExtraLight"/>
              <a:ea typeface="에스코어 드림 2 ExtraLigh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457181" y="6331876"/>
            <a:ext cx="1550553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1400" b="1">
                <a:solidFill>
                  <a:srgbClr val="22afa7"/>
                </a:solidFill>
              </a:rPr>
              <a:t>PORTFOLIO NAME</a:t>
            </a:r>
            <a:endParaRPr lang="en-US" sz="1400" b="1">
              <a:solidFill>
                <a:srgbClr val="22afa7"/>
              </a:solidFill>
            </a:endParaRPr>
          </a:p>
        </p:txBody>
      </p:sp>
      <p:grpSp>
        <p:nvGrpSpPr>
          <p:cNvPr id="56" name="Group 2"/>
          <p:cNvGrpSpPr/>
          <p:nvPr/>
        </p:nvGrpSpPr>
        <p:grpSpPr>
          <a:xfrm rot="0">
            <a:off x="7864199" y="6451425"/>
            <a:ext cx="2567711" cy="93446"/>
            <a:chOff x="1792245" y="6550048"/>
            <a:chExt cx="6398312" cy="149089"/>
          </a:xfrm>
          <a:solidFill>
            <a:schemeClr val="bg1"/>
          </a:solidFill>
        </p:grpSpPr>
        <p:sp>
          <p:nvSpPr>
            <p:cNvPr id="57" name="Rectangle 3"/>
            <p:cNvSpPr/>
            <p:nvPr/>
          </p:nvSpPr>
          <p:spPr>
            <a:xfrm>
              <a:off x="2193949" y="6550048"/>
              <a:ext cx="5996608" cy="149089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6"/>
                </a:gs>
              </a:gsLst>
              <a:lin ang="16200000" scaled="1"/>
              <a:tileRect/>
            </a:gradFill>
            <a:ln w="920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8" name="Rectangle 4"/>
            <p:cNvSpPr/>
            <p:nvPr/>
          </p:nvSpPr>
          <p:spPr>
            <a:xfrm>
              <a:off x="1993097" y="6550048"/>
              <a:ext cx="150052" cy="149089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6"/>
                </a:gs>
              </a:gsLst>
              <a:lin ang="16200000" scaled="1"/>
              <a:tileRect/>
            </a:gradFill>
            <a:ln w="920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9" name="Rectangle 5"/>
            <p:cNvSpPr/>
            <p:nvPr/>
          </p:nvSpPr>
          <p:spPr>
            <a:xfrm>
              <a:off x="1792245" y="6550048"/>
              <a:ext cx="150052" cy="149089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6"/>
                </a:gs>
              </a:gsLst>
              <a:lin ang="16200000" scaled="1"/>
              <a:tileRect/>
            </a:gradFill>
            <a:ln w="920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60" name="Oval 5"/>
          <p:cNvSpPr/>
          <p:nvPr/>
        </p:nvSpPr>
        <p:spPr>
          <a:xfrm>
            <a:off x="10543362" y="-615470"/>
            <a:ext cx="2265612" cy="2265612"/>
          </a:xfrm>
          <a:prstGeom prst="ellipse">
            <a:avLst/>
          </a:prstGeom>
          <a:noFill/>
          <a:ln w="381000">
            <a:solidFill>
              <a:srgbClr val="ff6361">
                <a:alpha val="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" name="Oval 7"/>
          <p:cNvSpPr/>
          <p:nvPr/>
        </p:nvSpPr>
        <p:spPr>
          <a:xfrm>
            <a:off x="1" y="5862322"/>
            <a:ext cx="790575" cy="995679"/>
          </a:xfrm>
          <a:custGeom>
            <a:avLst/>
            <a:gdLst>
              <a:gd name="connsiteX0" fmla="*/ 100300 w 790575"/>
              <a:gd name="connsiteY0" fmla="*/ 0 h 995679"/>
              <a:gd name="connsiteX1" fmla="*/ 790575 w 790575"/>
              <a:gd name="connsiteY1" fmla="*/ 690275 h 995679"/>
              <a:gd name="connsiteX2" fmla="*/ 736330 w 790575"/>
              <a:gd name="connsiteY2" fmla="*/ 958961 h 995679"/>
              <a:gd name="connsiteX3" fmla="*/ 716400 w 790575"/>
              <a:gd name="connsiteY3" fmla="*/ 995679 h 995679"/>
              <a:gd name="connsiteX4" fmla="*/ 0 w 790575"/>
              <a:gd name="connsiteY4" fmla="*/ 995679 h 995679"/>
              <a:gd name="connsiteX5" fmla="*/ 0 w 790575"/>
              <a:gd name="connsiteY5" fmla="*/ 10111 h 99567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0575" h="995679">
                <a:moveTo>
                  <a:pt x="100300" y="0"/>
                </a:moveTo>
                <a:cubicBezTo>
                  <a:pt x="481528" y="0"/>
                  <a:pt x="790575" y="309047"/>
                  <a:pt x="790575" y="690275"/>
                </a:cubicBezTo>
                <a:cubicBezTo>
                  <a:pt x="790575" y="785582"/>
                  <a:pt x="771260" y="876378"/>
                  <a:pt x="736330" y="958961"/>
                </a:cubicBezTo>
                <a:lnTo>
                  <a:pt x="716400" y="995679"/>
                </a:lnTo>
                <a:lnTo>
                  <a:pt x="0" y="995679"/>
                </a:lnTo>
                <a:lnTo>
                  <a:pt x="0" y="10111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6"/>
              </a:gs>
            </a:gsLst>
            <a:lin ang="16200000" scaled="1"/>
            <a:tileRect/>
          </a:gradFill>
          <a:ln w="920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500"/>
                            </p:stCondLst>
                            <p:childTnLst>
                              <p:par>
                                <p:cTn id="14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500"/>
                            </p:stCondLst>
                            <p:childTnLst>
                              <p:par>
                                <p:cTn id="22" presetID="22" presetClass="entr" presetSubtype="8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22" presetClass="entr" presetSubtype="8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500"/>
                            </p:stCondLst>
                            <p:childTnLst>
                              <p:par>
                                <p:cTn id="30" presetID="22" presetClass="entr" presetSubtype="8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22" presetClass="entr" presetSubtype="8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500"/>
                            </p:stCondLst>
                            <p:childTnLst>
                              <p:par>
                                <p:cTn id="38" presetID="22" presetClass="entr" presetSubtype="8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000"/>
                            </p:stCondLst>
                            <p:childTnLst>
                              <p:par>
                                <p:cTn id="42" presetID="22" presetClass="entr" presetSubtype="8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500"/>
                            </p:stCondLst>
                            <p:childTnLst>
                              <p:par>
                                <p:cTn id="46" presetID="22" presetClass="entr" presetSubtype="8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8000"/>
                            </p:stCondLst>
                            <p:childTnLst>
                              <p:par>
                                <p:cTn id="50" presetID="22" presetClass="entr" presetSubtype="8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500"/>
                            </p:stCondLst>
                            <p:childTnLst>
                              <p:par>
                                <p:cTn id="54" presetID="22" presetClass="entr" presetSubtype="8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0" grpId="1"/>
      <p:bldP spid="41" grpId="2"/>
      <p:bldP spid="42" grpId="3"/>
      <p:bldP spid="43" grpId="4"/>
      <p:bldP spid="44" grpId="5"/>
      <p:bldP spid="45" grpId="6"/>
      <p:bldP spid="46" grpId="7"/>
      <p:bldP spid="50" grpId="8"/>
      <p:bldP spid="51" grpId="9"/>
      <p:bldP spid="52" grpId="10"/>
      <p:bldP spid="53" grpId="11"/>
      <p:bldP spid="54" grpId="12"/>
    </p:bldLst>
  </p:timing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04 Android Kotlin Memo app </a:t>
            </a:r>
            <a:endParaRPr lang="en-US" altLang="ko-KR"/>
          </a:p>
        </p:txBody>
      </p:sp>
      <p:sp>
        <p:nvSpPr>
          <p:cNvPr id="4" name=""/>
          <p:cNvSpPr txBox="1"/>
          <p:nvPr/>
        </p:nvSpPr>
        <p:spPr>
          <a:xfrm>
            <a:off x="1703510" y="5517231"/>
            <a:ext cx="4608514" cy="36731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pic>
        <p:nvPicPr>
          <p:cNvPr id="14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821238" y="1095626"/>
            <a:ext cx="2453268" cy="5142997"/>
          </a:xfrm>
          <a:prstGeom prst="rect">
            <a:avLst/>
          </a:prstGeom>
        </p:spPr>
      </p:pic>
      <p:pic>
        <p:nvPicPr>
          <p:cNvPr id="1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14850" y="779264"/>
            <a:ext cx="3162300" cy="5617370"/>
          </a:xfrm>
          <a:prstGeom prst="rect">
            <a:avLst/>
          </a:prstGeom>
        </p:spPr>
      </p:pic>
      <p:pic>
        <p:nvPicPr>
          <p:cNvPr id="1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339733" y="620315"/>
            <a:ext cx="3162300" cy="57959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05 Android Kotlin Dice app </a:t>
            </a:r>
            <a:endParaRPr lang="en-US" altLang="ko-KR"/>
          </a:p>
        </p:txBody>
      </p:sp>
      <p:sp>
        <p:nvSpPr>
          <p:cNvPr id="4" name=""/>
          <p:cNvSpPr txBox="1"/>
          <p:nvPr/>
        </p:nvSpPr>
        <p:spPr>
          <a:xfrm>
            <a:off x="1703510" y="5517231"/>
            <a:ext cx="4608514" cy="36731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pic>
        <p:nvPicPr>
          <p:cNvPr id="14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829763" y="1073942"/>
            <a:ext cx="2376688" cy="5142997"/>
          </a:xfrm>
          <a:prstGeom prst="rect">
            <a:avLst/>
          </a:prstGeom>
        </p:spPr>
      </p:pic>
      <p:pic>
        <p:nvPicPr>
          <p:cNvPr id="1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43437" y="761999"/>
            <a:ext cx="2905125" cy="5914430"/>
          </a:xfrm>
          <a:prstGeom prst="rect">
            <a:avLst/>
          </a:prstGeom>
        </p:spPr>
      </p:pic>
      <p:pic>
        <p:nvPicPr>
          <p:cNvPr id="1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512969" y="285749"/>
            <a:ext cx="2905125" cy="6286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05 Android Kotlin Dice app </a:t>
            </a:r>
            <a:endParaRPr lang="en-US" altLang="ko-KR"/>
          </a:p>
        </p:txBody>
      </p:sp>
      <p:sp>
        <p:nvSpPr>
          <p:cNvPr id="4" name=""/>
          <p:cNvSpPr txBox="1"/>
          <p:nvPr/>
        </p:nvSpPr>
        <p:spPr>
          <a:xfrm>
            <a:off x="1703510" y="5517231"/>
            <a:ext cx="4608514" cy="36731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pic>
        <p:nvPicPr>
          <p:cNvPr id="1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512969" y="571500"/>
            <a:ext cx="2905125" cy="6286500"/>
          </a:xfrm>
          <a:prstGeom prst="rect">
            <a:avLst/>
          </a:prstGeom>
        </p:spPr>
      </p:pic>
      <p:pic>
        <p:nvPicPr>
          <p:cNvPr id="17" name="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tretch>
            <a:fillRect/>
          </a:stretch>
        </p:blipFill>
        <p:spPr>
          <a:xfrm>
            <a:off x="4595115" y="1326950"/>
            <a:ext cx="2376688" cy="5142997"/>
          </a:xfrm>
          <a:prstGeom prst="rect">
            <a:avLst/>
          </a:prstGeom>
        </p:spPr>
      </p:pic>
      <p:pic>
        <p:nvPicPr>
          <p:cNvPr id="1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91132" y="988218"/>
            <a:ext cx="2905125" cy="58697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endParaRPr lang="en-US" altLang="ko-KR"/>
          </a:p>
        </p:txBody>
      </p:sp>
      <p:sp>
        <p:nvSpPr>
          <p:cNvPr id="4" name=""/>
          <p:cNvSpPr txBox="1"/>
          <p:nvPr/>
        </p:nvSpPr>
        <p:spPr>
          <a:xfrm>
            <a:off x="1703510" y="5517231"/>
            <a:ext cx="4608514" cy="36731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14" name=""/>
          <p:cNvSpPr>
            <a:spLocks noGrp="1"/>
          </p:cNvSpPr>
          <p:nvPr>
            <p:ph idx="1"/>
          </p:nvPr>
        </p:nvSpPr>
        <p:spPr>
          <a:xfrm>
            <a:off x="609600" y="1996677"/>
            <a:ext cx="10972799" cy="5142997"/>
          </a:xfrm>
        </p:spPr>
        <p:txBody>
          <a:bodyPr/>
          <a:lstStyle/>
          <a:p>
            <a:pPr marL="0" indent="0" algn="ctr">
              <a:buNone/>
              <a:defRPr/>
            </a:pPr>
            <a:r>
              <a:rPr lang="en-US" altLang="ko-KR" sz="15000"/>
              <a:t>Thank you</a:t>
            </a:r>
            <a:endParaRPr lang="en-US" altLang="ko-KR" sz="15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01 Java BlackJack UML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Use Case Diagram</a:t>
            </a:r>
            <a:endParaRPr lang="en-US" altLang="ko-KR"/>
          </a:p>
          <a:p>
            <a:pPr>
              <a:defRPr/>
            </a:pP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71687" y="1628800"/>
            <a:ext cx="8048625" cy="5229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01 Java </a:t>
            </a:r>
            <a:br>
              <a:rPr lang="en-US" altLang="ko-KR"/>
            </a:br>
            <a:r>
              <a:rPr lang="en-US" altLang="ko-KR"/>
              <a:t>BlackJack UML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609600" y="1715002"/>
            <a:ext cx="10972799" cy="5142997"/>
          </a:xfrm>
        </p:spPr>
        <p:txBody>
          <a:bodyPr/>
          <a:lstStyle/>
          <a:p>
            <a:pPr>
              <a:defRPr/>
            </a:pPr>
            <a:r>
              <a:rPr lang="en-US" altLang="ko-KR"/>
              <a:t>Sequence Diagram</a:t>
            </a:r>
            <a:endParaRPr lang="en-US" altLang="ko-KR"/>
          </a:p>
          <a:p>
            <a:pPr>
              <a:defRPr/>
            </a:pP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83832" y="0"/>
            <a:ext cx="6084168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01 Java </a:t>
            </a:r>
            <a:br>
              <a:rPr lang="en-US" altLang="ko-KR"/>
            </a:br>
            <a:r>
              <a:rPr lang="en-US" altLang="ko-KR"/>
              <a:t>BlackJack UML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401239" y="1535309"/>
            <a:ext cx="10972799" cy="5142997"/>
          </a:xfrm>
        </p:spPr>
        <p:txBody>
          <a:bodyPr/>
          <a:lstStyle/>
          <a:p>
            <a:pPr>
              <a:defRPr/>
            </a:pPr>
            <a:r>
              <a:rPr lang="en-US" altLang="ko-KR"/>
              <a:t>Activity Diagram</a:t>
            </a: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11824" y="0"/>
            <a:ext cx="6156176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01 Java BlackJack result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ko-KR"/>
              <a:t>Dealer have A</a:t>
            </a: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47528" y="1628800"/>
            <a:ext cx="8640960" cy="5229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01 Java BlackJack result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ko-KR"/>
              <a:t>if Player Lose</a:t>
            </a: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63551" y="1628800"/>
            <a:ext cx="7920880" cy="46805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01 Java BlackJack result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ko-KR" altLang="en-US"/>
              <a:t>When the player gets an A card and keeps hitting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If you use card A as 11 and change it to 1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35559" y="1988840"/>
            <a:ext cx="8136905" cy="48691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02 Python Trading Bot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03512" y="5733256"/>
            <a:ext cx="8496274" cy="93608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1500"/>
              <a:t>                       (Usecase)</a:t>
            </a:r>
            <a:r>
              <a:rPr lang="ko-KR" altLang="en-US" sz="1500"/>
              <a:t>                   </a:t>
            </a:r>
            <a:r>
              <a:rPr lang="en-US" altLang="ko-KR" sz="1500"/>
              <a:t>                                                     (Sequnecs Diagram)</a:t>
            </a:r>
            <a:endParaRPr lang="en-US" altLang="ko-KR" sz="1500"/>
          </a:p>
        </p:txBody>
      </p:sp>
      <p:pic>
        <p:nvPicPr>
          <p:cNvPr id="4" name="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6384032" y="908720"/>
            <a:ext cx="4283968" cy="4608512"/>
          </a:xfrm>
          <a:prstGeom prst="rect">
            <a:avLst/>
          </a:prstGeom>
        </p:spPr>
      </p:pic>
      <p:pic>
        <p:nvPicPr>
          <p:cNvPr id="5" name=""/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1524000" y="908720"/>
            <a:ext cx="4860032" cy="46085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Blue Swap">
      <a:dk1>
        <a:srgbClr val="000000"/>
      </a:dk1>
      <a:lt1>
        <a:srgbClr val="ffffff"/>
      </a:lt1>
      <a:dk2>
        <a:srgbClr val="394656"/>
      </a:dk2>
      <a:lt2>
        <a:srgbClr val="b4b3b2"/>
      </a:lt2>
      <a:accent1>
        <a:srgbClr val="1c99be"/>
      </a:accent1>
      <a:accent2>
        <a:srgbClr val="209fb4"/>
      </a:accent2>
      <a:accent3>
        <a:srgbClr val="1fa4a8"/>
      </a:accent3>
      <a:accent4>
        <a:srgbClr val="22a99b"/>
      </a:accent4>
      <a:accent5>
        <a:srgbClr val="24ad90"/>
      </a:accent5>
      <a:accent6>
        <a:srgbClr val="24b383"/>
      </a:accent6>
      <a:hlink>
        <a:srgbClr val="9454c3"/>
      </a:hlink>
      <a:folHlink>
        <a:srgbClr val="3ebbf0"/>
      </a:folHlink>
    </a:clrScheme>
    <a:fontScheme name="case">
      <a:majorFont>
        <a:latin typeface="Poppins SemiBold"/>
        <a:ea typeface=""/>
        <a:cs typeface=""/>
      </a:majorFont>
      <a:minorFont>
        <a:latin typeface="Poppi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346</ep:Words>
  <ep:PresentationFormat>와이드스크린</ep:PresentationFormat>
  <ep:Paragraphs>63</ep:Paragraphs>
  <ep:Slides>23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ep:HeadingPairs>
  <ep:TitlesOfParts>
    <vt:vector size="24" baseType="lpstr">
      <vt:lpstr>Office Theme</vt:lpstr>
      <vt:lpstr>슬라이드 1</vt:lpstr>
      <vt:lpstr>슬라이드 2</vt:lpstr>
      <vt:lpstr>01 Java BlackJack UML</vt:lpstr>
      <vt:lpstr>01 Java  BlackJack UML</vt:lpstr>
      <vt:lpstr>01 Java  BlackJack UML</vt:lpstr>
      <vt:lpstr>01 Java BlackJack result</vt:lpstr>
      <vt:lpstr>01 Java BlackJack result</vt:lpstr>
      <vt:lpstr>01 Java BlackJack result</vt:lpstr>
      <vt:lpstr>02 Python Trading Bot</vt:lpstr>
      <vt:lpstr>02 Python Trading Bot</vt:lpstr>
      <vt:lpstr>02 Python Trading Bot result</vt:lpstr>
      <vt:lpstr>03 Flutter Dart medicine app</vt:lpstr>
      <vt:lpstr>03 Flutter Dart medicine app</vt:lpstr>
      <vt:lpstr>03 Flutter Dart medicine app</vt:lpstr>
      <vt:lpstr>03 Flutter Dart medicine app</vt:lpstr>
      <vt:lpstr>03 Flutter Dart medicine app</vt:lpstr>
      <vt:lpstr>03 Flutter Dart medicine app</vt:lpstr>
      <vt:lpstr>03 Flutter Dart medicine app</vt:lpstr>
      <vt:lpstr>04 Android Kotlin Memo app</vt:lpstr>
      <vt:lpstr>04 Android Kotlin Memo app</vt:lpstr>
      <vt:lpstr>05 Android Kotlin Dice app</vt:lpstr>
      <vt:lpstr>05 Android Kotlin Dice app</vt:lpstr>
      <vt:lpstr>슬라이드 23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2019-03-22T16:13:54.000</dcterms:created>
  <dc:creator>T P</dc:creator>
  <cp:lastModifiedBy>Lias</cp:lastModifiedBy>
  <dcterms:modified xsi:type="dcterms:W3CDTF">2023-12-18T14:49:59.612</dcterms:modified>
  <cp:revision>188</cp:revision>
  <dc:title>PowerPoint Presentation</dc:title>
  <cp:version/>
</cp:coreProperties>
</file>