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3" r:id="rId4"/>
    <p:sldId id="259" r:id="rId5"/>
    <p:sldId id="279" r:id="rId6"/>
    <p:sldId id="272" r:id="rId7"/>
    <p:sldId id="261" r:id="rId8"/>
    <p:sldId id="264" r:id="rId9"/>
    <p:sldId id="268" r:id="rId10"/>
    <p:sldId id="280" r:id="rId11"/>
    <p:sldId id="278" r:id="rId12"/>
    <p:sldId id="281" r:id="rId13"/>
    <p:sldId id="284" r:id="rId14"/>
    <p:sldId id="282" r:id="rId15"/>
    <p:sldId id="265" r:id="rId16"/>
    <p:sldId id="283" r:id="rId17"/>
    <p:sldId id="274" r:id="rId18"/>
    <p:sldId id="266" r:id="rId19"/>
    <p:sldId id="277" r:id="rId20"/>
    <p:sldId id="270" r:id="rId21"/>
    <p:sldId id="26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78039"/>
  </p:normalViewPr>
  <p:slideViewPr>
    <p:cSldViewPr snapToGrid="0" snapToObjects="1">
      <p:cViewPr>
        <p:scale>
          <a:sx n="89" d="100"/>
          <a:sy n="89" d="100"/>
        </p:scale>
        <p:origin x="8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22DBE-C6BB-A24A-B154-645DC77304F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C4827-8A92-AF4D-B3D1-E996ED08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5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4827-8A92-AF4D-B3D1-E996ED08EA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4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4827-8A92-AF4D-B3D1-E996ED08EA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4827-8A92-AF4D-B3D1-E996ED08EA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8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4827-8A92-AF4D-B3D1-E996ED08EA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3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4827-8A92-AF4D-B3D1-E996ED08EA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4827-8A92-AF4D-B3D1-E996ED08EA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4827-8A92-AF4D-B3D1-E996ED08EA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4827-8A92-AF4D-B3D1-E996ED08EA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4827-8A92-AF4D-B3D1-E996ED08EA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9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4827-8A92-AF4D-B3D1-E996ED08EA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4827-8A92-AF4D-B3D1-E996ED08EA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4827-8A92-AF4D-B3D1-E996ED08EA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0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4827-8A92-AF4D-B3D1-E996ED08EA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DA48-D866-F44B-9803-C08E9D82E5B9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0B0-4BC6-5E47-B597-4BD5AD68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DA48-D866-F44B-9803-C08E9D82E5B9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0B0-4BC6-5E47-B597-4BD5AD68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DA48-D866-F44B-9803-C08E9D82E5B9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0B0-4BC6-5E47-B597-4BD5AD68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DA48-D866-F44B-9803-C08E9D82E5B9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0B0-4BC6-5E47-B597-4BD5AD68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DA48-D866-F44B-9803-C08E9D82E5B9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0B0-4BC6-5E47-B597-4BD5AD68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DA48-D866-F44B-9803-C08E9D82E5B9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0B0-4BC6-5E47-B597-4BD5AD68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0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DA48-D866-F44B-9803-C08E9D82E5B9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0B0-4BC6-5E47-B597-4BD5AD68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DA48-D866-F44B-9803-C08E9D82E5B9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0B0-4BC6-5E47-B597-4BD5AD68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DA48-D866-F44B-9803-C08E9D82E5B9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0B0-4BC6-5E47-B597-4BD5AD68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DA48-D866-F44B-9803-C08E9D82E5B9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0B0-4BC6-5E47-B597-4BD5AD68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DA48-D866-F44B-9803-C08E9D82E5B9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0B0-4BC6-5E47-B597-4BD5AD68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DA48-D866-F44B-9803-C08E9D82E5B9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C0B0-4BC6-5E47-B597-4BD5AD68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ttx-project.github.io/" TargetMode="External"/><Relationship Id="rId4" Type="http://schemas.openxmlformats.org/officeDocument/2006/relationships/hyperlink" Target="https://www.helsinki.fi/en/projects/attx-201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rovoviz.org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3.org/TR/2013/REC-prov-dm-2013043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ttx-project.github.io/attx-ont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Practical Data Provenance in Distributed Environment or: </a:t>
            </a:r>
            <a:r>
              <a:rPr lang="en-US" sz="3100" b="1" smtClean="0"/>
              <a:t>implementing Linked Data Broker using Microservices Architecture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Joonas Kesäniemi, Stefan Negru, João da Silva</a:t>
            </a:r>
          </a:p>
          <a:p>
            <a:r>
              <a:rPr lang="en-US" sz="1800" smtClean="0"/>
              <a:t>SWIB 2017</a:t>
            </a:r>
          </a:p>
          <a:p>
            <a:r>
              <a:rPr lang="en-US" sz="1800" smtClean="0"/>
              <a:t>Hamburg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89" y="5349875"/>
            <a:ext cx="2614353" cy="10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case</a:t>
            </a:r>
            <a:br>
              <a:rPr lang="en-US" dirty="0" smtClean="0"/>
            </a:br>
            <a:r>
              <a:rPr lang="en-US" dirty="0" smtClean="0"/>
              <a:t>Connecting publications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CRIS system is the source for publication metadata</a:t>
            </a:r>
          </a:p>
          <a:p>
            <a:pPr lvl="1"/>
            <a:r>
              <a:rPr lang="en-US" dirty="0" smtClean="0"/>
              <a:t>ID = pub1</a:t>
            </a:r>
          </a:p>
          <a:p>
            <a:pPr lvl="1"/>
            <a:r>
              <a:rPr lang="en-US" dirty="0" smtClean="0"/>
              <a:t>DOI = doi1</a:t>
            </a:r>
          </a:p>
          <a:p>
            <a:pPr lvl="1"/>
            <a:r>
              <a:rPr lang="en-US" dirty="0" smtClean="0"/>
              <a:t>Title = “Simple example”</a:t>
            </a:r>
          </a:p>
          <a:p>
            <a:r>
              <a:rPr lang="en-US" dirty="0" smtClean="0"/>
              <a:t>Digital repository is the source for file metadata</a:t>
            </a:r>
          </a:p>
          <a:p>
            <a:pPr lvl="1"/>
            <a:r>
              <a:rPr lang="en-US" dirty="0" smtClean="0"/>
              <a:t>ID = file1</a:t>
            </a:r>
          </a:p>
          <a:p>
            <a:pPr lvl="1"/>
            <a:r>
              <a:rPr lang="en-US" dirty="0" smtClean="0"/>
              <a:t>DOI = doi1</a:t>
            </a:r>
          </a:p>
          <a:p>
            <a:pPr lvl="1"/>
            <a:r>
              <a:rPr lang="en-US" dirty="0" smtClean="0"/>
              <a:t>Download link = link1</a:t>
            </a:r>
          </a:p>
          <a:p>
            <a:pPr lvl="1"/>
            <a:r>
              <a:rPr lang="en-US" dirty="0" smtClean="0"/>
              <a:t>File type = “Publisher’s PDF”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broker’s internal data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78715" y="2953062"/>
            <a:ext cx="1648918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ris:pub1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966616" y="4964243"/>
            <a:ext cx="1648918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epo:file1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65559" y="3857469"/>
            <a:ext cx="1898755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extpub:doi1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9" idx="7"/>
          </p:cNvCxnSpPr>
          <p:nvPr/>
        </p:nvCxnSpPr>
        <p:spPr>
          <a:xfrm flipH="1">
            <a:off x="8386248" y="3426473"/>
            <a:ext cx="1433945" cy="51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5"/>
            <a:endCxn id="8" idx="1"/>
          </p:cNvCxnSpPr>
          <p:nvPr/>
        </p:nvCxnSpPr>
        <p:spPr>
          <a:xfrm>
            <a:off x="8386248" y="4330880"/>
            <a:ext cx="821846" cy="71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8" idx="7"/>
          </p:cNvCxnSpPr>
          <p:nvPr/>
        </p:nvCxnSpPr>
        <p:spPr>
          <a:xfrm flipH="1">
            <a:off x="10374056" y="3507698"/>
            <a:ext cx="29118" cy="15377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24006" y="3224106"/>
            <a:ext cx="14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hasExternalID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11408" y="466991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hasFile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90219" y="413808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66616" y="6176963"/>
            <a:ext cx="2845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Missing from the input data.</a:t>
            </a:r>
          </a:p>
          <a:p>
            <a:r>
              <a:rPr lang="en-US" dirty="0" smtClean="0"/>
              <a:t>Needs to be generated.</a:t>
            </a:r>
            <a:endParaRPr lang="en-US" dirty="0"/>
          </a:p>
        </p:txBody>
      </p:sp>
      <p:cxnSp>
        <p:nvCxnSpPr>
          <p:cNvPr id="10" name="Elbow Connector 9"/>
          <p:cNvCxnSpPr>
            <a:stCxn id="6" idx="3"/>
            <a:endCxn id="18" idx="3"/>
          </p:cNvCxnSpPr>
          <p:nvPr/>
        </p:nvCxnSpPr>
        <p:spPr>
          <a:xfrm flipH="1" flipV="1">
            <a:off x="11324102" y="4322747"/>
            <a:ext cx="487652" cy="2177382"/>
          </a:xfrm>
          <a:prstGeom prst="bentConnector3">
            <a:avLst>
              <a:gd name="adj1" fmla="val -468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case – Pipelines in </a:t>
            </a:r>
            <a:r>
              <a:rPr lang="en-US" dirty="0" err="1" smtClean="0"/>
              <a:t>UnifiedViews</a:t>
            </a:r>
            <a:r>
              <a:rPr lang="en-US" dirty="0" smtClean="0"/>
              <a:t> (UV)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492147"/>
            <a:ext cx="11874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case – Ingestion pipeline (UV)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690688"/>
            <a:ext cx="8661400" cy="488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4432" y="3950772"/>
            <a:ext cx="33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Transformation from JSON to RDF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203" y="5743731"/>
            <a:ext cx="1431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</a:t>
            </a:r>
          </a:p>
          <a:p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5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case – Processing pipeline (UV)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82413"/>
            <a:ext cx="746760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558" y="2144816"/>
            <a:ext cx="2151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selection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GraphManager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63455" y="3678953"/>
            <a:ext cx="1431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</a:t>
            </a:r>
          </a:p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331" y="4325284"/>
            <a:ext cx="1850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new RDF</a:t>
            </a:r>
          </a:p>
          <a:p>
            <a:r>
              <a:rPr lang="en-US" dirty="0" smtClean="0"/>
              <a:t>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87" y="1631696"/>
            <a:ext cx="3035300" cy="13970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0800000">
            <a:off x="5225845" y="2144816"/>
            <a:ext cx="870155" cy="45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case – </a:t>
            </a:r>
            <a:r>
              <a:rPr lang="en-US" dirty="0" smtClean="0"/>
              <a:t>Publishing pipeline (UV)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779176"/>
            <a:ext cx="7213600" cy="492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62118" y="3873644"/>
            <a:ext cx="16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Indexing 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242976"/>
            <a:ext cx="1847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Transformation </a:t>
            </a:r>
          </a:p>
          <a:p>
            <a:r>
              <a:rPr lang="en-US" dirty="0" smtClean="0"/>
              <a:t>from RDF to JSON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6268" y="2041579"/>
            <a:ext cx="2151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selection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GraphManager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57" y="1409571"/>
            <a:ext cx="3035300" cy="18034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0800000">
            <a:off x="5528830" y="2041579"/>
            <a:ext cx="870155" cy="45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provenance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messages </a:t>
            </a:r>
          </a:p>
          <a:p>
            <a:pPr lvl="1"/>
            <a:r>
              <a:rPr lang="en-US" dirty="0" smtClean="0"/>
              <a:t>“I did this”</a:t>
            </a:r>
          </a:p>
          <a:p>
            <a:r>
              <a:rPr lang="en-US" dirty="0" smtClean="0"/>
              <a:t>“Fire-and-forget” type of operation</a:t>
            </a:r>
          </a:p>
          <a:p>
            <a:pPr lvl="1"/>
            <a:r>
              <a:rPr lang="en-US" dirty="0" smtClean="0"/>
              <a:t>Message broker is responsible for getting message to the provenance service using message persistency and automatic retries</a:t>
            </a:r>
          </a:p>
          <a:p>
            <a:r>
              <a:rPr lang="en-US" dirty="0" smtClean="0"/>
              <a:t>Activities </a:t>
            </a:r>
            <a:r>
              <a:rPr lang="en-US" dirty="0"/>
              <a:t>are connected through shared input/output </a:t>
            </a:r>
            <a:r>
              <a:rPr lang="en-US" dirty="0" smtClean="0"/>
              <a:t>entities</a:t>
            </a:r>
          </a:p>
          <a:p>
            <a:r>
              <a:rPr lang="en-US" dirty="0" smtClean="0"/>
              <a:t>Resulting provenance graph is generated from bits and pieces sent in by multiple components running in different containers and possibly on different nodes</a:t>
            </a:r>
          </a:p>
        </p:txBody>
      </p:sp>
    </p:spTree>
    <p:extLst>
      <p:ext uri="{BB962C8B-B14F-4D97-AF65-F5344CB8AC3E}">
        <p14:creationId xmlns:p14="http://schemas.microsoft.com/office/powerpoint/2010/main" val="13268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messages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5955" y="3126658"/>
            <a:ext cx="1460090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Provenance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77731"/>
            <a:ext cx="1460090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1452" y="5674024"/>
            <a:ext cx="1460090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25539" y="1877731"/>
            <a:ext cx="1460090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83782" y="4828494"/>
            <a:ext cx="1460090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96535" y="4828494"/>
            <a:ext cx="1460090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13506" y="3103997"/>
            <a:ext cx="19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executedWorkflow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03884" y="1852297"/>
            <a:ext cx="145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executedStep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43693" y="1891641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replacedGraph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62345" y="4335128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generatedJson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44508" y="4335128"/>
            <a:ext cx="15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generatedRDF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36116" y="504203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replacedIndex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97155" y="3125995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retrievedGraph</a:t>
            </a:r>
            <a:endParaRPr lang="en-US" dirty="0"/>
          </a:p>
        </p:txBody>
      </p:sp>
      <p:cxnSp>
        <p:nvCxnSpPr>
          <p:cNvPr id="20" name="Curved Connector 19"/>
          <p:cNvCxnSpPr>
            <a:stCxn id="8" idx="1"/>
            <a:endCxn id="4" idx="0"/>
          </p:cNvCxnSpPr>
          <p:nvPr/>
        </p:nvCxnSpPr>
        <p:spPr>
          <a:xfrm rot="10800000" flipV="1">
            <a:off x="6096001" y="2143202"/>
            <a:ext cx="3929539" cy="983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>
            <a:off x="8299087" y="950380"/>
            <a:ext cx="983456" cy="3929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1"/>
            <a:endCxn id="4" idx="2"/>
          </p:cNvCxnSpPr>
          <p:nvPr/>
        </p:nvCxnSpPr>
        <p:spPr>
          <a:xfrm rot="10800000">
            <a:off x="6096000" y="3657601"/>
            <a:ext cx="3487782" cy="14363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" idx="3"/>
            <a:endCxn id="4" idx="2"/>
          </p:cNvCxnSpPr>
          <p:nvPr/>
        </p:nvCxnSpPr>
        <p:spPr>
          <a:xfrm flipV="1">
            <a:off x="3156625" y="3657600"/>
            <a:ext cx="2939375" cy="14363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3"/>
            <a:endCxn id="4" idx="0"/>
          </p:cNvCxnSpPr>
          <p:nvPr/>
        </p:nvCxnSpPr>
        <p:spPr>
          <a:xfrm>
            <a:off x="2298290" y="2143202"/>
            <a:ext cx="3797710" cy="983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" idx="2"/>
            <a:endCxn id="4" idx="1"/>
          </p:cNvCxnSpPr>
          <p:nvPr/>
        </p:nvCxnSpPr>
        <p:spPr>
          <a:xfrm rot="16200000" flipH="1">
            <a:off x="2975372" y="1001546"/>
            <a:ext cx="983456" cy="37977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0"/>
            <a:endCxn id="4" idx="2"/>
          </p:cNvCxnSpPr>
          <p:nvPr/>
        </p:nvCxnSpPr>
        <p:spPr>
          <a:xfrm rot="16200000" flipV="1">
            <a:off x="5375537" y="4378063"/>
            <a:ext cx="2016424" cy="57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7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provenance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Provenance service is updating the </a:t>
            </a:r>
            <a:r>
              <a:rPr lang="en-US" dirty="0" err="1" smtClean="0"/>
              <a:t>ElasticSearch</a:t>
            </a:r>
            <a:r>
              <a:rPr lang="en-US" dirty="0" smtClean="0"/>
              <a:t> index with the up-to-date information automatically</a:t>
            </a:r>
          </a:p>
          <a:p>
            <a:r>
              <a:rPr lang="en-US" dirty="0" smtClean="0"/>
              <a:t>Provenance graphs are converted to JSON using JSON-LD framing</a:t>
            </a:r>
          </a:p>
          <a:p>
            <a:r>
              <a:rPr lang="en-US" dirty="0" smtClean="0"/>
              <a:t>Documents related a single provenance graph, i.e. provenance related to single workflow execution, is indexed under common document type</a:t>
            </a:r>
          </a:p>
          <a:p>
            <a:pPr lvl="1"/>
            <a:r>
              <a:rPr lang="en-US" dirty="0" smtClean="0"/>
              <a:t>GET /</a:t>
            </a:r>
            <a:r>
              <a:rPr lang="en-US" dirty="0" err="1" smtClean="0"/>
              <a:t>prov</a:t>
            </a:r>
            <a:r>
              <a:rPr lang="en-US" dirty="0" smtClean="0"/>
              <a:t>/workflow1_activity1</a:t>
            </a:r>
          </a:p>
        </p:txBody>
      </p:sp>
    </p:spTree>
    <p:extLst>
      <p:ext uri="{BB962C8B-B14F-4D97-AF65-F5344CB8AC3E}">
        <p14:creationId xmlns:p14="http://schemas.microsoft.com/office/powerpoint/2010/main" val="137271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provenance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Provenance use case scenarios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are the inputs and outputs of the pipelines related to one another? </a:t>
            </a:r>
            <a:endParaRPr lang="en-US" dirty="0" smtClean="0"/>
          </a:p>
          <a:p>
            <a:pPr lvl="1"/>
            <a:r>
              <a:rPr lang="en-US" dirty="0" smtClean="0"/>
              <a:t>Document was downloaded from an endpoint X, what are the data sources and transformations related to that endpoint?</a:t>
            </a:r>
          </a:p>
          <a:p>
            <a:r>
              <a:rPr lang="en-US" dirty="0"/>
              <a:t>Provenance </a:t>
            </a:r>
            <a:r>
              <a:rPr lang="en-US" dirty="0" smtClean="0"/>
              <a:t>browser (</a:t>
            </a:r>
            <a:r>
              <a:rPr lang="en-US" dirty="0" err="1" smtClean="0"/>
              <a:t>PoC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Workflow, step and service level information</a:t>
            </a:r>
            <a:endParaRPr lang="en-US" dirty="0"/>
          </a:p>
          <a:p>
            <a:pPr lvl="1"/>
            <a:r>
              <a:rPr lang="en-US" dirty="0" smtClean="0"/>
              <a:t>Connections </a:t>
            </a:r>
            <a:r>
              <a:rPr lang="en-US" dirty="0"/>
              <a:t>between </a:t>
            </a:r>
            <a:r>
              <a:rPr lang="en-US" dirty="0" smtClean="0"/>
              <a:t>pipelines</a:t>
            </a:r>
          </a:p>
          <a:p>
            <a:pPr lvl="2"/>
            <a:r>
              <a:rPr lang="en-US" dirty="0" smtClean="0"/>
              <a:t>WF B used the data generated by WF A as a data source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04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516" cy="132556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ublish pipeline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170"/>
            <a:ext cx="5270500" cy="233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1439" y="1498964"/>
            <a:ext cx="351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Failed run – indexing part is missing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1439" y="4133473"/>
            <a:ext cx="152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Successful run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1939" y="150602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8958" y="2050026"/>
            <a:ext cx="1940642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attx</a:t>
            </a:r>
            <a:r>
              <a:rPr lang="en-US" dirty="0" smtClean="0"/>
              <a:t>-e-</a:t>
            </a:r>
            <a:r>
              <a:rPr lang="en-US" dirty="0" err="1" smtClean="0"/>
              <a:t>selectDS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58432" y="2851669"/>
            <a:ext cx="1940642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attx</a:t>
            </a:r>
            <a:r>
              <a:rPr lang="en-US" dirty="0" smtClean="0"/>
              <a:t>-t-framing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415616" y="3653312"/>
            <a:ext cx="1940642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attx</a:t>
            </a:r>
            <a:r>
              <a:rPr lang="en-US" dirty="0" smtClean="0"/>
              <a:t>-l-publish</a:t>
            </a:r>
          </a:p>
          <a:p>
            <a:pPr algn="ctr"/>
            <a:r>
              <a:rPr lang="en-US" dirty="0" err="1" smtClean="0"/>
              <a:t>toapi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8" y="4150452"/>
            <a:ext cx="12192000" cy="2773680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1" idx="2"/>
            <a:endCxn id="12" idx="1"/>
          </p:cNvCxnSpPr>
          <p:nvPr/>
        </p:nvCxnSpPr>
        <p:spPr>
          <a:xfrm rot="16200000" flipH="1">
            <a:off x="7320266" y="2637967"/>
            <a:ext cx="477179" cy="599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2"/>
            <a:endCxn id="13" idx="1"/>
          </p:cNvCxnSpPr>
          <p:nvPr/>
        </p:nvCxnSpPr>
        <p:spPr>
          <a:xfrm rot="16200000" flipH="1">
            <a:off x="8883595" y="3445755"/>
            <a:ext cx="477179" cy="586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ATTX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8/2016-4/2018</a:t>
            </a:r>
          </a:p>
          <a:p>
            <a:r>
              <a:rPr lang="en-US" dirty="0" smtClean="0"/>
              <a:t>Developing software component for building semantic data brokers</a:t>
            </a:r>
          </a:p>
          <a:p>
            <a:r>
              <a:rPr lang="en-US" dirty="0" smtClean="0"/>
              <a:t>Main features</a:t>
            </a:r>
          </a:p>
          <a:p>
            <a:pPr lvl="1"/>
            <a:r>
              <a:rPr lang="fi-FI" dirty="0" smtClean="0"/>
              <a:t>”</a:t>
            </a:r>
            <a:r>
              <a:rPr lang="fi-FI" dirty="0" err="1" smtClean="0"/>
              <a:t>Easy</a:t>
            </a:r>
            <a:r>
              <a:rPr lang="fi-FI" dirty="0" smtClean="0"/>
              <a:t>” &amp; </a:t>
            </a:r>
            <a:r>
              <a:rPr lang="fi-FI" dirty="0" err="1" smtClean="0"/>
              <a:t>scalable</a:t>
            </a:r>
            <a:r>
              <a:rPr lang="fi-FI" dirty="0" smtClean="0"/>
              <a:t> </a:t>
            </a:r>
            <a:r>
              <a:rPr lang="fi-FI" dirty="0" err="1" smtClean="0"/>
              <a:t>deployment</a:t>
            </a:r>
            <a:endParaRPr lang="fi-FI" dirty="0" smtClean="0"/>
          </a:p>
          <a:p>
            <a:pPr lvl="1"/>
            <a:r>
              <a:rPr lang="fi-FI" dirty="0" err="1" smtClean="0"/>
              <a:t>Flexible</a:t>
            </a:r>
            <a:r>
              <a:rPr lang="fi-FI" dirty="0" smtClean="0"/>
              <a:t> &amp; </a:t>
            </a:r>
            <a:r>
              <a:rPr lang="fi-FI" dirty="0" err="1" smtClean="0"/>
              <a:t>linked</a:t>
            </a:r>
            <a:r>
              <a:rPr lang="fi-FI" dirty="0" smtClean="0"/>
              <a:t> data</a:t>
            </a:r>
          </a:p>
          <a:p>
            <a:pPr lvl="1"/>
            <a:r>
              <a:rPr lang="fi-FI" dirty="0" smtClean="0"/>
              <a:t>Full </a:t>
            </a:r>
            <a:r>
              <a:rPr lang="fi-FI" dirty="0"/>
              <a:t>&amp; </a:t>
            </a:r>
            <a:r>
              <a:rPr lang="fi-FI" dirty="0" err="1"/>
              <a:t>usable</a:t>
            </a:r>
            <a:r>
              <a:rPr lang="fi-FI" dirty="0"/>
              <a:t> </a:t>
            </a:r>
            <a:r>
              <a:rPr lang="fi-FI" dirty="0" err="1" smtClean="0"/>
              <a:t>provenance</a:t>
            </a:r>
            <a:endParaRPr lang="en-US" dirty="0" smtClean="0"/>
          </a:p>
          <a:p>
            <a:r>
              <a:rPr lang="en-US" dirty="0" smtClean="0"/>
              <a:t>Funded by the Ministry of Education and Culture </a:t>
            </a:r>
          </a:p>
          <a:p>
            <a:r>
              <a:rPr lang="en-US" dirty="0" smtClean="0"/>
              <a:t>Executed by the Helsinki University Library</a:t>
            </a:r>
          </a:p>
          <a:p>
            <a:r>
              <a:rPr lang="en-US" dirty="0" smtClean="0">
                <a:hlinkClick r:id="rId3"/>
              </a:rPr>
              <a:t>http://attx-project.github.io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https://www.helsinki.fi/en/projects/attx-2016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datasets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7916" y="50046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Created using </a:t>
            </a:r>
            <a:r>
              <a:rPr lang="en-US" sz="2800" dirty="0" err="1" smtClean="0"/>
              <a:t>Prov</a:t>
            </a:r>
            <a:r>
              <a:rPr lang="en-US" sz="2800" dirty="0" smtClean="0"/>
              <a:t>-O-</a:t>
            </a:r>
            <a:r>
              <a:rPr lang="en-US" sz="2800" dirty="0" err="1" smtClean="0"/>
              <a:t>Viz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http://provoviz.org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2" y="4666592"/>
            <a:ext cx="4399167" cy="20016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42" y="365125"/>
            <a:ext cx="5168881" cy="23518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6966"/>
            <a:ext cx="12192000" cy="184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223" y="4526785"/>
            <a:ext cx="3035300" cy="180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79" y="1334714"/>
            <a:ext cx="30353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Provenance </a:t>
            </a:r>
            <a:r>
              <a:rPr lang="en-US" dirty="0" smtClean="0"/>
              <a:t>for incrementally harvested datasets</a:t>
            </a:r>
          </a:p>
          <a:p>
            <a:pPr lvl="1"/>
            <a:r>
              <a:rPr lang="en-US" dirty="0" smtClean="0"/>
              <a:t>Datasets that have subsets</a:t>
            </a:r>
          </a:p>
          <a:p>
            <a:r>
              <a:rPr lang="en-US" dirty="0" smtClean="0"/>
              <a:t>Integrating Service Registry to the provenance data</a:t>
            </a:r>
          </a:p>
          <a:p>
            <a:pPr lvl="1"/>
            <a:r>
              <a:rPr lang="en-US" dirty="0" smtClean="0"/>
              <a:t>More information about the component in a common manner</a:t>
            </a:r>
          </a:p>
          <a:p>
            <a:r>
              <a:rPr lang="en-US" dirty="0"/>
              <a:t>Implicit provenance</a:t>
            </a:r>
          </a:p>
          <a:p>
            <a:pPr lvl="1"/>
            <a:r>
              <a:rPr lang="en-US" dirty="0"/>
              <a:t>Routing all the messages to the provenance service</a:t>
            </a:r>
          </a:p>
          <a:p>
            <a:pPr lvl="1"/>
            <a:r>
              <a:rPr lang="en-US" dirty="0"/>
              <a:t>Creating the request-response patterns based on provenance contexts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9"/>
          <a:stretch/>
        </p:blipFill>
        <p:spPr>
          <a:xfrm>
            <a:off x="0" y="-1"/>
            <a:ext cx="12192000" cy="6871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5174" y="6488668"/>
            <a:ext cx="511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creativecommons.org</a:t>
            </a:r>
            <a:r>
              <a:rPr lang="en-US" dirty="0"/>
              <a:t>/licenses/by-</a:t>
            </a:r>
            <a:r>
              <a:rPr lang="en-US" dirty="0" err="1"/>
              <a:t>nc</a:t>
            </a:r>
            <a:r>
              <a:rPr lang="en-US" dirty="0"/>
              <a:t>-</a:t>
            </a:r>
            <a:r>
              <a:rPr lang="en-US" dirty="0" err="1"/>
              <a:t>sa</a:t>
            </a:r>
            <a:r>
              <a:rPr lang="en-US" dirty="0"/>
              <a:t>/2.0/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78" y="4355068"/>
            <a:ext cx="2819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brokering and ATTX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5127" y="3680205"/>
            <a:ext cx="3505200" cy="166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sz="1400" dirty="0" smtClean="0"/>
              <a:t>ATTX components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7946" y="261066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7946" y="3844782"/>
            <a:ext cx="138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7946" y="4859502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Redistributed data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4893303" y="2406376"/>
            <a:ext cx="566327" cy="75321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5867106" y="2406376"/>
            <a:ext cx="753213" cy="75321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7027794" y="2431072"/>
            <a:ext cx="530954" cy="728517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5993338" y="4155670"/>
            <a:ext cx="214128" cy="236414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5889473" y="3785020"/>
            <a:ext cx="488856" cy="48885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 rot="5400000">
            <a:off x="6228753" y="3915261"/>
            <a:ext cx="367562" cy="26034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102625" y="3278591"/>
            <a:ext cx="147683" cy="295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141960" y="3275629"/>
            <a:ext cx="147683" cy="295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219429" y="3274200"/>
            <a:ext cx="147683" cy="295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 rot="5400000">
            <a:off x="6754957" y="5009331"/>
            <a:ext cx="98037" cy="108241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 rot="5400000">
            <a:off x="6803975" y="4966879"/>
            <a:ext cx="223820" cy="22382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 rot="10800000">
            <a:off x="6824423" y="5146760"/>
            <a:ext cx="168286" cy="119198"/>
          </a:xfrm>
          <a:prstGeom prst="can">
            <a:avLst/>
          </a:prstGeom>
          <a:solidFill>
            <a:schemeClr val="accent2">
              <a:alpha val="0"/>
            </a:schemeClr>
          </a:solidFill>
          <a:ln>
            <a:solidFill>
              <a:schemeClr val="accent2">
                <a:shade val="50000"/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/>
          <p:cNvSpPr/>
          <p:nvPr/>
        </p:nvSpPr>
        <p:spPr>
          <a:xfrm rot="13022306">
            <a:off x="5693290" y="4993421"/>
            <a:ext cx="107774" cy="118991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 rot="13022306">
            <a:off x="5536590" y="5017938"/>
            <a:ext cx="246049" cy="2460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 rot="18422306">
            <a:off x="5460017" y="4984548"/>
            <a:ext cx="185000" cy="13103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575026" y="4563801"/>
            <a:ext cx="147683" cy="295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803975" y="4565188"/>
            <a:ext cx="147683" cy="295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25709" y="1701094"/>
            <a:ext cx="483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Owners and maintainers of published (open) 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12736" y="5676964"/>
            <a:ext cx="276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 of redistributed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8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ATTX deliverables</a:t>
            </a:r>
            <a:endParaRPr lang="en-US" dirty="0"/>
          </a:p>
        </p:txBody>
      </p:sp>
      <p:sp>
        <p:nvSpPr>
          <p:cNvPr id="22" name="Pyöristetty suorakulmio 7"/>
          <p:cNvSpPr/>
          <p:nvPr/>
        </p:nvSpPr>
        <p:spPr>
          <a:xfrm>
            <a:off x="3220159" y="1385888"/>
            <a:ext cx="6301419" cy="17547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i-FI" sz="1400" b="1" dirty="0"/>
              <a:t>COMPONENTS</a:t>
            </a:r>
          </a:p>
        </p:txBody>
      </p:sp>
      <p:sp>
        <p:nvSpPr>
          <p:cNvPr id="23" name="Pyöristetty suorakulmio 8"/>
          <p:cNvSpPr/>
          <p:nvPr/>
        </p:nvSpPr>
        <p:spPr>
          <a:xfrm>
            <a:off x="3338602" y="1834514"/>
            <a:ext cx="1082312" cy="82486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50" dirty="0"/>
              <a:t>WORKFLOW</a:t>
            </a:r>
          </a:p>
        </p:txBody>
      </p:sp>
      <p:sp>
        <p:nvSpPr>
          <p:cNvPr id="24" name="Pyöristetty suorakulmio 9"/>
          <p:cNvSpPr/>
          <p:nvPr/>
        </p:nvSpPr>
        <p:spPr>
          <a:xfrm>
            <a:off x="4581704" y="1834514"/>
            <a:ext cx="1082312" cy="82486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50" dirty="0"/>
              <a:t>GRAPH MANAGER</a:t>
            </a:r>
          </a:p>
        </p:txBody>
      </p:sp>
      <p:sp>
        <p:nvSpPr>
          <p:cNvPr id="25" name="Pyöristetty suorakulmio 10"/>
          <p:cNvSpPr/>
          <p:nvPr/>
        </p:nvSpPr>
        <p:spPr>
          <a:xfrm>
            <a:off x="5824807" y="1834514"/>
            <a:ext cx="1082312" cy="82486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50" dirty="0" smtClean="0"/>
              <a:t>PROVENANCE</a:t>
            </a:r>
            <a:endParaRPr lang="fi-FI" sz="1050" dirty="0"/>
          </a:p>
        </p:txBody>
      </p:sp>
      <p:sp>
        <p:nvSpPr>
          <p:cNvPr id="26" name="Pyöristetty suorakulmio 11"/>
          <p:cNvSpPr/>
          <p:nvPr/>
        </p:nvSpPr>
        <p:spPr>
          <a:xfrm>
            <a:off x="7067909" y="1834514"/>
            <a:ext cx="1082312" cy="82486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50" dirty="0" smtClean="0"/>
              <a:t>PROCESSING</a:t>
            </a:r>
            <a:endParaRPr lang="fi-FI" sz="1050" dirty="0"/>
          </a:p>
        </p:txBody>
      </p:sp>
      <p:sp>
        <p:nvSpPr>
          <p:cNvPr id="27" name="Pyöristetty suorakulmio 12"/>
          <p:cNvSpPr/>
          <p:nvPr/>
        </p:nvSpPr>
        <p:spPr>
          <a:xfrm>
            <a:off x="8298690" y="1834514"/>
            <a:ext cx="1082312" cy="82486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50" dirty="0"/>
              <a:t>DISTRIBUTION</a:t>
            </a:r>
          </a:p>
        </p:txBody>
      </p:sp>
      <p:grpSp>
        <p:nvGrpSpPr>
          <p:cNvPr id="28" name="Ryhmä 27"/>
          <p:cNvGrpSpPr/>
          <p:nvPr/>
        </p:nvGrpSpPr>
        <p:grpSpPr>
          <a:xfrm>
            <a:off x="3220159" y="3307870"/>
            <a:ext cx="6301419" cy="1449909"/>
            <a:chOff x="847895" y="25052122"/>
            <a:chExt cx="28215772" cy="6492240"/>
          </a:xfrm>
        </p:grpSpPr>
        <p:sp>
          <p:nvSpPr>
            <p:cNvPr id="29" name="Pyöristetty suorakulmio 13"/>
            <p:cNvSpPr/>
            <p:nvPr/>
          </p:nvSpPr>
          <p:spPr>
            <a:xfrm>
              <a:off x="847895" y="25052122"/>
              <a:ext cx="28215772" cy="649224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i-FI" sz="1400" b="1" dirty="0"/>
                <a:t>DEPLOYMENT ENVIRONMENTS</a:t>
              </a:r>
            </a:p>
          </p:txBody>
        </p:sp>
        <p:sp>
          <p:nvSpPr>
            <p:cNvPr id="30" name="Pyöristetty suorakulmio 14"/>
            <p:cNvSpPr/>
            <p:nvPr/>
          </p:nvSpPr>
          <p:spPr>
            <a:xfrm>
              <a:off x="2310936" y="27027898"/>
              <a:ext cx="7132320" cy="369350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i-FI" sz="1200" u="sng" dirty="0"/>
                <a:t>SINGLE HOST</a:t>
              </a:r>
            </a:p>
            <a:p>
              <a:pPr algn="ctr"/>
              <a:r>
                <a:rPr lang="fi-FI" sz="1000" dirty="0"/>
                <a:t>DOCKER COMPOSE</a:t>
              </a:r>
            </a:p>
            <a:p>
              <a:pPr algn="ctr">
                <a:lnSpc>
                  <a:spcPct val="150000"/>
                </a:lnSpc>
              </a:pPr>
              <a:r>
                <a:rPr lang="fi-FI" sz="1000" dirty="0" smtClean="0"/>
                <a:t>DOCKER SWARM</a:t>
              </a:r>
              <a:endParaRPr lang="fi-FI" sz="1000" dirty="0"/>
            </a:p>
          </p:txBody>
        </p:sp>
        <p:sp>
          <p:nvSpPr>
            <p:cNvPr id="31" name="Pyöristetty suorakulmio 15"/>
            <p:cNvSpPr/>
            <p:nvPr/>
          </p:nvSpPr>
          <p:spPr>
            <a:xfrm>
              <a:off x="11495605" y="27027898"/>
              <a:ext cx="7132320" cy="369350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i-FI" sz="1200" u="sng" dirty="0"/>
                <a:t>OPEN STACK CLOUD</a:t>
              </a:r>
            </a:p>
            <a:p>
              <a:pPr algn="ctr"/>
              <a:r>
                <a:rPr lang="fi-FI" sz="1000" dirty="0" smtClean="0"/>
                <a:t>DOCKER SWARM</a:t>
              </a:r>
              <a:endParaRPr lang="fi-FI" sz="1000" dirty="0"/>
            </a:p>
            <a:p>
              <a:pPr algn="ctr">
                <a:lnSpc>
                  <a:spcPct val="150000"/>
                </a:lnSpc>
              </a:pPr>
              <a:r>
                <a:rPr lang="fi-FI" sz="1000" dirty="0"/>
                <a:t>KONTENA</a:t>
              </a:r>
            </a:p>
          </p:txBody>
        </p:sp>
        <p:sp>
          <p:nvSpPr>
            <p:cNvPr id="32" name="Pyöristetty suorakulmio 16"/>
            <p:cNvSpPr/>
            <p:nvPr/>
          </p:nvSpPr>
          <p:spPr>
            <a:xfrm>
              <a:off x="20605738" y="27027898"/>
              <a:ext cx="7132320" cy="369350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i-FI" sz="1200" u="sng" dirty="0"/>
                <a:t>KONTENA </a:t>
              </a:r>
              <a:r>
                <a:rPr lang="fi-FI" sz="1200" u="sng" dirty="0" smtClean="0"/>
                <a:t>CLOUD</a:t>
              </a:r>
            </a:p>
            <a:p>
              <a:pPr algn="ctr"/>
              <a:endParaRPr lang="fi-FI" sz="1000" u="sng" dirty="0"/>
            </a:p>
            <a:p>
              <a:pPr algn="ctr">
                <a:lnSpc>
                  <a:spcPct val="150000"/>
                </a:lnSpc>
              </a:pPr>
              <a:endParaRPr lang="fi-FI" sz="1000" u="sng" dirty="0"/>
            </a:p>
          </p:txBody>
        </p:sp>
      </p:grpSp>
      <p:grpSp>
        <p:nvGrpSpPr>
          <p:cNvPr id="33" name="Ryhmä 28"/>
          <p:cNvGrpSpPr/>
          <p:nvPr/>
        </p:nvGrpSpPr>
        <p:grpSpPr>
          <a:xfrm>
            <a:off x="3220159" y="4925053"/>
            <a:ext cx="6301419" cy="1449588"/>
            <a:chOff x="1100714" y="32302816"/>
            <a:chExt cx="28215771" cy="6490800"/>
          </a:xfrm>
        </p:grpSpPr>
        <p:sp>
          <p:nvSpPr>
            <p:cNvPr id="34" name="Pyöristetty suorakulmio 17"/>
            <p:cNvSpPr/>
            <p:nvPr/>
          </p:nvSpPr>
          <p:spPr>
            <a:xfrm>
              <a:off x="1100714" y="32302816"/>
              <a:ext cx="28215771" cy="64908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i-FI" sz="1400" b="1" dirty="0"/>
                <a:t>PROTOTYPES</a:t>
              </a:r>
            </a:p>
          </p:txBody>
        </p:sp>
        <p:sp>
          <p:nvSpPr>
            <p:cNvPr id="35" name="Pyöristetty suorakulmio 18"/>
            <p:cNvSpPr/>
            <p:nvPr/>
          </p:nvSpPr>
          <p:spPr>
            <a:xfrm>
              <a:off x="2508069" y="34416756"/>
              <a:ext cx="7132320" cy="36936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OPEN ACCESS DASHBOARD</a:t>
              </a:r>
            </a:p>
            <a:p>
              <a:pPr algn="ctr">
                <a:lnSpc>
                  <a:spcPct val="150000"/>
                </a:lnSpc>
              </a:pPr>
              <a:r>
                <a:rPr lang="fi-FI" sz="900" dirty="0"/>
                <a:t>UNIVERSITY OF JYVÄSKYLÄ</a:t>
              </a:r>
            </a:p>
            <a:p>
              <a:pPr algn="ctr"/>
              <a:r>
                <a:rPr lang="fi-FI" sz="900" dirty="0"/>
                <a:t>HANKEN</a:t>
              </a:r>
              <a:endParaRPr lang="fi-FI" sz="1200" dirty="0"/>
            </a:p>
          </p:txBody>
        </p:sp>
        <p:sp>
          <p:nvSpPr>
            <p:cNvPr id="36" name="Pyöristetty suorakulmio 19"/>
            <p:cNvSpPr/>
            <p:nvPr/>
          </p:nvSpPr>
          <p:spPr>
            <a:xfrm>
              <a:off x="20878768" y="34416756"/>
              <a:ext cx="7132320" cy="36936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RESEARCH DATASET METADATA BROKER</a:t>
              </a:r>
            </a:p>
            <a:p>
              <a:pPr algn="ctr">
                <a:lnSpc>
                  <a:spcPct val="150000"/>
                </a:lnSpc>
              </a:pPr>
              <a:r>
                <a:rPr lang="fi-FI" sz="900" dirty="0"/>
                <a:t>UNIVERSITY OF HELSINKI</a:t>
              </a:r>
            </a:p>
          </p:txBody>
        </p:sp>
        <p:sp>
          <p:nvSpPr>
            <p:cNvPr id="37" name="Pyöristetty suorakulmio 20"/>
            <p:cNvSpPr/>
            <p:nvPr/>
          </p:nvSpPr>
          <p:spPr>
            <a:xfrm>
              <a:off x="11692738" y="34384413"/>
              <a:ext cx="7132320" cy="36936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METADATA MAPPING AND VALIDATION</a:t>
              </a:r>
            </a:p>
            <a:p>
              <a:pPr algn="ctr">
                <a:lnSpc>
                  <a:spcPct val="150000"/>
                </a:lnSpc>
              </a:pPr>
              <a:r>
                <a:rPr lang="fi-FI" sz="900" dirty="0"/>
                <a:t>CSC / </a:t>
              </a:r>
              <a:r>
                <a:rPr lang="fi-FI" sz="900" dirty="0" smtClean="0"/>
                <a:t>METAX</a:t>
              </a:r>
              <a:endParaRPr lang="fi-FI" sz="900" dirty="0"/>
            </a:p>
          </p:txBody>
        </p:sp>
      </p:grpSp>
      <p:sp>
        <p:nvSpPr>
          <p:cNvPr id="38" name="Pyöristetty suorakulmio 8"/>
          <p:cNvSpPr/>
          <p:nvPr/>
        </p:nvSpPr>
        <p:spPr>
          <a:xfrm>
            <a:off x="3546899" y="2803208"/>
            <a:ext cx="5678632" cy="2445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50" dirty="0" smtClean="0"/>
              <a:t>MESSAGE BROKER</a:t>
            </a:r>
            <a:endParaRPr lang="fi-FI" sz="1050" dirty="0"/>
          </a:p>
        </p:txBody>
      </p:sp>
    </p:spTree>
    <p:extLst>
      <p:ext uri="{BB962C8B-B14F-4D97-AF65-F5344CB8AC3E}">
        <p14:creationId xmlns:p14="http://schemas.microsoft.com/office/powerpoint/2010/main" val="82933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ATTX 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WorkflowManagent</a:t>
            </a:r>
            <a:r>
              <a:rPr lang="en-US" dirty="0" smtClean="0"/>
              <a:t> – </a:t>
            </a:r>
            <a:r>
              <a:rPr lang="en-US" dirty="0" err="1" smtClean="0"/>
              <a:t>UnifiedViews</a:t>
            </a:r>
            <a:r>
              <a:rPr lang="en-US" dirty="0" smtClean="0"/>
              <a:t> &amp; custom provenance API</a:t>
            </a:r>
          </a:p>
          <a:p>
            <a:r>
              <a:rPr lang="en-US" dirty="0" err="1" smtClean="0"/>
              <a:t>GraphManager</a:t>
            </a:r>
            <a:endParaRPr lang="en-US" dirty="0" smtClean="0"/>
          </a:p>
          <a:p>
            <a:pPr lvl="1"/>
            <a:r>
              <a:rPr lang="en-US" dirty="0" smtClean="0"/>
              <a:t>Manages the state of the internal graph store</a:t>
            </a:r>
            <a:endParaRPr lang="en-US" dirty="0"/>
          </a:p>
          <a:p>
            <a:r>
              <a:rPr lang="en-US" dirty="0" err="1" smtClean="0"/>
              <a:t>MessageBroker</a:t>
            </a:r>
            <a:r>
              <a:rPr lang="en-US" dirty="0" smtClean="0"/>
              <a:t> –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In JSON format using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Transformation to RDF</a:t>
            </a:r>
          </a:p>
          <a:p>
            <a:pPr lvl="1"/>
            <a:r>
              <a:rPr lang="en-US" dirty="0" smtClean="0"/>
              <a:t>RML processor to transform from CSV, JSON and XML</a:t>
            </a:r>
          </a:p>
          <a:p>
            <a:r>
              <a:rPr lang="en-US" dirty="0" smtClean="0"/>
              <a:t>Transformation from RDF to JSON</a:t>
            </a:r>
          </a:p>
          <a:p>
            <a:pPr lvl="1"/>
            <a:r>
              <a:rPr lang="en-US" dirty="0" smtClean="0"/>
              <a:t>JSON-LD Framing</a:t>
            </a:r>
          </a:p>
          <a:p>
            <a:r>
              <a:rPr lang="en-US" dirty="0" smtClean="0"/>
              <a:t>Provenance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8593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05050"/>
                </a:solidFill>
                <a:latin typeface="Arial" charset="0"/>
              </a:rPr>
              <a:t>“</a:t>
            </a:r>
            <a:r>
              <a:rPr lang="en-US" i="1" dirty="0">
                <a:solidFill>
                  <a:srgbClr val="505050"/>
                </a:solidFill>
                <a:latin typeface="Arial" charset="0"/>
              </a:rPr>
              <a:t>Provenance is a record that </a:t>
            </a:r>
            <a:r>
              <a:rPr lang="en-US" i="1" dirty="0" smtClean="0">
                <a:solidFill>
                  <a:srgbClr val="505050"/>
                </a:solidFill>
                <a:latin typeface="Arial" charset="0"/>
              </a:rPr>
              <a:t>describes the </a:t>
            </a:r>
            <a:r>
              <a:rPr lang="en-US" b="1" i="1" dirty="0">
                <a:solidFill>
                  <a:srgbClr val="505050"/>
                </a:solidFill>
                <a:latin typeface="Arial" charset="0"/>
              </a:rPr>
              <a:t>people, institutions, entities, and activities </a:t>
            </a:r>
            <a:r>
              <a:rPr lang="en-US" i="1" dirty="0">
                <a:solidFill>
                  <a:srgbClr val="505050"/>
                </a:solidFill>
                <a:latin typeface="Arial" charset="0"/>
              </a:rPr>
              <a:t>involved in producing, influencing, or delivering a </a:t>
            </a:r>
            <a:r>
              <a:rPr lang="en-US" b="1" i="1" dirty="0">
                <a:solidFill>
                  <a:srgbClr val="505050"/>
                </a:solidFill>
                <a:latin typeface="Arial" charset="0"/>
              </a:rPr>
              <a:t>piece of data or a thing</a:t>
            </a:r>
            <a:r>
              <a:rPr lang="en-US" i="1" dirty="0">
                <a:solidFill>
                  <a:srgbClr val="505050"/>
                </a:solidFill>
                <a:latin typeface="Arial" charset="0"/>
              </a:rPr>
              <a:t>. In particular, the provenance of information is crucial in deciding whether information is to be </a:t>
            </a:r>
            <a:r>
              <a:rPr lang="en-US" b="1" i="1" dirty="0">
                <a:solidFill>
                  <a:srgbClr val="505050"/>
                </a:solidFill>
                <a:latin typeface="Arial" charset="0"/>
              </a:rPr>
              <a:t>trusted</a:t>
            </a:r>
            <a:r>
              <a:rPr lang="en-US" i="1" dirty="0">
                <a:solidFill>
                  <a:srgbClr val="505050"/>
                </a:solidFill>
                <a:latin typeface="Arial" charset="0"/>
              </a:rPr>
              <a:t>, </a:t>
            </a:r>
            <a:r>
              <a:rPr lang="en-US" b="1" i="1" dirty="0">
                <a:solidFill>
                  <a:srgbClr val="505050"/>
                </a:solidFill>
                <a:latin typeface="Arial" charset="0"/>
              </a:rPr>
              <a:t>how it should be integrated </a:t>
            </a:r>
            <a:r>
              <a:rPr lang="en-US" i="1" dirty="0">
                <a:solidFill>
                  <a:srgbClr val="505050"/>
                </a:solidFill>
                <a:latin typeface="Arial" charset="0"/>
              </a:rPr>
              <a:t>with other diverse information sources, and how to </a:t>
            </a:r>
            <a:r>
              <a:rPr lang="en-US" b="1" i="1" dirty="0">
                <a:solidFill>
                  <a:srgbClr val="505050"/>
                </a:solidFill>
                <a:latin typeface="Arial" charset="0"/>
              </a:rPr>
              <a:t>give credit </a:t>
            </a:r>
            <a:r>
              <a:rPr lang="en-US" i="1" dirty="0">
                <a:solidFill>
                  <a:srgbClr val="505050"/>
                </a:solidFill>
                <a:latin typeface="Arial" charset="0"/>
              </a:rPr>
              <a:t>to its originators when </a:t>
            </a:r>
            <a:r>
              <a:rPr lang="en-US" b="1" i="1" dirty="0">
                <a:solidFill>
                  <a:srgbClr val="505050"/>
                </a:solidFill>
                <a:latin typeface="Arial" charset="0"/>
              </a:rPr>
              <a:t>reusing</a:t>
            </a:r>
            <a:r>
              <a:rPr lang="en-US" i="1" dirty="0">
                <a:solidFill>
                  <a:srgbClr val="505050"/>
                </a:solidFill>
                <a:latin typeface="Arial" charset="0"/>
              </a:rPr>
              <a:t> it. In an open and inclusive environment such as the Web, where users find information that is often contradictory or questionable, provenance can help those users to make trust </a:t>
            </a:r>
            <a:r>
              <a:rPr lang="en-US" i="1" dirty="0" smtClean="0">
                <a:solidFill>
                  <a:srgbClr val="505050"/>
                </a:solidFill>
                <a:latin typeface="Arial" charset="0"/>
              </a:rPr>
              <a:t>judgements</a:t>
            </a:r>
            <a:r>
              <a:rPr lang="en-US" dirty="0" smtClean="0">
                <a:solidFill>
                  <a:srgbClr val="505050"/>
                </a:solidFill>
                <a:latin typeface="Arial" charset="0"/>
              </a:rPr>
              <a:t>.”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541817"/>
            <a:ext cx="911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K. </a:t>
            </a:r>
            <a:r>
              <a:rPr lang="en-US" sz="1400" dirty="0" err="1"/>
              <a:t>Belhajjame</a:t>
            </a:r>
            <a:r>
              <a:rPr lang="en-US" sz="1400" dirty="0"/>
              <a:t>, R. </a:t>
            </a:r>
            <a:r>
              <a:rPr lang="en-US" sz="1400" dirty="0" err="1"/>
              <a:t>B’Far</a:t>
            </a:r>
            <a:r>
              <a:rPr lang="en-US" sz="1400" dirty="0"/>
              <a:t>, J. Cheney, S. Coppens, S. </a:t>
            </a:r>
            <a:r>
              <a:rPr lang="en-US" sz="1400" dirty="0" err="1"/>
              <a:t>Cresswell</a:t>
            </a:r>
            <a:r>
              <a:rPr lang="en-US" sz="1400" dirty="0"/>
              <a:t>, Y. Gil, P. </a:t>
            </a:r>
            <a:r>
              <a:rPr lang="en-US" sz="1400" dirty="0" err="1"/>
              <a:t>Groth</a:t>
            </a:r>
            <a:r>
              <a:rPr lang="en-US" sz="1400" dirty="0"/>
              <a:t>, G. </a:t>
            </a:r>
            <a:r>
              <a:rPr lang="en-US" sz="1400" dirty="0" err="1"/>
              <a:t>Klyne</a:t>
            </a:r>
            <a:r>
              <a:rPr lang="en-US" sz="1400" dirty="0"/>
              <a:t>, T. Lebo, J. </a:t>
            </a:r>
            <a:r>
              <a:rPr lang="en-US" sz="1400" dirty="0" err="1"/>
              <a:t>McCusker</a:t>
            </a:r>
            <a:r>
              <a:rPr lang="en-US" sz="1400" dirty="0"/>
              <a:t>, S. Miles, J. Myers, S. </a:t>
            </a:r>
            <a:r>
              <a:rPr lang="en-US" sz="1400" dirty="0" err="1"/>
              <a:t>Sahoo</a:t>
            </a:r>
            <a:r>
              <a:rPr lang="en-US" sz="1400" dirty="0"/>
              <a:t>, C. </a:t>
            </a:r>
            <a:r>
              <a:rPr lang="en-US" sz="1400" dirty="0" err="1"/>
              <a:t>Tilmes</a:t>
            </a:r>
            <a:r>
              <a:rPr lang="en-US" sz="1400" dirty="0"/>
              <a:t>, L. Moreau, and P. </a:t>
            </a:r>
            <a:r>
              <a:rPr lang="en-US" sz="1400" dirty="0" err="1"/>
              <a:t>Missier</a:t>
            </a:r>
            <a:r>
              <a:rPr lang="en-US" sz="1400" dirty="0"/>
              <a:t> (Eds.), PROV-DM: The PROV Data Model, W3C Recommendation REC-prov-dm-20130430, World Wide Web Consortium (Oct. 2013). URL </a:t>
            </a:r>
            <a:r>
              <a:rPr lang="en-US" sz="1400" dirty="0">
                <a:hlinkClick r:id="rId3"/>
              </a:rPr>
              <a:t>http://www.w3.org/TR/2013/REC-prov-dm-20130430/</a:t>
            </a:r>
            <a:r>
              <a:rPr lang="en-US" sz="1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6345" y="490632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Emphasis mine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3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Prov</a:t>
            </a:r>
            <a:r>
              <a:rPr lang="en-US" dirty="0" smtClean="0"/>
              <a:t>-O - You know, for Provenance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244387" y="3957023"/>
            <a:ext cx="1585912" cy="814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prov:Activity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05550" y="3945021"/>
            <a:ext cx="1585912" cy="814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prov:Entity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03576" y="4402078"/>
            <a:ext cx="178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</a:t>
            </a:r>
            <a:r>
              <a:rPr lang="en-US" smtClean="0"/>
              <a:t>sed / generated</a:t>
            </a:r>
            <a:endParaRPr lang="en-US"/>
          </a:p>
        </p:txBody>
      </p:sp>
      <p:cxnSp>
        <p:nvCxnSpPr>
          <p:cNvPr id="36" name="Straight Arrow Connector 35"/>
          <p:cNvCxnSpPr>
            <a:stCxn id="29" idx="1"/>
            <a:endCxn id="31" idx="3"/>
          </p:cNvCxnSpPr>
          <p:nvPr/>
        </p:nvCxnSpPr>
        <p:spPr>
          <a:xfrm flipH="1" flipV="1">
            <a:off x="3891462" y="4352215"/>
            <a:ext cx="4352925" cy="1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03044" y="2737824"/>
            <a:ext cx="1585912" cy="814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prov:Agent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1" idx="0"/>
            <a:endCxn id="37" idx="1"/>
          </p:cNvCxnSpPr>
          <p:nvPr/>
        </p:nvCxnSpPr>
        <p:spPr>
          <a:xfrm flipV="1">
            <a:off x="3098506" y="3145018"/>
            <a:ext cx="2204538" cy="8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12145" y="3013907"/>
            <a:ext cx="17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wasAttributedTo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9" idx="0"/>
            <a:endCxn id="37" idx="3"/>
          </p:cNvCxnSpPr>
          <p:nvPr/>
        </p:nvCxnSpPr>
        <p:spPr>
          <a:xfrm flipH="1" flipV="1">
            <a:off x="6888956" y="3145018"/>
            <a:ext cx="2148387" cy="81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20325" y="3013907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wasAssociatedWith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192251" y="2737823"/>
            <a:ext cx="1585912" cy="814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rov:Plan</a:t>
            </a:r>
            <a:endParaRPr lang="en-US" dirty="0"/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9830299" y="3552210"/>
            <a:ext cx="1154908" cy="812007"/>
          </a:xfrm>
          <a:prstGeom prst="bentConnector2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956905" y="440207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hadPlan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03044" y="2733226"/>
            <a:ext cx="1585912" cy="814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prov:Agent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07681" y="6225739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Adapted from https</a:t>
            </a:r>
            <a:r>
              <a:rPr lang="en-US" dirty="0"/>
              <a:t>://www.w3.org/TR/</a:t>
            </a:r>
            <a:r>
              <a:rPr lang="en-US" dirty="0" err="1"/>
              <a:t>prov</a:t>
            </a:r>
            <a:r>
              <a:rPr lang="en-US" dirty="0"/>
              <a:t>-o/</a:t>
            </a:r>
          </a:p>
        </p:txBody>
      </p:sp>
    </p:spTree>
    <p:extLst>
      <p:ext uri="{BB962C8B-B14F-4D97-AF65-F5344CB8AC3E}">
        <p14:creationId xmlns:p14="http://schemas.microsoft.com/office/powerpoint/2010/main" val="113800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ATTX provenance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44386" y="2733226"/>
            <a:ext cx="1585912" cy="81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attx:Workflow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2682" y="5282155"/>
            <a:ext cx="1585912" cy="81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attx:DataSet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44386" y="5263800"/>
            <a:ext cx="1585912" cy="81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attx:Step</a:t>
            </a:r>
            <a:endParaRPr lang="en-US" dirty="0" smtClean="0"/>
          </a:p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80355" y="5251798"/>
            <a:ext cx="1585912" cy="81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attx:Workflow</a:t>
            </a:r>
            <a:endParaRPr lang="en-US" dirty="0" smtClean="0"/>
          </a:p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8417" y="5259338"/>
            <a:ext cx="1585912" cy="81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attx:Service</a:t>
            </a:r>
            <a:endParaRPr lang="en-US" dirty="0" smtClean="0"/>
          </a:p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192251" y="2733225"/>
            <a:ext cx="1585912" cy="814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rov:Plan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301975" y="5282155"/>
            <a:ext cx="1585912" cy="81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attx:Graph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49839" y="5282155"/>
            <a:ext cx="1585912" cy="81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attx:File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275094" y="1437428"/>
            <a:ext cx="1585912" cy="81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attx:Ingestion</a:t>
            </a:r>
            <a:endParaRPr lang="en-US" dirty="0" smtClean="0"/>
          </a:p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244387" y="1437428"/>
            <a:ext cx="1585912" cy="81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attx:Processing</a:t>
            </a:r>
            <a:endParaRPr lang="en-US" dirty="0" smtClean="0"/>
          </a:p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0192251" y="1437428"/>
            <a:ext cx="1585912" cy="81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attx:Publishing</a:t>
            </a:r>
            <a:endParaRPr lang="en-US" dirty="0" smtClean="0"/>
          </a:p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244387" y="3952425"/>
            <a:ext cx="1585912" cy="814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prov:Activity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305550" y="3940423"/>
            <a:ext cx="1585912" cy="814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prov:Entity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891462" y="4347616"/>
            <a:ext cx="4352925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03044" y="2733226"/>
            <a:ext cx="1585912" cy="814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prov:Agent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3098506" y="3140420"/>
            <a:ext cx="2204538" cy="80000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6888956" y="3140420"/>
            <a:ext cx="2148387" cy="81200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2" idx="3"/>
            <a:endCxn id="9" idx="2"/>
          </p:cNvCxnSpPr>
          <p:nvPr/>
        </p:nvCxnSpPr>
        <p:spPr>
          <a:xfrm flipV="1">
            <a:off x="9830299" y="3547612"/>
            <a:ext cx="1154908" cy="812007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" idx="3"/>
            <a:endCxn id="9" idx="1"/>
          </p:cNvCxnSpPr>
          <p:nvPr/>
        </p:nvCxnSpPr>
        <p:spPr>
          <a:xfrm flipV="1">
            <a:off x="9830298" y="3140419"/>
            <a:ext cx="36195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2"/>
            <a:endCxn id="4" idx="0"/>
          </p:cNvCxnSpPr>
          <p:nvPr/>
        </p:nvCxnSpPr>
        <p:spPr>
          <a:xfrm rot="5400000">
            <a:off x="9770570" y="1518588"/>
            <a:ext cx="481411" cy="1947865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57" idx="2"/>
            <a:endCxn id="4" idx="0"/>
          </p:cNvCxnSpPr>
          <p:nvPr/>
        </p:nvCxnSpPr>
        <p:spPr>
          <a:xfrm rot="16200000" flipH="1">
            <a:off x="7811991" y="1507874"/>
            <a:ext cx="481411" cy="1969292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8" idx="2"/>
            <a:endCxn id="4" idx="0"/>
          </p:cNvCxnSpPr>
          <p:nvPr/>
        </p:nvCxnSpPr>
        <p:spPr>
          <a:xfrm flipH="1">
            <a:off x="9037342" y="2251815"/>
            <a:ext cx="1" cy="481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" idx="0"/>
            <a:endCxn id="63" idx="2"/>
          </p:cNvCxnSpPr>
          <p:nvPr/>
        </p:nvCxnSpPr>
        <p:spPr>
          <a:xfrm rot="5400000" flipH="1" flipV="1">
            <a:off x="1848400" y="4032049"/>
            <a:ext cx="527345" cy="1972868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9" idx="0"/>
            <a:endCxn id="63" idx="2"/>
          </p:cNvCxnSpPr>
          <p:nvPr/>
        </p:nvCxnSpPr>
        <p:spPr>
          <a:xfrm rot="16200000" flipV="1">
            <a:off x="3806979" y="4046338"/>
            <a:ext cx="527345" cy="1944289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8" idx="0"/>
            <a:endCxn id="63" idx="2"/>
          </p:cNvCxnSpPr>
          <p:nvPr/>
        </p:nvCxnSpPr>
        <p:spPr>
          <a:xfrm rot="5400000" flipH="1" flipV="1">
            <a:off x="2833046" y="5016696"/>
            <a:ext cx="527345" cy="3575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" idx="0"/>
            <a:endCxn id="62" idx="2"/>
          </p:cNvCxnSpPr>
          <p:nvPr/>
        </p:nvCxnSpPr>
        <p:spPr>
          <a:xfrm rot="5400000" flipH="1" flipV="1">
            <a:off x="7773095" y="3995090"/>
            <a:ext cx="492526" cy="2035970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" idx="0"/>
            <a:endCxn id="62" idx="2"/>
          </p:cNvCxnSpPr>
          <p:nvPr/>
        </p:nvCxnSpPr>
        <p:spPr>
          <a:xfrm rot="16200000" flipV="1">
            <a:off x="9812834" y="3991321"/>
            <a:ext cx="484986" cy="2035968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6" idx="0"/>
            <a:endCxn id="62" idx="2"/>
          </p:cNvCxnSpPr>
          <p:nvPr/>
        </p:nvCxnSpPr>
        <p:spPr>
          <a:xfrm rot="5400000" flipH="1" flipV="1">
            <a:off x="8788848" y="5015306"/>
            <a:ext cx="496988" cy="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301975" y="2733225"/>
            <a:ext cx="1585912" cy="81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attx:Component</a:t>
            </a:r>
            <a:endParaRPr lang="en-US" sz="1600" dirty="0"/>
          </a:p>
        </p:txBody>
      </p:sp>
      <p:cxnSp>
        <p:nvCxnSpPr>
          <p:cNvPr id="102" name="Straight Arrow Connector 101"/>
          <p:cNvCxnSpPr>
            <a:stCxn id="101" idx="3"/>
            <a:endCxn id="66" idx="1"/>
          </p:cNvCxnSpPr>
          <p:nvPr/>
        </p:nvCxnSpPr>
        <p:spPr>
          <a:xfrm>
            <a:off x="3887887" y="3140419"/>
            <a:ext cx="141515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944661" y="1844621"/>
            <a:ext cx="36195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314903" y="1659955"/>
            <a:ext cx="162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rdfs:subClassOf</a:t>
            </a:r>
            <a:endParaRPr lang="en-US" dirty="0"/>
          </a:p>
        </p:txBody>
      </p:sp>
      <p:cxnSp>
        <p:nvCxnSpPr>
          <p:cNvPr id="108" name="Elbow Connector 107"/>
          <p:cNvCxnSpPr>
            <a:stCxn id="8" idx="2"/>
            <a:endCxn id="19" idx="2"/>
          </p:cNvCxnSpPr>
          <p:nvPr/>
        </p:nvCxnSpPr>
        <p:spPr>
          <a:xfrm rot="5400000">
            <a:off x="6010676" y="5105844"/>
            <a:ext cx="22817" cy="1958578"/>
          </a:xfrm>
          <a:prstGeom prst="bentConnector3">
            <a:avLst>
              <a:gd name="adj1" fmla="val 1101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" idx="2"/>
            <a:endCxn id="18" idx="2"/>
          </p:cNvCxnSpPr>
          <p:nvPr/>
        </p:nvCxnSpPr>
        <p:spPr>
          <a:xfrm rot="5400000">
            <a:off x="5036744" y="4131912"/>
            <a:ext cx="22817" cy="3906442"/>
          </a:xfrm>
          <a:prstGeom prst="bentConnector3">
            <a:avLst>
              <a:gd name="adj1" fmla="val 1101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6" idx="2"/>
            <a:endCxn id="18" idx="2"/>
          </p:cNvCxnSpPr>
          <p:nvPr/>
        </p:nvCxnSpPr>
        <p:spPr>
          <a:xfrm rot="5400000">
            <a:off x="6056960" y="3116159"/>
            <a:ext cx="18355" cy="5942411"/>
          </a:xfrm>
          <a:prstGeom prst="bentConnector3">
            <a:avLst>
              <a:gd name="adj1" fmla="val 13454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2"/>
            <a:endCxn id="5" idx="2"/>
          </p:cNvCxnSpPr>
          <p:nvPr/>
        </p:nvCxnSpPr>
        <p:spPr>
          <a:xfrm rot="5400000">
            <a:off x="6084297" y="1107527"/>
            <a:ext cx="30357" cy="9947673"/>
          </a:xfrm>
          <a:prstGeom prst="bentConnector3">
            <a:avLst>
              <a:gd name="adj1" fmla="val 2038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691224" y="6284536"/>
            <a:ext cx="280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prov:used</a:t>
            </a:r>
            <a:r>
              <a:rPr lang="en-US" dirty="0" smtClean="0"/>
              <a:t> / </a:t>
            </a:r>
            <a:r>
              <a:rPr lang="en-US" dirty="0" err="1" smtClean="0"/>
              <a:t>prov:generated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223660"/>
            <a:ext cx="392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https://attx-project.github.io/attx-onto/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6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ATTX pipelines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0637" y="1594531"/>
            <a:ext cx="15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Ingest (Extract)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7918" y="1594531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(Transform)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63417" y="1594531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 (Load)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5070" y="4986338"/>
            <a:ext cx="921873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graph store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5070" y="2259390"/>
            <a:ext cx="1885950" cy="48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external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0637" y="3093869"/>
            <a:ext cx="1885950" cy="48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to RDF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35070" y="3865306"/>
            <a:ext cx="1885950" cy="48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dataset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1777883" y="2502813"/>
            <a:ext cx="357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3073612" y="2746236"/>
            <a:ext cx="4433" cy="347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3073612" y="3580715"/>
            <a:ext cx="4433" cy="284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3078045" y="4352152"/>
            <a:ext cx="0" cy="63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5637918" y="2259390"/>
            <a:ext cx="1885950" cy="48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source </a:t>
            </a:r>
            <a:r>
              <a:rPr lang="en-US" dirty="0"/>
              <a:t>d</a:t>
            </a:r>
            <a:r>
              <a:rPr lang="en-US" dirty="0" smtClean="0"/>
              <a:t>atasets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49038" y="3093869"/>
            <a:ext cx="1885950" cy="48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dataset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53471" y="3865306"/>
            <a:ext cx="1885950" cy="48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new dataset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>
            <a:off x="6580893" y="2746236"/>
            <a:ext cx="11120" cy="347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6592013" y="3580715"/>
            <a:ext cx="4433" cy="284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endCxn id="19" idx="1"/>
          </p:cNvCxnSpPr>
          <p:nvPr/>
        </p:nvCxnSpPr>
        <p:spPr>
          <a:xfrm rot="5400000" flipH="1" flipV="1">
            <a:off x="4079992" y="3428413"/>
            <a:ext cx="2483525" cy="6323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21" idx="2"/>
          </p:cNvCxnSpPr>
          <p:nvPr/>
        </p:nvCxnSpPr>
        <p:spPr>
          <a:xfrm>
            <a:off x="6596446" y="4352152"/>
            <a:ext cx="0" cy="63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9463417" y="2259390"/>
            <a:ext cx="1885950" cy="48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source </a:t>
            </a:r>
            <a:r>
              <a:rPr lang="en-US" dirty="0"/>
              <a:t>d</a:t>
            </a:r>
            <a:r>
              <a:rPr lang="en-US" dirty="0" smtClean="0"/>
              <a:t>atasets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463417" y="3093869"/>
            <a:ext cx="1885950" cy="48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to published format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467850" y="3865306"/>
            <a:ext cx="1885950" cy="48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 dataset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>
            <a:off x="10406392" y="2746236"/>
            <a:ext cx="0" cy="347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10406392" y="3580715"/>
            <a:ext cx="4433" cy="284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endCxn id="28" idx="1"/>
          </p:cNvCxnSpPr>
          <p:nvPr/>
        </p:nvCxnSpPr>
        <p:spPr>
          <a:xfrm rot="5400000" flipH="1" flipV="1">
            <a:off x="7879934" y="3402229"/>
            <a:ext cx="2482899" cy="6840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1353800" y="4138077"/>
            <a:ext cx="357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544679" y="2320596"/>
            <a:ext cx="83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Extract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6690" y="3153186"/>
            <a:ext cx="113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3585" y="392406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92995" y="492734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STEPS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9432" y="1588999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PIPELINES</a:t>
            </a: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5820" y="1503551"/>
            <a:ext cx="11043547" cy="534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5819" y="2200171"/>
            <a:ext cx="1315969" cy="3154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723307" y="3049669"/>
            <a:ext cx="288434" cy="193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3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11642</TotalTime>
  <Words>917</Words>
  <Application>Microsoft Macintosh PowerPoint</Application>
  <PresentationFormat>Widescreen</PresentationFormat>
  <Paragraphs>228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Practical Data Provenance in Distributed Environment or: implementing Linked Data Broker using Microservices Architecture</vt:lpstr>
      <vt:lpstr>ATTX project</vt:lpstr>
      <vt:lpstr>Data brokering and ATTX</vt:lpstr>
      <vt:lpstr>ATTX deliverables</vt:lpstr>
      <vt:lpstr>ATTX core components</vt:lpstr>
      <vt:lpstr>Provenance</vt:lpstr>
      <vt:lpstr>Prov-O - You know, for Provenance</vt:lpstr>
      <vt:lpstr>ATTX provenance model</vt:lpstr>
      <vt:lpstr>ATTX pipelines</vt:lpstr>
      <vt:lpstr>Example case Connecting publications to files</vt:lpstr>
      <vt:lpstr>Example case – Pipelines in UnifiedViews (UV)</vt:lpstr>
      <vt:lpstr>Example case – Ingestion pipeline (UV)</vt:lpstr>
      <vt:lpstr>Example case – Processing pipeline (UV)</vt:lpstr>
      <vt:lpstr>Example case – Publishing pipeline (UV)</vt:lpstr>
      <vt:lpstr>Collecting provenance data</vt:lpstr>
      <vt:lpstr>Provenance messages</vt:lpstr>
      <vt:lpstr>Publishing provenance</vt:lpstr>
      <vt:lpstr>Using provenance</vt:lpstr>
      <vt:lpstr>Publish pipeline execution</vt:lpstr>
      <vt:lpstr>Connected datasets</vt:lpstr>
      <vt:lpstr>The TODO</vt:lpstr>
      <vt:lpstr>Thank you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Provenance management in distributed environment</dc:title>
  <dc:creator>Microsoft Office User</dc:creator>
  <cp:lastModifiedBy>Microsoft Office User</cp:lastModifiedBy>
  <cp:revision>141</cp:revision>
  <dcterms:created xsi:type="dcterms:W3CDTF">2017-10-27T13:00:09Z</dcterms:created>
  <dcterms:modified xsi:type="dcterms:W3CDTF">2017-12-06T13:28:58Z</dcterms:modified>
</cp:coreProperties>
</file>