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0" r:id="rId5"/>
    <p:sldId id="272" r:id="rId6"/>
    <p:sldId id="259" r:id="rId7"/>
    <p:sldId id="262" r:id="rId8"/>
    <p:sldId id="263" r:id="rId9"/>
    <p:sldId id="266" r:id="rId10"/>
    <p:sldId id="260" r:id="rId11"/>
    <p:sldId id="273" r:id="rId12"/>
    <p:sldId id="264" r:id="rId13"/>
    <p:sldId id="274" r:id="rId14"/>
    <p:sldId id="265" r:id="rId15"/>
    <p:sldId id="261" r:id="rId16"/>
    <p:sldId id="258" r:id="rId17"/>
    <p:sldId id="275" r:id="rId18"/>
    <p:sldId id="268" r:id="rId19"/>
    <p:sldId id="269" r:id="rId20"/>
    <p:sldId id="26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4E381-AC3F-4CC5-B758-2E561A5C3F0E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EA71-2993-43AB-AF0C-79E566EBE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3DBA5-8D68-4DE0-B1C2-7792EA0CCB31}" type="datetimeFigureOut">
              <a:rPr lang="en-CA" smtClean="0"/>
              <a:pPr/>
              <a:t>05/09/2012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6CBFB-9633-4C63-B38B-9607D76B526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ctr" latinLnBrk="0" hangingPunct="0"/>
            <a:r>
              <a:rPr lang="en-CA" dirty="0" smtClean="0"/>
              <a:t>Fixation</a:t>
            </a:r>
          </a:p>
          <a:p>
            <a:pPr rtl="0" eaLnBrk="1" fontAlgn="ctr" latinLnBrk="0" hangingPunct="0"/>
            <a:endParaRPr lang="en-CA" dirty="0" smtClean="0"/>
          </a:p>
          <a:p>
            <a:pPr rtl="0" eaLnBrk="1" fontAlgn="ctr" latinLnBrk="0" hangingPunct="0"/>
            <a:r>
              <a:rPr lang="en-CA" dirty="0" smtClean="0"/>
              <a:t>Saccade</a:t>
            </a:r>
          </a:p>
          <a:p>
            <a:pPr rtl="0" eaLnBrk="1" fontAlgn="ctr" latinLnBrk="0" hangingPunct="0"/>
            <a:endParaRPr lang="en-CA" dirty="0" smtClean="0"/>
          </a:p>
          <a:p>
            <a:pPr rtl="0" eaLnBrk="1" fontAlgn="ctr" latinLnBrk="0" hangingPunct="0"/>
            <a:r>
              <a:rPr lang="en-CA" dirty="0" smtClean="0"/>
              <a:t>Fixation rate 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Rate of eye fixations per milliseconds </a:t>
            </a:r>
          </a:p>
          <a:p>
            <a:pPr rtl="0" eaLnBrk="1" fontAlgn="ctr" latinLnBrk="0" hangingPunct="0"/>
            <a:r>
              <a:rPr lang="en-CA" dirty="0" smtClean="0"/>
              <a:t>Number of Fixations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Number of eye fixations detected during an interval of interest</a:t>
            </a:r>
          </a:p>
          <a:p>
            <a:pPr rtl="0" eaLnBrk="1" fontAlgn="ctr" latinLnBrk="0" hangingPunct="0"/>
            <a:r>
              <a:rPr lang="en-CA" dirty="0" smtClean="0"/>
              <a:t>Fixation Duration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Time duration of an individual fixation </a:t>
            </a:r>
          </a:p>
          <a:p>
            <a:pPr rtl="0" eaLnBrk="1" fontAlgn="ctr" latinLnBrk="0" hangingPunct="0"/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Saccade Length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Distance between the two fixations delimiting the saccade (</a:t>
            </a:r>
            <a:r>
              <a:rPr lang="en-CA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CA" dirty="0" smtClean="0"/>
              <a:t>)</a:t>
            </a:r>
          </a:p>
          <a:p>
            <a:pPr rtl="0" eaLnBrk="1" fontAlgn="ctr" latinLnBrk="0" hangingPunct="0"/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Relative Saccade Angles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The angle between the two consecutive saccades (angle </a:t>
            </a:r>
            <a:r>
              <a:rPr lang="en-CA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CA" dirty="0" smtClean="0"/>
              <a:t>)</a:t>
            </a:r>
          </a:p>
          <a:p>
            <a:pPr rtl="0" eaLnBrk="1" fontAlgn="ctr" latinLnBrk="0" hangingPunct="0"/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Absolute Saccade Angles</a:t>
            </a:r>
            <a:endParaRPr lang="en-US" dirty="0" smtClean="0"/>
          </a:p>
          <a:p>
            <a:pPr rtl="0" eaLnBrk="1" fontAlgn="ctr" latinLnBrk="0" hangingPunct="0"/>
            <a:r>
              <a:rPr lang="en-CA" dirty="0" smtClean="0"/>
              <a:t>The angle between a saccade and the horizontal (angle </a:t>
            </a:r>
            <a:r>
              <a:rPr lang="en-CA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CA" dirty="0" smtClean="0"/>
              <a:t>)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DD328-707C-4FCC-8F2D-41E9CADA9E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043-9BB1-4ACE-8C23-D0E4F8CD8F82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FA5-3990-46A8-96FF-579205CEC570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1BB6-8600-4100-9AEA-485351734092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986E-C157-44AE-8D96-59D15B6E9D08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F92C-1A9B-4508-A176-BB372D77A998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8498-9B90-46E2-BA04-BE395ACF2037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3EE5-E32D-4BB3-8259-DCD7CE2F10E1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D58-AFA3-4734-85D9-5E3394B5206B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E7A-44C9-4D9C-ACB8-1896BB4A5ACD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AA8-F4C5-4216-9951-6F32ADE3FFC2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F830-88D5-4722-86EA-6872B9291EFF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6F2B-2F07-4E15-B0C0-4D0FEAE8B38C}" type="datetime1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EMDAT v1.0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dirty="0" smtClean="0"/>
              <a:t>Samad Kardan</a:t>
            </a:r>
          </a:p>
        </p:txBody>
      </p:sp>
      <p:pic>
        <p:nvPicPr>
          <p:cNvPr id="4" name="Picture 3" descr="C:\Documents and Settings\skardan.UBC-CS\Desktop\Gazeplot.jpg"/>
          <p:cNvPicPr/>
          <p:nvPr/>
        </p:nvPicPr>
        <p:blipFill>
          <a:blip r:embed="rId2" cstate="print"/>
          <a:srcRect l="2269" t="3571" b="27946"/>
          <a:stretch>
            <a:fillRect/>
          </a:stretch>
        </p:blipFill>
        <p:spPr bwMode="auto">
          <a:xfrm>
            <a:off x="6012160" y="0"/>
            <a:ext cx="3131840" cy="175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Documents and Settings\skardan.UBC-CS\Desktop\Gazeplot.jpg"/>
          <p:cNvPicPr/>
          <p:nvPr/>
        </p:nvPicPr>
        <p:blipFill>
          <a:blip r:embed="rId2" cstate="print"/>
          <a:srcRect l="2269" t="3571" r="9750" b="27946"/>
          <a:stretch>
            <a:fillRect/>
          </a:stretch>
        </p:blipFill>
        <p:spPr bwMode="auto">
          <a:xfrm>
            <a:off x="0" y="5104616"/>
            <a:ext cx="2819400" cy="175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94251" y="6172200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August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input files</a:t>
            </a:r>
          </a:p>
          <a:p>
            <a:r>
              <a:rPr lang="en-US" dirty="0" smtClean="0"/>
              <a:t>EMDAT core functionalities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use EMDAT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modules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Scene and Segment classes</a:t>
            </a:r>
          </a:p>
          <a:p>
            <a:r>
              <a:rPr lang="en-CA" dirty="0" smtClean="0"/>
              <a:t>AOI and </a:t>
            </a:r>
            <a:r>
              <a:rPr lang="en-CA" dirty="0" err="1" smtClean="0"/>
              <a:t>AOI_Stat</a:t>
            </a:r>
            <a:r>
              <a:rPr lang="en-CA" dirty="0" smtClean="0"/>
              <a:t> classes</a:t>
            </a:r>
          </a:p>
          <a:p>
            <a:r>
              <a:rPr lang="en-CA" dirty="0" smtClean="0"/>
              <a:t>Recording class</a:t>
            </a:r>
          </a:p>
          <a:p>
            <a:r>
              <a:rPr lang="en-CA" dirty="0" smtClean="0"/>
              <a:t>Participant class</a:t>
            </a:r>
          </a:p>
          <a:p>
            <a:pPr lvl="1"/>
            <a:r>
              <a:rPr lang="en-CA" dirty="0" err="1" smtClean="0"/>
              <a:t>BasicParticipant</a:t>
            </a:r>
            <a:r>
              <a:rPr lang="en-CA" dirty="0" smtClean="0"/>
              <a:t> class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Eye movement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General features for each segment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Number of Fixations</a:t>
            </a:r>
          </a:p>
          <a:p>
            <a:pPr lvl="1"/>
            <a:r>
              <a:rPr lang="en-US" dirty="0" smtClean="0"/>
              <a:t>Fixation rate </a:t>
            </a:r>
          </a:p>
          <a:p>
            <a:pPr lvl="1"/>
            <a:r>
              <a:rPr lang="en-US" dirty="0" smtClean="0"/>
              <a:t>Average, sum and standard deviation for</a:t>
            </a:r>
          </a:p>
          <a:p>
            <a:pPr lvl="2"/>
            <a:r>
              <a:rPr lang="en-CA" dirty="0" smtClean="0"/>
              <a:t>Fixation Duration</a:t>
            </a:r>
          </a:p>
          <a:p>
            <a:pPr lvl="2"/>
            <a:r>
              <a:rPr lang="en-CA" dirty="0" smtClean="0"/>
              <a:t>Saccade Length</a:t>
            </a:r>
          </a:p>
          <a:p>
            <a:pPr lvl="2"/>
            <a:r>
              <a:rPr lang="en-CA" dirty="0" smtClean="0"/>
              <a:t>Relative Saccade Angles</a:t>
            </a:r>
          </a:p>
          <a:p>
            <a:pPr lvl="2"/>
            <a:r>
              <a:rPr lang="en-CA" dirty="0" smtClean="0"/>
              <a:t>Absolute Saccade 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Eye movement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AOI based features</a:t>
            </a:r>
          </a:p>
          <a:p>
            <a:pPr lvl="1"/>
            <a:r>
              <a:rPr lang="en-CA" dirty="0" smtClean="0"/>
              <a:t>Fixation based features</a:t>
            </a:r>
            <a:endParaRPr lang="en-US" dirty="0" smtClean="0"/>
          </a:p>
          <a:p>
            <a:pPr lvl="2"/>
            <a:r>
              <a:rPr lang="en-US" dirty="0" smtClean="0"/>
              <a:t>Fixation rate </a:t>
            </a:r>
          </a:p>
          <a:p>
            <a:pPr lvl="2"/>
            <a:r>
              <a:rPr lang="en-US" dirty="0" smtClean="0"/>
              <a:t>Absolute value and ratio of</a:t>
            </a:r>
          </a:p>
          <a:p>
            <a:pPr lvl="3"/>
            <a:r>
              <a:rPr lang="en-CA" dirty="0" smtClean="0"/>
              <a:t>Time spent</a:t>
            </a:r>
          </a:p>
          <a:p>
            <a:pPr lvl="3"/>
            <a:r>
              <a:rPr lang="en-US" dirty="0" smtClean="0"/>
              <a:t>Number of Fixations</a:t>
            </a:r>
          </a:p>
          <a:p>
            <a:pPr lvl="2"/>
            <a:r>
              <a:rPr lang="en-US" dirty="0" smtClean="0"/>
              <a:t>Longest fixation</a:t>
            </a:r>
          </a:p>
          <a:p>
            <a:pPr lvl="2"/>
            <a:r>
              <a:rPr lang="en-US" dirty="0" smtClean="0"/>
              <a:t>Time to first fixation</a:t>
            </a:r>
          </a:p>
          <a:p>
            <a:pPr lvl="2"/>
            <a:r>
              <a:rPr lang="en-US" dirty="0" smtClean="0"/>
              <a:t>Time to last fixation</a:t>
            </a:r>
            <a:endParaRPr lang="en-CA" dirty="0" smtClean="0"/>
          </a:p>
          <a:p>
            <a:pPr lvl="1"/>
            <a:r>
              <a:rPr lang="en-CA" dirty="0" smtClean="0"/>
              <a:t>Transitions between AOIs</a:t>
            </a:r>
          </a:p>
          <a:p>
            <a:pPr lvl="2"/>
            <a:r>
              <a:rPr lang="en-CA" dirty="0" smtClean="0"/>
              <a:t>Number rand ratio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Quality of gaze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Validity evaluation methods</a:t>
            </a:r>
          </a:p>
          <a:p>
            <a:pPr lvl="1"/>
            <a:r>
              <a:rPr lang="en-CA" dirty="0" smtClean="0"/>
              <a:t>Proportion valid</a:t>
            </a:r>
          </a:p>
          <a:p>
            <a:pPr lvl="1"/>
            <a:r>
              <a:rPr lang="en-CA" dirty="0" smtClean="0"/>
              <a:t>Largest invalid gap</a:t>
            </a:r>
          </a:p>
          <a:p>
            <a:r>
              <a:rPr lang="en-CA" dirty="0" smtClean="0"/>
              <a:t>Restoring invalid samples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Improving segment quality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3935896"/>
            <a:ext cx="5410200" cy="331304"/>
            <a:chOff x="1447800" y="3935896"/>
            <a:chExt cx="5410200" cy="33130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447800" y="4114800"/>
              <a:ext cx="54102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28192" y="3962400"/>
              <a:ext cx="1805608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Looking at </a:t>
              </a:r>
              <a:r>
                <a:rPr lang="en-CA" sz="2000" b="1" dirty="0" err="1" smtClean="0">
                  <a:solidFill>
                    <a:prstClr val="black"/>
                  </a:solidFill>
                </a:rPr>
                <a:t>x,y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3810000" y="39358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91000" y="3962400"/>
              <a:ext cx="1805608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Looking at </a:t>
              </a:r>
              <a:r>
                <a:rPr lang="en-CA" sz="2000" b="1" dirty="0" err="1" smtClean="0">
                  <a:solidFill>
                    <a:prstClr val="black"/>
                  </a:solidFill>
                </a:rPr>
                <a:t>x,y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81200" y="4343401"/>
            <a:ext cx="3962400" cy="704909"/>
            <a:chOff x="1981200" y="4343401"/>
            <a:chExt cx="3962400" cy="704909"/>
          </a:xfrm>
        </p:grpSpPr>
        <p:sp>
          <p:nvSpPr>
            <p:cNvPr id="34" name="Left Brace 33"/>
            <p:cNvSpPr/>
            <p:nvPr/>
          </p:nvSpPr>
          <p:spPr>
            <a:xfrm rot="16200000" flipV="1">
              <a:off x="3771900" y="2552701"/>
              <a:ext cx="381000" cy="3962400"/>
            </a:xfrm>
            <a:prstGeom prst="leftBrace">
              <a:avLst/>
            </a:prstGeom>
            <a:ln w="50800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4648200"/>
              <a:ext cx="1958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Looking at </a:t>
              </a:r>
              <a:r>
                <a:rPr lang="en-CA" sz="2000" b="1" dirty="0" err="1" smtClean="0">
                  <a:solidFill>
                    <a:prstClr val="black"/>
                  </a:solidFill>
                </a:rPr>
                <a:t>x,y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524000" y="5688496"/>
            <a:ext cx="5410200" cy="331304"/>
            <a:chOff x="1524000" y="5688496"/>
            <a:chExt cx="5410200" cy="33130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524000" y="5867400"/>
              <a:ext cx="54102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004392" y="5715000"/>
              <a:ext cx="40916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2000" b="1" dirty="0" smtClean="0">
                  <a:solidFill>
                    <a:prstClr val="black"/>
                  </a:solidFill>
                </a:rPr>
                <a:t>Segment 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3886200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4191000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3568148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524000" y="6069496"/>
            <a:ext cx="5410200" cy="331304"/>
            <a:chOff x="1524000" y="6069496"/>
            <a:chExt cx="5410200" cy="33130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524000" y="6248400"/>
              <a:ext cx="54102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004392" y="6096000"/>
              <a:ext cx="15770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Segment 11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88620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6096000"/>
              <a:ext cx="15770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Segment 12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419100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359134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input files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core functionalities</a:t>
            </a:r>
          </a:p>
          <a:p>
            <a:r>
              <a:rPr lang="en-US" dirty="0" smtClean="0"/>
              <a:t>How to use EMDAT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Export necessary files from Tobii studio</a:t>
            </a:r>
          </a:p>
          <a:p>
            <a:pPr marL="914400" lvl="1" indent="-514350"/>
            <a:r>
              <a:rPr lang="en-CA" dirty="0" smtClean="0"/>
              <a:t>At least All-Data and Fixation-Data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Generate ‘.</a:t>
            </a:r>
            <a:r>
              <a:rPr lang="en-CA" dirty="0" err="1" smtClean="0"/>
              <a:t>seg</a:t>
            </a:r>
            <a:r>
              <a:rPr lang="en-CA" dirty="0" smtClean="0"/>
              <a:t>’ and if needed ‘.</a:t>
            </a:r>
            <a:r>
              <a:rPr lang="en-CA" dirty="0" err="1" smtClean="0"/>
              <a:t>aoi</a:t>
            </a:r>
            <a:r>
              <a:rPr lang="en-CA" dirty="0" smtClean="0"/>
              <a:t>’ files</a:t>
            </a:r>
          </a:p>
          <a:p>
            <a:pPr marL="914400" lvl="1" indent="-514350"/>
            <a:r>
              <a:rPr lang="en-CA" dirty="0" smtClean="0"/>
              <a:t>Can be created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Change the sample </a:t>
            </a:r>
            <a:r>
              <a:rPr lang="en-CA" dirty="0" err="1" smtClean="0"/>
              <a:t>BasicParticipant</a:t>
            </a:r>
            <a:r>
              <a:rPr lang="en-CA" dirty="0" smtClean="0"/>
              <a:t> class or implement a new Participant subclass</a:t>
            </a:r>
          </a:p>
          <a:p>
            <a:pPr marL="914400" lvl="1" indent="-514350"/>
            <a:r>
              <a:rPr lang="en-CA" dirty="0" smtClean="0"/>
              <a:t>Minimal changes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dirty="0" smtClean="0"/>
              <a:t>Set EMDAT parameters</a:t>
            </a:r>
          </a:p>
          <a:p>
            <a:pPr marL="914400" lvl="1" indent="-514350"/>
            <a:r>
              <a:rPr lang="en-CA" dirty="0" smtClean="0"/>
              <a:t>Params.py</a:t>
            </a:r>
          </a:p>
          <a:p>
            <a:pPr marL="1314450" lvl="2" indent="-514350"/>
            <a:r>
              <a:rPr lang="en-CA" dirty="0" smtClean="0"/>
              <a:t>Validity method, name of AOIs, number of header lines in exported files from Tobii, etc.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CA" dirty="0" smtClean="0"/>
              <a:t>Run the test script to calculate and export the features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EMDAT input files</a:t>
            </a:r>
          </a:p>
          <a:p>
            <a:r>
              <a:rPr lang="en-US" dirty="0" smtClean="0"/>
              <a:t>EMDAT core functionalities</a:t>
            </a:r>
          </a:p>
          <a:p>
            <a:r>
              <a:rPr lang="en-US" dirty="0" smtClean="0"/>
              <a:t>How to use EMDAT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cxnSp>
        <p:nvCxnSpPr>
          <p:cNvPr id="4" name="Straight Connector 3"/>
          <p:cNvCxnSpPr/>
          <p:nvPr/>
        </p:nvCxnSpPr>
        <p:spPr>
          <a:xfrm>
            <a:off x="1447800" y="3645932"/>
            <a:ext cx="6858000" cy="0"/>
          </a:xfrm>
          <a:prstGeom prst="line">
            <a:avLst/>
          </a:prstGeom>
          <a:ln w="508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51992" y="3493532"/>
            <a:ext cx="9906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>
                <a:solidFill>
                  <a:prstClr val="black"/>
                </a:solidFill>
              </a:rPr>
              <a:t>Seg</a:t>
            </a:r>
            <a:r>
              <a:rPr lang="en-CA" sz="2000" b="1" dirty="0">
                <a:solidFill>
                  <a:prstClr val="black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8992" y="3493532"/>
            <a:ext cx="7620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>
                <a:solidFill>
                  <a:prstClr val="black"/>
                </a:solidFill>
              </a:rPr>
              <a:t>Seg</a:t>
            </a:r>
            <a:r>
              <a:rPr lang="en-CA" sz="2000" b="1" dirty="0">
                <a:solidFill>
                  <a:prstClr val="black"/>
                </a:solidFill>
              </a:rPr>
              <a:t>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1192" y="3493532"/>
            <a:ext cx="11430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>
                <a:solidFill>
                  <a:prstClr val="black"/>
                </a:solidFill>
              </a:rPr>
              <a:t>Seg</a:t>
            </a:r>
            <a:r>
              <a:rPr lang="en-CA" sz="2000" b="1" dirty="0">
                <a:solidFill>
                  <a:prstClr val="black"/>
                </a:solidFill>
              </a:rPr>
              <a:t>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5792" y="3493532"/>
            <a:ext cx="121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>
                <a:solidFill>
                  <a:prstClr val="black"/>
                </a:solidFill>
              </a:rPr>
              <a:t>Seg</a:t>
            </a:r>
            <a:r>
              <a:rPr lang="en-CA" sz="2000" b="1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7392" y="3493532"/>
            <a:ext cx="9906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err="1">
                <a:solidFill>
                  <a:prstClr val="black"/>
                </a:solidFill>
              </a:rPr>
              <a:t>Seg</a:t>
            </a:r>
            <a:r>
              <a:rPr lang="en-CA" sz="2000" b="1" dirty="0">
                <a:solidFill>
                  <a:prstClr val="black"/>
                </a:solidFill>
              </a:rPr>
              <a:t> 5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3375992" y="1436132"/>
            <a:ext cx="381000" cy="3581400"/>
          </a:xfrm>
          <a:prstGeom prst="leftBrace">
            <a:avLst/>
          </a:prstGeom>
          <a:ln w="5080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00" b="1" dirty="0">
              <a:solidFill>
                <a:prstClr val="black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6576392" y="1969532"/>
            <a:ext cx="381000" cy="2514600"/>
          </a:xfrm>
          <a:prstGeom prst="leftBrace">
            <a:avLst/>
          </a:prstGeom>
          <a:ln w="5080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00" b="1" dirty="0">
              <a:solidFill>
                <a:prstClr val="black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802836" y="3467028"/>
            <a:ext cx="304800" cy="3048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>
              <a:solidFill>
                <a:prstClr val="white"/>
              </a:solidFill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4174436" y="3480280"/>
            <a:ext cx="381000" cy="28160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>
              <a:solidFill>
                <a:prstClr val="white"/>
              </a:solidFill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5280992" y="3470340"/>
            <a:ext cx="304800" cy="3048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>
              <a:solidFill>
                <a:prstClr val="white"/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6804992" y="3480280"/>
            <a:ext cx="152400" cy="3048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b="1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4992" y="2667000"/>
            <a:ext cx="127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prstClr val="black"/>
                </a:solidFill>
              </a:rPr>
              <a:t>Problem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5392" y="2667000"/>
            <a:ext cx="127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prstClr val="black"/>
                </a:solidFill>
              </a:rPr>
              <a:t>Problem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334113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prstClr val="black"/>
                </a:solidFill>
              </a:rPr>
              <a:t>timeline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953512" y="3722132"/>
            <a:ext cx="3941064" cy="1184592"/>
            <a:chOff x="2953512" y="3722132"/>
            <a:chExt cx="3941064" cy="118459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433392" y="3722132"/>
              <a:ext cx="0" cy="38100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5"/>
            <p:cNvGrpSpPr/>
            <p:nvPr/>
          </p:nvGrpSpPr>
          <p:grpSpPr>
            <a:xfrm>
              <a:off x="2953512" y="3722132"/>
              <a:ext cx="3941064" cy="1184592"/>
              <a:chOff x="2953512" y="3722132"/>
              <a:chExt cx="3941064" cy="1184592"/>
            </a:xfrm>
          </p:grpSpPr>
          <p:grpSp>
            <p:nvGrpSpPr>
              <p:cNvPr id="22" name="Group 24"/>
              <p:cNvGrpSpPr/>
              <p:nvPr/>
            </p:nvGrpSpPr>
            <p:grpSpPr>
              <a:xfrm>
                <a:off x="2953512" y="3722132"/>
                <a:ext cx="3941064" cy="1184592"/>
                <a:chOff x="2953512" y="3722132"/>
                <a:chExt cx="3941064" cy="1184592"/>
              </a:xfrm>
            </p:grpSpPr>
            <p:sp>
              <p:nvSpPr>
                <p:cNvPr id="24" name="Rectangle 19"/>
                <p:cNvSpPr/>
                <p:nvPr/>
              </p:nvSpPr>
              <p:spPr>
                <a:xfrm>
                  <a:off x="3923928" y="4293096"/>
                  <a:ext cx="2057400" cy="61362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prstClr val="black"/>
                      </a:solidFill>
                    </a:rPr>
                    <a:t>“Look Away” events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953512" y="4103132"/>
                  <a:ext cx="39410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2958548" y="3722132"/>
                  <a:ext cx="0" cy="381000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4366592" y="3722132"/>
                  <a:ext cx="0" cy="381000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881192" y="3798332"/>
                  <a:ext cx="0" cy="304800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4932040" y="4077072"/>
                <a:ext cx="0" cy="21602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5029200"/>
            <a:ext cx="5410200" cy="331304"/>
            <a:chOff x="1524000" y="5688496"/>
            <a:chExt cx="5410200" cy="3313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24000" y="5867400"/>
              <a:ext cx="54102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004392" y="5715000"/>
              <a:ext cx="40916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2000" b="1" dirty="0" smtClean="0">
                  <a:solidFill>
                    <a:prstClr val="black"/>
                  </a:solidFill>
                </a:rPr>
                <a:t>Segment 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886200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4191000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568148" y="5688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00200" y="6069496"/>
            <a:ext cx="5410200" cy="331304"/>
            <a:chOff x="1524000" y="6069496"/>
            <a:chExt cx="5410200" cy="3313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524000" y="6248400"/>
              <a:ext cx="54102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004392" y="6096000"/>
              <a:ext cx="15770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Segment 11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388620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6096000"/>
              <a:ext cx="1577008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Segment 12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419100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3591340" y="6069496"/>
              <a:ext cx="304800" cy="3048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b="1">
                <a:solidFill>
                  <a:prstClr val="white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191000" y="5562600"/>
            <a:ext cx="0" cy="36576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7592" y="5539408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Automatic Splitting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704" y="499275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Before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556592" y="60198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input files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core functionalities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use EMDAT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Brace 24"/>
          <p:cNvSpPr/>
          <p:nvPr/>
        </p:nvSpPr>
        <p:spPr>
          <a:xfrm rot="15112999">
            <a:off x="3229353" y="1498714"/>
            <a:ext cx="271863" cy="1979014"/>
          </a:xfrm>
          <a:prstGeom prst="rightBrace">
            <a:avLst>
              <a:gd name="adj1" fmla="val 8333"/>
              <a:gd name="adj2" fmla="val 491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438400" y="3048000"/>
            <a:ext cx="1981200" cy="0"/>
          </a:xfrm>
          <a:prstGeom prst="line">
            <a:avLst/>
          </a:prstGeom>
          <a:ln w="254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72200" y="2286000"/>
            <a:ext cx="53340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19600" y="2438400"/>
            <a:ext cx="175260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4600" y="2438400"/>
            <a:ext cx="190500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286000" y="2819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prstClr val="black"/>
                </a:solidFill>
              </a:rPr>
              <a:t>4</a:t>
            </a: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1000" y="2209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CA" b="1" dirty="0" smtClean="0">
                <a:solidFill>
                  <a:prstClr val="black"/>
                </a:solidFill>
              </a:rPr>
              <a:t>3</a:t>
            </a: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00800" y="19050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CA" b="1" dirty="0" smtClean="0">
                <a:solidFill>
                  <a:prstClr val="black"/>
                </a:solidFill>
              </a:rPr>
              <a:t>1</a:t>
            </a: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2819400"/>
            <a:ext cx="5334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CA" b="1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1752600"/>
            <a:ext cx="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429000"/>
            <a:ext cx="5257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6702114">
            <a:off x="5769037" y="2606188"/>
            <a:ext cx="796057" cy="836590"/>
          </a:xfrm>
          <a:prstGeom prst="arc">
            <a:avLst>
              <a:gd name="adj1" fmla="val 16200000"/>
              <a:gd name="adj2" fmla="val 196968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9026152">
            <a:off x="2616685" y="2521271"/>
            <a:ext cx="796057" cy="836590"/>
          </a:xfrm>
          <a:prstGeom prst="arc">
            <a:avLst>
              <a:gd name="adj1" fmla="val 1048995"/>
              <a:gd name="adj2" fmla="val 340363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65444" y="26404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43808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1200" y="2205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43808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87756" y="20043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43808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Eye Gaze Measures</a:t>
            </a:r>
            <a:endParaRPr lang="en-CA" dirty="0"/>
          </a:p>
        </p:txBody>
      </p:sp>
      <p:sp>
        <p:nvSpPr>
          <p:cNvPr id="21" name="Down Arrow 20"/>
          <p:cNvSpPr/>
          <p:nvPr/>
        </p:nvSpPr>
        <p:spPr>
          <a:xfrm>
            <a:off x="6660232" y="1484784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Down Arrow 21"/>
          <p:cNvSpPr/>
          <p:nvPr/>
        </p:nvSpPr>
        <p:spPr>
          <a:xfrm>
            <a:off x="2267744" y="2420888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Down Arrow 22"/>
          <p:cNvSpPr/>
          <p:nvPr/>
        </p:nvSpPr>
        <p:spPr>
          <a:xfrm>
            <a:off x="4283968" y="1844824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ontent Placeholder 26"/>
          <p:cNvSpPr txBox="1">
            <a:spLocks noGrp="1"/>
          </p:cNvSpPr>
          <p:nvPr>
            <p:ph idx="1"/>
          </p:nvPr>
        </p:nvSpPr>
        <p:spPr>
          <a:xfrm>
            <a:off x="457200" y="3468141"/>
            <a:ext cx="8229600" cy="26971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ctr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measures derived from the literature:</a:t>
            </a:r>
          </a:p>
          <a:p>
            <a:pPr marL="800100" lvl="1" indent="-342900" fontAlgn="ctr" hangingPunct="0">
              <a:buFont typeface="Arial" pitchFamily="34" charset="0"/>
              <a:buChar char="•"/>
              <a:defRPr/>
            </a:pP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Number of Fixations</a:t>
            </a:r>
          </a:p>
          <a:p>
            <a:pPr marL="800100" lvl="1" indent="-342900" fontAlgn="ctr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Fixation rate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00100" lvl="1" indent="-342900" fontAlgn="ctr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Fixation Duration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00100" lvl="1" indent="-342900" fontAlgn="ctr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Saccade Length  </a:t>
            </a:r>
            <a:r>
              <a:rPr kumimoji="0" lang="en-C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00100" lvl="1" indent="-342900" fontAlgn="ctr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Relative Saccade Angles  </a:t>
            </a:r>
            <a:r>
              <a:rPr kumimoji="0" lang="en-C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00100" lvl="1" indent="-342900" fontAlgn="ctr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Absolute Saccade Angles  </a:t>
            </a:r>
            <a:r>
              <a:rPr kumimoji="0" lang="en-C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34" grpId="0" animBg="1"/>
      <p:bldP spid="35" grpId="0"/>
      <p:bldP spid="36" grpId="0"/>
      <p:bldP spid="37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Area Of Interest (AOI)</a:t>
            </a:r>
          </a:p>
          <a:p>
            <a:pPr lvl="1"/>
            <a:r>
              <a:rPr lang="en-CA" dirty="0" smtClean="0"/>
              <a:t>A specific area on the screen studied separately</a:t>
            </a:r>
          </a:p>
          <a:p>
            <a:endParaRPr lang="en-CA" dirty="0" smtClean="0"/>
          </a:p>
          <a:p>
            <a:r>
              <a:rPr lang="en-CA" dirty="0" smtClean="0"/>
              <a:t>Segment and Scene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95536" y="4356652"/>
            <a:ext cx="7910264" cy="1967948"/>
            <a:chOff x="395536" y="3747052"/>
            <a:chExt cx="7910264" cy="1967948"/>
          </a:xfrm>
        </p:grpSpPr>
        <p:sp>
          <p:nvSpPr>
            <p:cNvPr id="9" name="Rectangle 8"/>
            <p:cNvSpPr/>
            <p:nvPr/>
          </p:nvSpPr>
          <p:spPr>
            <a:xfrm>
              <a:off x="4953000" y="533400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Scene 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5536" y="3747052"/>
              <a:ext cx="7910264" cy="1586948"/>
              <a:chOff x="395536" y="3429000"/>
              <a:chExt cx="7910264" cy="158694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47800" y="3645932"/>
                <a:ext cx="6858000" cy="0"/>
              </a:xfrm>
              <a:prstGeom prst="line">
                <a:avLst/>
              </a:prstGeom>
              <a:ln w="50800">
                <a:tailEnd type="stealth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851992" y="3493532"/>
                <a:ext cx="9906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dirty="0" err="1">
                    <a:solidFill>
                      <a:prstClr val="black"/>
                    </a:solidFill>
                  </a:rPr>
                  <a:t>Seg</a:t>
                </a:r>
                <a:r>
                  <a:rPr lang="en-CA" sz="2000" b="1" dirty="0">
                    <a:solidFill>
                      <a:prstClr val="black"/>
                    </a:solidFill>
                  </a:rPr>
                  <a:t>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18992" y="3493532"/>
                <a:ext cx="7620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dirty="0" err="1">
                    <a:solidFill>
                      <a:prstClr val="black"/>
                    </a:solidFill>
                  </a:rPr>
                  <a:t>Seg</a:t>
                </a:r>
                <a:r>
                  <a:rPr lang="en-CA" sz="2000" b="1" dirty="0">
                    <a:solidFill>
                      <a:prstClr val="black"/>
                    </a:solidFill>
                  </a:rPr>
                  <a:t> 3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57392" y="3493532"/>
                <a:ext cx="9906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dirty="0" err="1">
                    <a:solidFill>
                      <a:prstClr val="black"/>
                    </a:solidFill>
                  </a:rPr>
                  <a:t>Seg</a:t>
                </a:r>
                <a:r>
                  <a:rPr lang="en-CA" sz="2000" b="1" dirty="0">
                    <a:solidFill>
                      <a:prstClr val="black"/>
                    </a:solidFill>
                  </a:rPr>
                  <a:t> 5</a:t>
                </a:r>
              </a:p>
            </p:txBody>
          </p:sp>
          <p:cxnSp>
            <p:nvCxnSpPr>
              <p:cNvPr id="10" name="Straight Connector 9"/>
              <p:cNvCxnSpPr>
                <a:stCxn id="6" idx="2"/>
                <a:endCxn id="9" idx="0"/>
              </p:cNvCxnSpPr>
              <p:nvPr/>
            </p:nvCxnSpPr>
            <p:spPr>
              <a:xfrm>
                <a:off x="2347292" y="3798332"/>
                <a:ext cx="3215308" cy="1217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2"/>
                <a:endCxn id="9" idx="0"/>
              </p:cNvCxnSpPr>
              <p:nvPr/>
            </p:nvCxnSpPr>
            <p:spPr>
              <a:xfrm>
                <a:off x="4899992" y="3798332"/>
                <a:ext cx="662608" cy="1217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9" idx="0"/>
                <a:endCxn id="8" idx="2"/>
              </p:cNvCxnSpPr>
              <p:nvPr/>
            </p:nvCxnSpPr>
            <p:spPr>
              <a:xfrm flipV="1">
                <a:off x="5562600" y="3798332"/>
                <a:ext cx="1890092" cy="1217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536" y="3429000"/>
                <a:ext cx="106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b="1" dirty="0">
                    <a:solidFill>
                      <a:prstClr val="black"/>
                    </a:solidFill>
                  </a:rPr>
                  <a:t>timeline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EMDAT input files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EMDAT core functionalities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to use EMDAT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Files from Tobii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Mandatory</a:t>
            </a:r>
          </a:p>
          <a:p>
            <a:pPr lvl="1"/>
            <a:r>
              <a:rPr lang="en-CA" dirty="0" smtClean="0"/>
              <a:t>All-Data</a:t>
            </a:r>
          </a:p>
          <a:p>
            <a:pPr lvl="1"/>
            <a:r>
              <a:rPr lang="en-CA" dirty="0" smtClean="0"/>
              <a:t>Fixation-Data</a:t>
            </a:r>
          </a:p>
          <a:p>
            <a:r>
              <a:rPr lang="en-CA" dirty="0" smtClean="0"/>
              <a:t>Optional</a:t>
            </a:r>
          </a:p>
          <a:p>
            <a:pPr lvl="1"/>
            <a:r>
              <a:rPr lang="en-CA" dirty="0" smtClean="0"/>
              <a:t>Event-Data</a:t>
            </a:r>
          </a:p>
          <a:p>
            <a:pPr lvl="1"/>
            <a:r>
              <a:rPr lang="en-CA" dirty="0" smtClean="0"/>
              <a:t>AOI definitions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CA" dirty="0" smtClean="0"/>
              <a:t>Mandatory</a:t>
            </a:r>
          </a:p>
          <a:p>
            <a:pPr lvl="1"/>
            <a:r>
              <a:rPr lang="en-CA" dirty="0" smtClean="0"/>
              <a:t>Segment definitions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536" y="3341132"/>
            <a:ext cx="7910264" cy="2069068"/>
            <a:chOff x="395536" y="3341132"/>
            <a:chExt cx="7910264" cy="206906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47800" y="3645932"/>
              <a:ext cx="6858000" cy="0"/>
            </a:xfrm>
            <a:prstGeom prst="line">
              <a:avLst/>
            </a:prstGeom>
            <a:ln w="508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851992" y="3493532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8992" y="3493532"/>
              <a:ext cx="7620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71192" y="3493532"/>
              <a:ext cx="1143000" cy="304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5792" y="3493532"/>
              <a:ext cx="1219200" cy="304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7392" y="3493532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3341132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>
                  <a:solidFill>
                    <a:prstClr val="black"/>
                  </a:solidFill>
                </a:rPr>
                <a:t>timeline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3000" y="5015948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Scene 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1" name="Straight Connector 30"/>
            <p:cNvCxnSpPr>
              <a:stCxn id="5" idx="2"/>
              <a:endCxn id="29" idx="0"/>
            </p:cNvCxnSpPr>
            <p:nvPr/>
          </p:nvCxnSpPr>
          <p:spPr>
            <a:xfrm>
              <a:off x="2347292" y="3798332"/>
              <a:ext cx="3215308" cy="121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2"/>
              <a:endCxn id="29" idx="0"/>
            </p:cNvCxnSpPr>
            <p:nvPr/>
          </p:nvCxnSpPr>
          <p:spPr>
            <a:xfrm>
              <a:off x="4899992" y="3798332"/>
              <a:ext cx="662608" cy="121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0"/>
              <a:endCxn id="9" idx="2"/>
            </p:cNvCxnSpPr>
            <p:nvPr/>
          </p:nvCxnSpPr>
          <p:spPr>
            <a:xfrm flipV="1">
              <a:off x="5562600" y="3798332"/>
              <a:ext cx="1890092" cy="121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200400" y="5029200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Scene 2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Straight Connector 44"/>
            <p:cNvCxnSpPr>
              <a:stCxn id="7" idx="2"/>
              <a:endCxn id="43" idx="0"/>
            </p:cNvCxnSpPr>
            <p:nvPr/>
          </p:nvCxnSpPr>
          <p:spPr>
            <a:xfrm>
              <a:off x="3642692" y="3798332"/>
              <a:ext cx="167308" cy="123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2"/>
              <a:endCxn id="43" idx="0"/>
            </p:cNvCxnSpPr>
            <p:nvPr/>
          </p:nvCxnSpPr>
          <p:spPr>
            <a:xfrm flipH="1">
              <a:off x="3810000" y="3798332"/>
              <a:ext cx="2385392" cy="123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501348" y="2667000"/>
            <a:ext cx="4204252" cy="914400"/>
            <a:chOff x="2501348" y="2667000"/>
            <a:chExt cx="4204252" cy="914400"/>
          </a:xfrm>
        </p:grpSpPr>
        <p:sp>
          <p:nvSpPr>
            <p:cNvPr id="53" name="Rectangle 52"/>
            <p:cNvSpPr/>
            <p:nvPr/>
          </p:nvSpPr>
          <p:spPr>
            <a:xfrm>
              <a:off x="2501348" y="3276600"/>
              <a:ext cx="990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</a:t>
              </a:r>
              <a:r>
                <a:rPr lang="en-CA" sz="2000" b="1" dirty="0" smtClean="0">
                  <a:solidFill>
                    <a:prstClr val="black"/>
                  </a:solidFill>
                </a:rPr>
                <a:t>10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15000" y="3273288"/>
              <a:ext cx="990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err="1">
                  <a:solidFill>
                    <a:prstClr val="black"/>
                  </a:solidFill>
                </a:rPr>
                <a:t>Seg</a:t>
              </a:r>
              <a:r>
                <a:rPr lang="en-CA" sz="2000" b="1" dirty="0">
                  <a:solidFill>
                    <a:prstClr val="black"/>
                  </a:solidFill>
                </a:rPr>
                <a:t> </a:t>
              </a:r>
              <a:r>
                <a:rPr lang="en-CA" sz="2000" b="1" dirty="0" smtClean="0">
                  <a:solidFill>
                    <a:prstClr val="black"/>
                  </a:solidFill>
                </a:rPr>
                <a:t>11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14800" y="2667000"/>
              <a:ext cx="1219200" cy="381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solidFill>
                    <a:prstClr val="black"/>
                  </a:solidFill>
                </a:rPr>
                <a:t>Scene 3</a:t>
              </a:r>
              <a:endParaRPr lang="en-CA" sz="2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1"/>
              <a:endCxn id="53" idx="0"/>
            </p:cNvCxnSpPr>
            <p:nvPr/>
          </p:nvCxnSpPr>
          <p:spPr>
            <a:xfrm flipH="1">
              <a:off x="2996648" y="2857500"/>
              <a:ext cx="1118152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3"/>
              <a:endCxn id="54" idx="0"/>
            </p:cNvCxnSpPr>
            <p:nvPr/>
          </p:nvCxnSpPr>
          <p:spPr>
            <a:xfrm>
              <a:off x="5334000" y="2857500"/>
              <a:ext cx="876300" cy="415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Optional</a:t>
            </a:r>
          </a:p>
          <a:p>
            <a:pPr lvl="1"/>
            <a:r>
              <a:rPr lang="en-CA" dirty="0" smtClean="0"/>
              <a:t>Extended AOI definitions</a:t>
            </a:r>
          </a:p>
          <a:p>
            <a:pPr lvl="2"/>
            <a:r>
              <a:rPr lang="en-CA" dirty="0" smtClean="0"/>
              <a:t>Dynamic AOIs</a:t>
            </a:r>
          </a:p>
          <a:p>
            <a:pPr lvl="3"/>
            <a:r>
              <a:rPr lang="en-CA" dirty="0" smtClean="0"/>
              <a:t>Time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494</Words>
  <Application>Microsoft Office PowerPoint</Application>
  <PresentationFormat>On-screen Show (4:3)</PresentationFormat>
  <Paragraphs>192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EMDAT v1.0</vt:lpstr>
      <vt:lpstr>Overview</vt:lpstr>
      <vt:lpstr>Overview</vt:lpstr>
      <vt:lpstr>Eye Gaze Measures</vt:lpstr>
      <vt:lpstr>Basic concepts</vt:lpstr>
      <vt:lpstr>Overview</vt:lpstr>
      <vt:lpstr>Files from Tobii studio</vt:lpstr>
      <vt:lpstr>Additional files</vt:lpstr>
      <vt:lpstr>Additional files</vt:lpstr>
      <vt:lpstr>Overview</vt:lpstr>
      <vt:lpstr>Main modules</vt:lpstr>
      <vt:lpstr>Eye movement features</vt:lpstr>
      <vt:lpstr>Eye movement features</vt:lpstr>
      <vt:lpstr>Quality of gaze data</vt:lpstr>
      <vt:lpstr>Overview</vt:lpstr>
      <vt:lpstr>Steps</vt:lpstr>
      <vt:lpstr>Steps</vt:lpstr>
      <vt:lpstr>Thank you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EMDAT v1.0</dc:title>
  <dc:creator/>
  <cp:lastModifiedBy>Samad</cp:lastModifiedBy>
  <cp:revision>49</cp:revision>
  <dcterms:created xsi:type="dcterms:W3CDTF">2006-08-16T00:00:00Z</dcterms:created>
  <dcterms:modified xsi:type="dcterms:W3CDTF">2012-09-05T17:19:04Z</dcterms:modified>
</cp:coreProperties>
</file>