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4" r:id="rId5"/>
    <p:sldId id="259" r:id="rId6"/>
    <p:sldId id="260" r:id="rId7"/>
    <p:sldId id="261"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640DDBF-6866-4EE2-BB05-1D6BC88A05BA}">
          <p14:sldIdLst>
            <p14:sldId id="256"/>
            <p14:sldId id="257"/>
            <p14:sldId id="258"/>
          </p14:sldIdLst>
        </p14:section>
        <p14:section name="Untitled Section" id="{ED5B66DE-0A11-41B6-B461-1BE44954CC27}">
          <p14:sldIdLst>
            <p14:sldId id="264"/>
            <p14:sldId id="259"/>
            <p14:sldId id="260"/>
            <p14:sldId id="261"/>
            <p14:sldId id="263"/>
            <p14:sldId id="262"/>
          </p14:sldIdLst>
        </p14:section>
      </p14:sectionLst>
    </p:ex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30"/>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2308324"/>
          </a:xfrm>
          <a:prstGeom prst="rect">
            <a:avLst/>
          </a:prstGeom>
          <a:noFill/>
        </p:spPr>
        <p:txBody>
          <a:bodyPr wrap="square" rtlCol="0">
            <a:spAutoFit/>
          </a:bodyPr>
          <a:lstStyle/>
          <a:p>
            <a:pPr algn="r"/>
            <a:r>
              <a:rPr lang="en-IN" sz="3600" b="1" dirty="0">
                <a:solidFill>
                  <a:schemeClr val="bg1"/>
                </a:solidFill>
                <a:latin typeface="Calibri"/>
                <a:cs typeface="Times New Roman"/>
              </a:rPr>
              <a:t>CROP AND FERTILIZER RECOMMENDATION SYSTEM</a:t>
            </a:r>
          </a:p>
          <a:p>
            <a:pPr algn="r"/>
            <a:r>
              <a:rPr lang="en-IN" sz="3600" b="1" dirty="0">
                <a:solidFill>
                  <a:schemeClr val="bg1"/>
                </a:solidFill>
                <a:latin typeface="Calibri"/>
                <a:cs typeface="Times New Roman"/>
              </a:rPr>
              <a:t>BY :-Abdul </a:t>
            </a:r>
            <a:r>
              <a:rPr lang="en-IN" sz="3600" b="1" dirty="0" err="1">
                <a:solidFill>
                  <a:schemeClr val="bg1"/>
                </a:solidFill>
                <a:latin typeface="Calibri"/>
                <a:cs typeface="Times New Roman"/>
              </a:rPr>
              <a:t>Tarique</a:t>
            </a:r>
            <a:r>
              <a:rPr lang="en-IN" sz="3600" b="1" dirty="0">
                <a:solidFill>
                  <a:schemeClr val="bg1"/>
                </a:solidFill>
                <a:latin typeface="Calibri"/>
                <a:cs typeface="Times New Roman"/>
              </a:rPr>
              <a:t> Warsi</a:t>
            </a:r>
          </a:p>
          <a:p>
            <a:pPr algn="r"/>
            <a:endParaRPr lang="en-IN" sz="3600" b="1" dirty="0">
              <a:solidFill>
                <a:schemeClr val="bg1"/>
              </a:solidFill>
              <a:latin typeface="Calibri"/>
              <a:cs typeface="Times New Roman"/>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19500"/>
            <a:ext cx="4252498" cy="523220"/>
          </a:xfrm>
          <a:prstGeom prst="rect">
            <a:avLst/>
          </a:prstGeom>
          <a:noFill/>
        </p:spPr>
        <p:txBody>
          <a:bodyPr wrap="square">
            <a:spAutoFit/>
          </a:bodyPr>
          <a:lstStyle/>
          <a:p>
            <a:r>
              <a:rPr lang="en-IN" sz="2800" b="1" u="sng" dirty="0">
                <a:solidFill>
                  <a:srgbClr val="213163"/>
                </a:solidFill>
                <a:latin typeface="Times New Roman" panose="02020603050405020304" pitchFamily="18" charset="0"/>
                <a:cs typeface="Times New Roman" panose="02020603050405020304" pitchFamily="18" charset="0"/>
              </a:rPr>
              <a:t>Learning  Objectives</a:t>
            </a:r>
            <a:endParaRPr lang="en-IN" sz="2800" u="sng" dirty="0">
              <a:solidFill>
                <a:srgbClr val="213163"/>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E8383806-5466-A3B6-F777-B22F4C296715}"/>
              </a:ext>
            </a:extLst>
          </p:cNvPr>
          <p:cNvSpPr txBox="1"/>
          <p:nvPr/>
        </p:nvSpPr>
        <p:spPr>
          <a:xfrm>
            <a:off x="92765" y="1442721"/>
            <a:ext cx="7406444" cy="526297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Crop and Fertilizer Recommendation System Focuses on enhancing advanced machine learning technique to analyze soil characteristics, weather conditions, and crop  requirements. Through This Project  we dive deep into Python Libraries like. </a:t>
            </a:r>
          </a:p>
          <a:p>
            <a:pPr marL="514350" indent="-514350" algn="just">
              <a:buFont typeface="+mj-lt"/>
              <a:buAutoNum type="arabicPeriod"/>
            </a:pPr>
            <a:r>
              <a:rPr lang="en-US" sz="2400" dirty="0" err="1">
                <a:latin typeface="Times New Roman" panose="02020603050405020304" pitchFamily="18" charset="0"/>
                <a:cs typeface="Times New Roman" panose="02020603050405020304" pitchFamily="18" charset="0"/>
              </a:rPr>
              <a:t>Pandas,Num-py</a:t>
            </a:r>
            <a:r>
              <a:rPr lang="en-US" sz="2400" dirty="0">
                <a:latin typeface="Times New Roman" panose="02020603050405020304" pitchFamily="18" charset="0"/>
                <a:cs typeface="Times New Roman" panose="02020603050405020304" pitchFamily="18" charset="0"/>
              </a:rPr>
              <a:t> for Data Analysis</a:t>
            </a:r>
          </a:p>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Seaborn and </a:t>
            </a:r>
            <a:r>
              <a:rPr lang="en-US" sz="2400" dirty="0" err="1">
                <a:latin typeface="Times New Roman" panose="02020603050405020304" pitchFamily="18" charset="0"/>
                <a:cs typeface="Times New Roman" panose="02020603050405020304" pitchFamily="18" charset="0"/>
              </a:rPr>
              <a:t>MatPlot</a:t>
            </a:r>
            <a:r>
              <a:rPr lang="en-US" sz="2400" dirty="0">
                <a:latin typeface="Times New Roman" panose="02020603050405020304" pitchFamily="18" charset="0"/>
                <a:cs typeface="Times New Roman" panose="02020603050405020304" pitchFamily="18" charset="0"/>
              </a:rPr>
              <a:t>-Lib for  </a:t>
            </a:r>
            <a:r>
              <a:rPr lang="en-US" sz="2400" dirty="0" err="1">
                <a:latin typeface="Times New Roman" panose="02020603050405020304" pitchFamily="18" charset="0"/>
                <a:cs typeface="Times New Roman" panose="02020603050405020304" pitchFamily="18" charset="0"/>
              </a:rPr>
              <a:t>Visualisation</a:t>
            </a:r>
            <a:endParaRPr lang="en-US" sz="24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400" dirty="0" err="1">
                <a:latin typeface="Times New Roman" panose="02020603050405020304" pitchFamily="18" charset="0"/>
                <a:cs typeface="Times New Roman" panose="02020603050405020304" pitchFamily="18" charset="0"/>
              </a:rPr>
              <a:t>Sklearn</a:t>
            </a:r>
            <a:r>
              <a:rPr lang="en-US" sz="2400" dirty="0">
                <a:latin typeface="Times New Roman" panose="02020603050405020304" pitchFamily="18" charset="0"/>
                <a:cs typeface="Times New Roman" panose="02020603050405020304" pitchFamily="18" charset="0"/>
              </a:rPr>
              <a:t> for Machine Learning Actions</a:t>
            </a:r>
          </a:p>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Main Objective is to feel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real world Scenarios and problems.</a:t>
            </a:r>
          </a:p>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Mainly we come to know how programing works and  it broadens our vision about Python.</a:t>
            </a:r>
          </a:p>
          <a:p>
            <a:pPr algn="just"/>
            <a:endParaRPr lang="en-US" sz="2400" dirty="0">
              <a:latin typeface="Times New Roman" panose="02020603050405020304" pitchFamily="18" charset="0"/>
              <a:cs typeface="Times New Roman" panose="02020603050405020304" pitchFamily="18" charset="0"/>
            </a:endParaRPr>
          </a:p>
          <a:p>
            <a:endParaRPr lang="en-I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What is Sklearn? | Domino Data Lab">
            <a:extLst>
              <a:ext uri="{FF2B5EF4-FFF2-40B4-BE49-F238E27FC236}">
                <a16:creationId xmlns:a16="http://schemas.microsoft.com/office/drawing/2014/main" id="{DA2F42E5-1C2C-E6C4-1210-E7E523E67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970" y="2668439"/>
            <a:ext cx="1817619" cy="16869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61D872-7EC7-439F-A588-B1D90CB7A92F}"/>
              </a:ext>
            </a:extLst>
          </p:cNvPr>
          <p:cNvSpPr txBox="1"/>
          <p:nvPr/>
        </p:nvSpPr>
        <p:spPr>
          <a:xfrm>
            <a:off x="0" y="709855"/>
            <a:ext cx="6102626" cy="369332"/>
          </a:xfrm>
          <a:prstGeom prst="rect">
            <a:avLst/>
          </a:prstGeom>
          <a:noFill/>
        </p:spPr>
        <p:txBody>
          <a:bodyPr wrap="square">
            <a:spAutoFit/>
          </a:bodyPr>
          <a:lstStyle/>
          <a:p>
            <a:r>
              <a:rPr lang="en-US" sz="1800" b="1" dirty="0">
                <a:solidFill>
                  <a:srgbClr val="213163"/>
                </a:solidFill>
                <a:latin typeface="Times New Roman" panose="02020603050405020304" pitchFamily="18" charset="0"/>
                <a:cs typeface="Times New Roman" panose="02020603050405020304" pitchFamily="18" charset="0"/>
              </a:rPr>
              <a:t>T</a:t>
            </a:r>
            <a:r>
              <a:rPr lang="en-IN" sz="1800" b="1" dirty="0" err="1">
                <a:solidFill>
                  <a:srgbClr val="213163"/>
                </a:solidFill>
                <a:latin typeface="Times New Roman" panose="02020603050405020304" pitchFamily="18" charset="0"/>
                <a:cs typeface="Times New Roman" panose="02020603050405020304" pitchFamily="18" charset="0"/>
              </a:rPr>
              <a:t>ools</a:t>
            </a:r>
            <a:r>
              <a:rPr lang="en-IN" sz="1800" b="1" dirty="0">
                <a:solidFill>
                  <a:srgbClr val="213163"/>
                </a:solidFill>
                <a:latin typeface="Times New Roman" panose="02020603050405020304" pitchFamily="18" charset="0"/>
                <a:cs typeface="Times New Roman" panose="02020603050405020304" pitchFamily="18" charset="0"/>
              </a:rPr>
              <a:t> and Technology used</a:t>
            </a:r>
          </a:p>
        </p:txBody>
      </p:sp>
      <p:sp>
        <p:nvSpPr>
          <p:cNvPr id="2" name="TextBox 1">
            <a:extLst>
              <a:ext uri="{FF2B5EF4-FFF2-40B4-BE49-F238E27FC236}">
                <a16:creationId xmlns:a16="http://schemas.microsoft.com/office/drawing/2014/main" id="{B9DA501B-97B1-E912-795D-2240ABBF7B56}"/>
              </a:ext>
            </a:extLst>
          </p:cNvPr>
          <p:cNvSpPr txBox="1"/>
          <p:nvPr/>
        </p:nvSpPr>
        <p:spPr>
          <a:xfrm>
            <a:off x="9518751" y="1105691"/>
            <a:ext cx="2903261" cy="5919634"/>
          </a:xfrm>
          <a:prstGeom prst="rect">
            <a:avLst/>
          </a:prstGeom>
          <a:noFill/>
          <a:ln>
            <a:noFill/>
          </a:ln>
        </p:spPr>
        <p:txBody>
          <a:bodyPr wrap="square" rtlCol="0">
            <a:spAutoFit/>
          </a:bodyPr>
          <a:lstStyle/>
          <a:p>
            <a:r>
              <a:rPr lang="en-IN" sz="2000" dirty="0">
                <a:solidFill>
                  <a:schemeClr val="tx1"/>
                </a:solidFill>
                <a:latin typeface="Times New Roman" panose="02020603050405020304" pitchFamily="18" charset="0"/>
                <a:cs typeface="Times New Roman" panose="02020603050405020304" pitchFamily="18" charset="0"/>
              </a:rPr>
              <a:t>Machine Learning Concepts:</a:t>
            </a:r>
          </a:p>
          <a:p>
            <a:pPr marL="457200" indent="-457200">
              <a:buFont typeface="+mj-lt"/>
              <a:buAutoNum type="arabicPeriod"/>
            </a:pPr>
            <a:r>
              <a:rPr lang="en-IN" sz="2000">
                <a:solidFill>
                  <a:schemeClr val="accent5">
                    <a:lumMod val="75000"/>
                  </a:schemeClr>
                </a:solidFill>
                <a:latin typeface="Times New Roman" panose="02020603050405020304" pitchFamily="18" charset="0"/>
                <a:cs typeface="Times New Roman" panose="02020603050405020304" pitchFamily="18" charset="0"/>
              </a:rPr>
              <a:t>Decision </a:t>
            </a:r>
            <a:r>
              <a:rPr lang="en-IN" sz="2000" dirty="0">
                <a:solidFill>
                  <a:schemeClr val="accent5">
                    <a:lumMod val="75000"/>
                  </a:schemeClr>
                </a:solidFill>
                <a:latin typeface="Times New Roman" panose="02020603050405020304" pitchFamily="18" charset="0"/>
                <a:cs typeface="Times New Roman" panose="02020603050405020304" pitchFamily="18" charset="0"/>
              </a:rPr>
              <a:t>Tree</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Pre-Processing</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Scaling</a:t>
            </a:r>
          </a:p>
          <a:p>
            <a:r>
              <a:rPr lang="en-IN" sz="2000" dirty="0">
                <a:solidFill>
                  <a:schemeClr val="tx1"/>
                </a:solidFill>
                <a:latin typeface="Times New Roman" panose="02020603050405020304" pitchFamily="18" charset="0"/>
                <a:cs typeface="Times New Roman" panose="02020603050405020304" pitchFamily="18" charset="0"/>
              </a:rPr>
              <a:t>Programming Language:</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Python</a:t>
            </a:r>
          </a:p>
          <a:p>
            <a:r>
              <a:rPr lang="en-IN" sz="2000" dirty="0" err="1">
                <a:solidFill>
                  <a:schemeClr val="tx1"/>
                </a:solidFill>
                <a:latin typeface="Times New Roman" panose="02020603050405020304" pitchFamily="18" charset="0"/>
                <a:cs typeface="Times New Roman" panose="02020603050405020304" pitchFamily="18" charset="0"/>
              </a:rPr>
              <a:t>Gui’s</a:t>
            </a:r>
            <a:r>
              <a:rPr lang="en-IN" sz="2000" dirty="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VS Code</a:t>
            </a:r>
          </a:p>
          <a:p>
            <a:pPr marL="457200" indent="-457200">
              <a:buFont typeface="+mj-lt"/>
              <a:buAutoNum type="arabicPeriod"/>
            </a:pPr>
            <a:r>
              <a:rPr lang="en-IN" sz="2000" dirty="0" err="1">
                <a:solidFill>
                  <a:schemeClr val="accent5">
                    <a:lumMod val="75000"/>
                  </a:schemeClr>
                </a:solidFill>
                <a:latin typeface="Times New Roman" panose="02020603050405020304" pitchFamily="18" charset="0"/>
                <a:cs typeface="Times New Roman" panose="02020603050405020304" pitchFamily="18" charset="0"/>
              </a:rPr>
              <a:t>Jupyter</a:t>
            </a:r>
            <a:r>
              <a:rPr lang="en-IN" sz="2000" dirty="0">
                <a:solidFill>
                  <a:schemeClr val="accent5">
                    <a:lumMod val="75000"/>
                  </a:schemeClr>
                </a:solidFill>
                <a:latin typeface="Times New Roman" panose="02020603050405020304" pitchFamily="18" charset="0"/>
                <a:cs typeface="Times New Roman" panose="02020603050405020304" pitchFamily="18" charset="0"/>
              </a:rPr>
              <a:t> Notebook</a:t>
            </a:r>
          </a:p>
          <a:p>
            <a:r>
              <a:rPr lang="en-IN" sz="2000" dirty="0">
                <a:solidFill>
                  <a:schemeClr val="tx1"/>
                </a:solidFill>
                <a:latin typeface="Times New Roman" panose="02020603050405020304" pitchFamily="18" charset="0"/>
                <a:cs typeface="Times New Roman" panose="02020603050405020304" pitchFamily="18" charset="0"/>
              </a:rPr>
              <a:t>Libraries:</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Pandas</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NumPy</a:t>
            </a:r>
          </a:p>
          <a:p>
            <a:pPr marL="457200" indent="-457200">
              <a:buFont typeface="+mj-lt"/>
              <a:buAutoNum type="arabicPeriod"/>
            </a:pPr>
            <a:r>
              <a:rPr lang="en-IN" sz="2000" dirty="0">
                <a:solidFill>
                  <a:schemeClr val="accent5">
                    <a:lumMod val="75000"/>
                  </a:schemeClr>
                </a:solidFill>
                <a:latin typeface="Times New Roman" panose="02020603050405020304" pitchFamily="18" charset="0"/>
                <a:cs typeface="Times New Roman" panose="02020603050405020304" pitchFamily="18" charset="0"/>
              </a:rPr>
              <a:t>Seaborn</a:t>
            </a:r>
          </a:p>
          <a:p>
            <a:pPr marL="457200" indent="-457200">
              <a:buFont typeface="+mj-lt"/>
              <a:buAutoNum type="arabicPeriod"/>
            </a:pPr>
            <a:r>
              <a:rPr lang="en-IN" sz="2000" dirty="0" err="1">
                <a:solidFill>
                  <a:schemeClr val="accent5">
                    <a:lumMod val="75000"/>
                  </a:schemeClr>
                </a:solidFill>
                <a:latin typeface="Times New Roman" panose="02020603050405020304" pitchFamily="18" charset="0"/>
                <a:cs typeface="Times New Roman" panose="02020603050405020304" pitchFamily="18" charset="0"/>
              </a:rPr>
              <a:t>MatplotLib</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err="1">
                <a:solidFill>
                  <a:schemeClr val="accent5">
                    <a:lumMod val="75000"/>
                  </a:schemeClr>
                </a:solidFill>
                <a:latin typeface="Times New Roman" panose="02020603050405020304" pitchFamily="18" charset="0"/>
                <a:cs typeface="Times New Roman" panose="02020603050405020304" pitchFamily="18" charset="0"/>
              </a:rPr>
              <a:t>ScikitLearn</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Oval 3">
            <a:extLst>
              <a:ext uri="{FF2B5EF4-FFF2-40B4-BE49-F238E27FC236}">
                <a16:creationId xmlns:a16="http://schemas.microsoft.com/office/drawing/2014/main" id="{EF48FA41-B9E2-1302-7C23-6BF0DEF0C515}"/>
              </a:ext>
            </a:extLst>
          </p:cNvPr>
          <p:cNvSpPr/>
          <p:nvPr/>
        </p:nvSpPr>
        <p:spPr>
          <a:xfrm>
            <a:off x="4280452" y="2570922"/>
            <a:ext cx="3538331" cy="1630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Times New Roman" panose="02020603050405020304" pitchFamily="18" charset="0"/>
                <a:cs typeface="Times New Roman" panose="02020603050405020304" pitchFamily="18" charset="0"/>
              </a:rPr>
              <a:t>CROP&amp;FERTILIZER RECOMMENDATION SYSTEM</a:t>
            </a:r>
          </a:p>
        </p:txBody>
      </p:sp>
      <p:pic>
        <p:nvPicPr>
          <p:cNvPr id="1026" name="Picture 2">
            <a:extLst>
              <a:ext uri="{FF2B5EF4-FFF2-40B4-BE49-F238E27FC236}">
                <a16:creationId xmlns:a16="http://schemas.microsoft.com/office/drawing/2014/main" id="{FEFED7CB-6081-3B1B-EEE1-F1B9C673E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06" y="1286468"/>
            <a:ext cx="1468344" cy="13819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EDA835C-1E6F-18C7-0123-66CBC6614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862" y="1060380"/>
            <a:ext cx="1341783" cy="12628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980009E-8B68-494B-AB9A-5EEA758571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3850" y="1019553"/>
            <a:ext cx="1432684" cy="13484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chine Learning Logo Images – Browse 55,917 Stock Photos ...">
            <a:extLst>
              <a:ext uri="{FF2B5EF4-FFF2-40B4-BE49-F238E27FC236}">
                <a16:creationId xmlns:a16="http://schemas.microsoft.com/office/drawing/2014/main" id="{5ED09406-5EA2-677B-1130-523BF3B709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3113" y="2779248"/>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ndas Vector Logo - Download Free SVG Icon | Worldvectorlogo">
            <a:extLst>
              <a:ext uri="{FF2B5EF4-FFF2-40B4-BE49-F238E27FC236}">
                <a16:creationId xmlns:a16="http://schemas.microsoft.com/office/drawing/2014/main" id="{DD61EACD-39DE-54C8-525D-4EACC2A4EF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6928" y="4816374"/>
            <a:ext cx="1847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NumPy logo refresh · Issue #37 · numpy/numpy.org · GitHub">
            <a:extLst>
              <a:ext uri="{FF2B5EF4-FFF2-40B4-BE49-F238E27FC236}">
                <a16:creationId xmlns:a16="http://schemas.microsoft.com/office/drawing/2014/main" id="{14E1AC5C-AEBF-0D27-99F7-8FCEB82D73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6095" y="4816374"/>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iting and logo — seaborn 0.13.2 documentation">
            <a:extLst>
              <a:ext uri="{FF2B5EF4-FFF2-40B4-BE49-F238E27FC236}">
                <a16:creationId xmlns:a16="http://schemas.microsoft.com/office/drawing/2014/main" id="{B87EA22F-5205-7B94-56CE-D80761DA6C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33434" y="4448626"/>
            <a:ext cx="1943100"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6A59E8D0-A81E-9455-0798-AD93B7BC92EC}"/>
              </a:ext>
            </a:extLst>
          </p:cNvPr>
          <p:cNvSpPr/>
          <p:nvPr/>
        </p:nvSpPr>
        <p:spPr>
          <a:xfrm>
            <a:off x="1646250" y="1222515"/>
            <a:ext cx="3071524" cy="1348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APPS FOR PROGRAMMING</a:t>
            </a:r>
          </a:p>
        </p:txBody>
      </p:sp>
      <p:cxnSp>
        <p:nvCxnSpPr>
          <p:cNvPr id="7" name="Straight Connector 6">
            <a:extLst>
              <a:ext uri="{FF2B5EF4-FFF2-40B4-BE49-F238E27FC236}">
                <a16:creationId xmlns:a16="http://schemas.microsoft.com/office/drawing/2014/main" id="{ECD40361-7B4C-FAD4-4E52-67201C216974}"/>
              </a:ext>
            </a:extLst>
          </p:cNvPr>
          <p:cNvCxnSpPr>
            <a:cxnSpLocks/>
          </p:cNvCxnSpPr>
          <p:nvPr/>
        </p:nvCxnSpPr>
        <p:spPr>
          <a:xfrm>
            <a:off x="7010401" y="1079187"/>
            <a:ext cx="0" cy="948396"/>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BD6FC0D7-E03A-6E71-69D4-16CC51F92411}"/>
              </a:ext>
            </a:extLst>
          </p:cNvPr>
          <p:cNvCxnSpPr>
            <a:cxnSpLocks/>
          </p:cNvCxnSpPr>
          <p:nvPr/>
        </p:nvCxnSpPr>
        <p:spPr>
          <a:xfrm>
            <a:off x="6462049" y="1522014"/>
            <a:ext cx="1096704" cy="0"/>
          </a:xfrm>
          <a:prstGeom prst="line">
            <a:avLst/>
          </a:prstGeom>
        </p:spPr>
        <p:style>
          <a:lnRef idx="3">
            <a:schemeClr val="dk1"/>
          </a:lnRef>
          <a:fillRef idx="0">
            <a:schemeClr val="dk1"/>
          </a:fillRef>
          <a:effectRef idx="2">
            <a:schemeClr val="dk1"/>
          </a:effectRef>
          <a:fontRef idx="minor">
            <a:schemeClr val="tx1"/>
          </a:fontRef>
        </p:style>
      </p:cxnSp>
      <p:sp>
        <p:nvSpPr>
          <p:cNvPr id="20" name="Arrow: Curved Up 19">
            <a:extLst>
              <a:ext uri="{FF2B5EF4-FFF2-40B4-BE49-F238E27FC236}">
                <a16:creationId xmlns:a16="http://schemas.microsoft.com/office/drawing/2014/main" id="{406EF7D9-793C-8D29-8321-BC5881652A2A}"/>
              </a:ext>
            </a:extLst>
          </p:cNvPr>
          <p:cNvSpPr/>
          <p:nvPr/>
        </p:nvSpPr>
        <p:spPr>
          <a:xfrm rot="2801540">
            <a:off x="-562781" y="3741168"/>
            <a:ext cx="3525485" cy="1501151"/>
          </a:xfrm>
          <a:prstGeom prst="curvedUpArrow">
            <a:avLst>
              <a:gd name="adj1" fmla="val 24702"/>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LIBRARIES USED</a:t>
            </a:r>
          </a:p>
        </p:txBody>
      </p:sp>
    </p:spTree>
    <p:extLst>
      <p:ext uri="{BB962C8B-B14F-4D97-AF65-F5344CB8AC3E}">
        <p14:creationId xmlns:p14="http://schemas.microsoft.com/office/powerpoint/2010/main" val="564571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6E51061-5FE0-A100-1982-71A5B97485E3}"/>
              </a:ext>
            </a:extLst>
          </p:cNvPr>
          <p:cNvSpPr txBox="1"/>
          <p:nvPr/>
        </p:nvSpPr>
        <p:spPr>
          <a:xfrm>
            <a:off x="0" y="1354828"/>
            <a:ext cx="6102626" cy="2051972"/>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q"/>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Setting of Environment: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Installing </a:t>
            </a:r>
            <a:r>
              <a:rPr lang="en-US" sz="2000" dirty="0" err="1">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Vscode</a:t>
            </a:r>
            <a:r>
              <a:rPr lang="en-US" sz="20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Installing </a:t>
            </a:r>
            <a:r>
              <a:rPr lang="en-US" sz="20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python.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Downloading all Libraries in Terminal.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Setting </a:t>
            </a:r>
            <a:r>
              <a:rPr lang="en-US" sz="2000" dirty="0" err="1">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jupyter</a:t>
            </a:r>
            <a:r>
              <a:rPr lang="en-US" sz="20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 notebook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Start  Coding.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8096551-929F-6ACC-DC19-8B1CE1A1DF73}"/>
              </a:ext>
            </a:extLst>
          </p:cNvPr>
          <p:cNvSpPr txBox="1"/>
          <p:nvPr/>
        </p:nvSpPr>
        <p:spPr>
          <a:xfrm>
            <a:off x="0" y="3715733"/>
            <a:ext cx="6122504" cy="3039935"/>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q"/>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Cleaning Data</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Importing necessary Libraries.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Loading Data and reading it.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Checking its structure(shape ,column names , data types , rows, describing Aggregate functions like mean etc.).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Checking &amp; Eliminating Null and Duplicate values.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Selectin g </a:t>
            </a:r>
            <a:r>
              <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Target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Feature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From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AF3C6FAB-7A3F-9E55-FED3-6FFCA84FB54B}"/>
              </a:ext>
            </a:extLst>
          </p:cNvPr>
          <p:cNvSpPr txBox="1"/>
          <p:nvPr/>
        </p:nvSpPr>
        <p:spPr>
          <a:xfrm>
            <a:off x="6069496" y="4147865"/>
            <a:ext cx="6122504" cy="2710614"/>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q"/>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Visualizing Data: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Visualizing </a:t>
            </a:r>
            <a:r>
              <a:rPr lang="en-US" sz="20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HISTPLOTS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Feature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Distributins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Visualizing </a:t>
            </a:r>
            <a:r>
              <a:rPr lang="en-US" sz="20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SCATTERPLOTS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Relation between Target and Features.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Visualizing </a:t>
            </a:r>
            <a:r>
              <a:rPr lang="en-US" sz="20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BOXPLOTS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finding Outliers then Eliminating them.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Visualizing </a:t>
            </a:r>
            <a:r>
              <a:rPr lang="en-US" sz="2000" dirty="0">
                <a:effectLst/>
                <a:highlight>
                  <a:srgbClr val="00FFFF"/>
                </a:highlight>
                <a:latin typeface="Times New Roman" panose="02020603050405020304" pitchFamily="18" charset="0"/>
                <a:ea typeface="Calibri" panose="020F0502020204030204" pitchFamily="34" charset="0"/>
                <a:cs typeface="Times New Roman" panose="02020603050405020304" pitchFamily="18" charset="0"/>
              </a:rPr>
              <a:t>HEATMAP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finding Features correlation with each other.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F4FF0B78-1C44-8FFC-9BFA-6C0CCF1A837B}"/>
              </a:ext>
            </a:extLst>
          </p:cNvPr>
          <p:cNvSpPr txBox="1"/>
          <p:nvPr/>
        </p:nvSpPr>
        <p:spPr>
          <a:xfrm>
            <a:off x="-26504" y="692558"/>
            <a:ext cx="6122504" cy="584775"/>
          </a:xfrm>
          <a:prstGeom prst="rect">
            <a:avLst/>
          </a:prstGeom>
          <a:noFill/>
        </p:spPr>
        <p:txBody>
          <a:bodyPr wrap="square">
            <a:spAutoFit/>
          </a:bodyPr>
          <a:lstStyle/>
          <a:p>
            <a:r>
              <a:rPr lang="en-US" sz="3200" b="1" dirty="0">
                <a:solidFill>
                  <a:srgbClr val="213163"/>
                </a:solidFill>
                <a:latin typeface="Times New Roman" panose="02020603050405020304" pitchFamily="18" charset="0"/>
                <a:cs typeface="Times New Roman" panose="02020603050405020304" pitchFamily="18" charset="0"/>
              </a:rPr>
              <a:t>Methodology</a:t>
            </a:r>
            <a:r>
              <a:rPr lang="en-US" sz="2800" b="1" dirty="0">
                <a:solidFill>
                  <a:srgbClr val="213163"/>
                </a:solidFill>
                <a:latin typeface="Times New Roman" panose="02020603050405020304" pitchFamily="18" charset="0"/>
                <a:cs typeface="Times New Roman" panose="02020603050405020304" pitchFamily="18" charset="0"/>
              </a:rPr>
              <a:t> </a:t>
            </a:r>
            <a:endParaRPr lang="en-IN" sz="2800" dirty="0">
              <a:solidFill>
                <a:srgbClr val="213163"/>
              </a:solidFill>
              <a:latin typeface="Times New Roman" panose="02020603050405020304" pitchFamily="18" charset="0"/>
              <a:cs typeface="Times New Roman" panose="02020603050405020304" pitchFamily="18" charset="0"/>
            </a:endParaRPr>
          </a:p>
        </p:txBody>
      </p:sp>
      <p:sp>
        <p:nvSpPr>
          <p:cNvPr id="20" name="Arrow: Down 19">
            <a:extLst>
              <a:ext uri="{FF2B5EF4-FFF2-40B4-BE49-F238E27FC236}">
                <a16:creationId xmlns:a16="http://schemas.microsoft.com/office/drawing/2014/main" id="{53EB1112-E408-47E4-918D-053899D48331}"/>
              </a:ext>
            </a:extLst>
          </p:cNvPr>
          <p:cNvSpPr/>
          <p:nvPr/>
        </p:nvSpPr>
        <p:spPr>
          <a:xfrm>
            <a:off x="119271" y="1789043"/>
            <a:ext cx="212034" cy="18238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39091C62-07DC-5270-ED5B-0F5DF3CA8815}"/>
              </a:ext>
            </a:extLst>
          </p:cNvPr>
          <p:cNvSpPr/>
          <p:nvPr/>
        </p:nvSpPr>
        <p:spPr>
          <a:xfrm rot="16200000">
            <a:off x="4707818" y="3488618"/>
            <a:ext cx="225287" cy="17426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aborn.histplot — seaborn 0.13.2 ...">
            <a:extLst>
              <a:ext uri="{FF2B5EF4-FFF2-40B4-BE49-F238E27FC236}">
                <a16:creationId xmlns:a16="http://schemas.microsoft.com/office/drawing/2014/main" id="{3A7F20B5-ACD1-F765-DFF1-22354E2CE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50830"/>
            <a:ext cx="24384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8.7 Scatter Plots, Correlation, and ...">
            <a:extLst>
              <a:ext uri="{FF2B5EF4-FFF2-40B4-BE49-F238E27FC236}">
                <a16:creationId xmlns:a16="http://schemas.microsoft.com/office/drawing/2014/main" id="{9C198B33-AD23-BD25-ED76-15CB26A6F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950" y="851523"/>
            <a:ext cx="2657475" cy="18586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E22D4072-5526-A7A0-B01C-96381AE435BA}"/>
              </a:ext>
            </a:extLst>
          </p:cNvPr>
          <p:cNvPicPr>
            <a:picLocks noChangeAspect="1"/>
          </p:cNvPicPr>
          <p:nvPr/>
        </p:nvPicPr>
        <p:blipFill>
          <a:blip r:embed="rId4"/>
          <a:stretch>
            <a:fillRect/>
          </a:stretch>
        </p:blipFill>
        <p:spPr>
          <a:xfrm>
            <a:off x="5691775" y="2810248"/>
            <a:ext cx="5509799" cy="1409981"/>
          </a:xfrm>
          <a:prstGeom prst="rect">
            <a:avLst/>
          </a:prstGeom>
        </p:spPr>
      </p:pic>
      <p:pic>
        <p:nvPicPr>
          <p:cNvPr id="2054" name="Picture 6" descr="How to interpret box plots - Pierian ...">
            <a:extLst>
              <a:ext uri="{FF2B5EF4-FFF2-40B4-BE49-F238E27FC236}">
                <a16:creationId xmlns:a16="http://schemas.microsoft.com/office/drawing/2014/main" id="{38995C83-033E-5298-E269-1E1A7DCE0A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4254" y="2769833"/>
            <a:ext cx="3038475"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65964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3EDA7D-48EC-9866-449A-EE1AD9C1682C}"/>
              </a:ext>
            </a:extLst>
          </p:cNvPr>
          <p:cNvSpPr txBox="1"/>
          <p:nvPr/>
        </p:nvSpPr>
        <p:spPr>
          <a:xfrm>
            <a:off x="-33130" y="2444961"/>
            <a:ext cx="11645348" cy="2710614"/>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q"/>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Machine Learning </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Splitting Data in 80/20 for TRAINING and TESTING.</a:t>
            </a: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Modeling of Data.</a:t>
            </a: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Scaling of Data.</a:t>
            </a: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Training of Data Using Tree like Decision Tree Classifier .</a:t>
            </a: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Testing accuracy.</a:t>
            </a: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Creating of Prediction  Function.</a:t>
            </a: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Sample run of Program to ensure working.</a:t>
            </a:r>
          </a:p>
        </p:txBody>
      </p:sp>
      <p:sp>
        <p:nvSpPr>
          <p:cNvPr id="9" name="TextBox 8">
            <a:extLst>
              <a:ext uri="{FF2B5EF4-FFF2-40B4-BE49-F238E27FC236}">
                <a16:creationId xmlns:a16="http://schemas.microsoft.com/office/drawing/2014/main" id="{B2A14A9E-963C-CE17-8B79-FBB516453343}"/>
              </a:ext>
            </a:extLst>
          </p:cNvPr>
          <p:cNvSpPr txBox="1"/>
          <p:nvPr/>
        </p:nvSpPr>
        <p:spPr>
          <a:xfrm>
            <a:off x="-6626" y="738789"/>
            <a:ext cx="6102626" cy="1722651"/>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q"/>
            </a:pPr>
            <a:r>
              <a:rPr lang="en-US" sz="2000" b="1" u="sng" dirty="0" err="1">
                <a:effectLst/>
                <a:latin typeface="Times New Roman" panose="02020603050405020304" pitchFamily="18" charset="0"/>
                <a:ea typeface="Calibri" panose="020F0502020204030204" pitchFamily="34" charset="0"/>
                <a:cs typeface="Times New Roman" panose="02020603050405020304" pitchFamily="18" charset="0"/>
              </a:rPr>
              <a:t>Peparing</a:t>
            </a: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 Data for Machine Learning: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Converting TARGET Values to Unique Numbers to make it easy for Machine learning.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Deleting every string or object column so that only factual data remains.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5B4E9D5C-6928-95B8-9FE7-062BC944B422}"/>
              </a:ext>
            </a:extLst>
          </p:cNvPr>
          <p:cNvSpPr txBox="1"/>
          <p:nvPr/>
        </p:nvSpPr>
        <p:spPr>
          <a:xfrm>
            <a:off x="-6626" y="5139096"/>
            <a:ext cx="6440557" cy="1064009"/>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q"/>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Deployment :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Adding some good  visibility.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mj-lt"/>
              <a:buAutoNum type="alphaLcParen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Uploading to desired place like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Arrow: Down 11">
            <a:extLst>
              <a:ext uri="{FF2B5EF4-FFF2-40B4-BE49-F238E27FC236}">
                <a16:creationId xmlns:a16="http://schemas.microsoft.com/office/drawing/2014/main" id="{7E062657-52FC-2A97-FFC1-F715353B434A}"/>
              </a:ext>
            </a:extLst>
          </p:cNvPr>
          <p:cNvSpPr/>
          <p:nvPr/>
        </p:nvSpPr>
        <p:spPr>
          <a:xfrm>
            <a:off x="92765" y="1073426"/>
            <a:ext cx="145773" cy="13880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4E733847-3E2E-8998-CF99-B4A28F918E12}"/>
              </a:ext>
            </a:extLst>
          </p:cNvPr>
          <p:cNvSpPr/>
          <p:nvPr/>
        </p:nvSpPr>
        <p:spPr>
          <a:xfrm>
            <a:off x="125895" y="2802837"/>
            <a:ext cx="145773" cy="23033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chine learning approach ...">
            <a:extLst>
              <a:ext uri="{FF2B5EF4-FFF2-40B4-BE49-F238E27FC236}">
                <a16:creationId xmlns:a16="http://schemas.microsoft.com/office/drawing/2014/main" id="{BE2124D6-980A-CD90-73FC-88419100D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836" y="1073426"/>
            <a:ext cx="5526870" cy="4730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7900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91886" y="723107"/>
            <a:ext cx="6102626" cy="400110"/>
          </a:xfrm>
          <a:prstGeom prst="rect">
            <a:avLst/>
          </a:prstGeom>
          <a:noFill/>
        </p:spPr>
        <p:txBody>
          <a:bodyPr wrap="square">
            <a:spAutoFit/>
          </a:bodyPr>
          <a:lstStyle/>
          <a:p>
            <a:r>
              <a:rPr lang="en-US" sz="2000" b="1" u="sng" dirty="0">
                <a:solidFill>
                  <a:srgbClr val="213163"/>
                </a:solidFill>
                <a:latin typeface="Times New Roman" panose="02020603050405020304" pitchFamily="18" charset="0"/>
                <a:cs typeface="Times New Roman" panose="02020603050405020304" pitchFamily="18" charset="0"/>
              </a:rPr>
              <a:t>Problem Statement:  </a:t>
            </a:r>
            <a:endParaRPr lang="en-IN" sz="2000" b="1" u="sng" dirty="0">
              <a:solidFill>
                <a:srgbClr val="213163"/>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512F3B0-2E96-A675-9B8B-9D4EE3381441}"/>
              </a:ext>
            </a:extLst>
          </p:cNvPr>
          <p:cNvSpPr txBox="1"/>
          <p:nvPr/>
        </p:nvSpPr>
        <p:spPr>
          <a:xfrm>
            <a:off x="391886" y="1275301"/>
            <a:ext cx="11262049" cy="4384342"/>
          </a:xfrm>
          <a:prstGeom prst="rect">
            <a:avLst/>
          </a:prstGeom>
          <a:noFill/>
        </p:spPr>
        <p:txBody>
          <a:bodyPr wrap="square" rtlCol="0">
            <a:spAutoFit/>
          </a:bodyPr>
          <a:lstStyle/>
          <a:p>
            <a:pPr>
              <a:spcAft>
                <a:spcPts val="150"/>
              </a:spcAft>
            </a:pPr>
            <a:r>
              <a:rPr lang="en-US" sz="2000" dirty="0">
                <a:solidFill>
                  <a:schemeClr val="accent1">
                    <a:lumMod val="75000"/>
                  </a:schemeClr>
                </a:solidFill>
                <a:latin typeface="Times New Roman" panose="02020603050405020304" pitchFamily="18" charset="0"/>
                <a:cs typeface="Times New Roman" panose="02020603050405020304" pitchFamily="18" charset="0"/>
              </a:rPr>
              <a:t>Agricultural productivity </a:t>
            </a:r>
            <a:r>
              <a:rPr lang="en-US" sz="2000" dirty="0">
                <a:solidFill>
                  <a:schemeClr val="tx1"/>
                </a:solidFill>
                <a:latin typeface="Times New Roman" panose="02020603050405020304" pitchFamily="18" charset="0"/>
                <a:cs typeface="Times New Roman" panose="02020603050405020304" pitchFamily="18" charset="0"/>
              </a:rPr>
              <a:t>is a critical factor for ensuring food security, sustainable farming practices, and economic growth. However, many farmers face challenges in selecting the most suitable crops and fertilizers for their </a:t>
            </a:r>
            <a:r>
              <a:rPr lang="en-US" sz="2000" dirty="0">
                <a:solidFill>
                  <a:schemeClr val="accent6">
                    <a:lumMod val="50000"/>
                  </a:schemeClr>
                </a:solidFill>
                <a:latin typeface="Times New Roman" panose="02020603050405020304" pitchFamily="18" charset="0"/>
                <a:cs typeface="Times New Roman" panose="02020603050405020304" pitchFamily="18" charset="0"/>
              </a:rPr>
              <a:t>specific soil conditions, climate, and available resources. </a:t>
            </a:r>
          </a:p>
          <a:p>
            <a:pPr>
              <a:spcAft>
                <a:spcPts val="150"/>
              </a:spcAft>
            </a:pPr>
            <a:r>
              <a:rPr lang="en-US" sz="2000" dirty="0">
                <a:solidFill>
                  <a:schemeClr val="tx1"/>
                </a:solidFill>
                <a:latin typeface="Times New Roman" panose="02020603050405020304" pitchFamily="18" charset="0"/>
                <a:cs typeface="Times New Roman" panose="02020603050405020304" pitchFamily="18" charset="0"/>
              </a:rPr>
              <a:t>Traditional farming decisions often rely on </a:t>
            </a:r>
            <a:r>
              <a:rPr lang="en-US" sz="2000" dirty="0">
                <a:solidFill>
                  <a:srgbClr val="FF0000"/>
                </a:solidFill>
                <a:latin typeface="Times New Roman" panose="02020603050405020304" pitchFamily="18" charset="0"/>
                <a:cs typeface="Times New Roman" panose="02020603050405020304" pitchFamily="18" charset="0"/>
              </a:rPr>
              <a:t>guesswork</a:t>
            </a:r>
            <a:r>
              <a:rPr lang="en-US" sz="2000" dirty="0">
                <a:solidFill>
                  <a:schemeClr val="tx1"/>
                </a:solidFill>
                <a:latin typeface="Times New Roman" panose="02020603050405020304" pitchFamily="18" charset="0"/>
                <a:cs typeface="Times New Roman" panose="02020603050405020304" pitchFamily="18" charset="0"/>
              </a:rPr>
              <a:t> or </a:t>
            </a:r>
            <a:r>
              <a:rPr lang="en-US" sz="2000" dirty="0">
                <a:solidFill>
                  <a:srgbClr val="FF0000"/>
                </a:solidFill>
                <a:latin typeface="Times New Roman" panose="02020603050405020304" pitchFamily="18" charset="0"/>
                <a:cs typeface="Times New Roman" panose="02020603050405020304" pitchFamily="18" charset="0"/>
              </a:rPr>
              <a:t>outdated practices</a:t>
            </a:r>
            <a:r>
              <a:rPr lang="en-US" sz="2000" dirty="0">
                <a:solidFill>
                  <a:schemeClr val="tx1"/>
                </a:solidFill>
                <a:latin typeface="Times New Roman" panose="02020603050405020304" pitchFamily="18" charset="0"/>
                <a:cs typeface="Times New Roman" panose="02020603050405020304" pitchFamily="18" charset="0"/>
              </a:rPr>
              <a:t>, leading to poor crop yields, soil degradation, and inefficient use of resources .</a:t>
            </a:r>
          </a:p>
          <a:p>
            <a:pPr>
              <a:spcAft>
                <a:spcPts val="150"/>
              </a:spcAft>
            </a:pPr>
            <a:r>
              <a:rPr lang="en-US" sz="2000" b="1" u="sng" dirty="0">
                <a:solidFill>
                  <a:schemeClr val="accent3">
                    <a:lumMod val="75000"/>
                  </a:schemeClr>
                </a:solidFill>
                <a:latin typeface="Times New Roman" panose="02020603050405020304" pitchFamily="18" charset="0"/>
                <a:cs typeface="Times New Roman" panose="02020603050405020304" pitchFamily="18" charset="0"/>
              </a:rPr>
              <a:t>Key challenges include</a:t>
            </a:r>
            <a:r>
              <a:rPr lang="en-US" sz="2000" b="1" u="sng" dirty="0">
                <a:solidFill>
                  <a:schemeClr val="tx1"/>
                </a:solidFill>
                <a:latin typeface="Times New Roman" panose="02020603050405020304" pitchFamily="18" charset="0"/>
                <a:cs typeface="Times New Roman" panose="02020603050405020304" pitchFamily="18" charset="0"/>
              </a:rPr>
              <a:t>:</a:t>
            </a:r>
          </a:p>
          <a:p>
            <a:pPr marL="457200" indent="-457200">
              <a:lnSpc>
                <a:spcPct val="20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Lack of data-driven decision-making in crop and fertilizer selection.</a:t>
            </a:r>
          </a:p>
          <a:p>
            <a:pPr marL="457200" indent="-457200">
              <a:lnSpc>
                <a:spcPct val="20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Inefficient fertilizer usage, causing soil degradation and environmental harm.</a:t>
            </a:r>
          </a:p>
          <a:p>
            <a:pPr marL="457200" indent="-457200">
              <a:lnSpc>
                <a:spcPct val="20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Inability to adapt to changing climate conditions and soil health variations.</a:t>
            </a:r>
          </a:p>
          <a:p>
            <a:pPr marL="457200" indent="-457200">
              <a:lnSpc>
                <a:spcPct val="200000"/>
              </a:lnSpc>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Limited access to personalized recommendations for small-scale farmers.</a:t>
            </a:r>
          </a:p>
        </p:txBody>
      </p:sp>
    </p:spTree>
    <p:extLst>
      <p:ext uri="{BB962C8B-B14F-4D97-AF65-F5344CB8AC3E}">
        <p14:creationId xmlns:p14="http://schemas.microsoft.com/office/powerpoint/2010/main" val="319659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816691-5858-D6EC-F570-3D19FCED40CA}"/>
              </a:ext>
            </a:extLst>
          </p:cNvPr>
          <p:cNvSpPr txBox="1"/>
          <p:nvPr/>
        </p:nvSpPr>
        <p:spPr>
          <a:xfrm>
            <a:off x="345233" y="1642188"/>
            <a:ext cx="5346440" cy="1474236"/>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0F5B2D79-A501-61FA-5350-C1AD67F2DA8C}"/>
              </a:ext>
            </a:extLst>
          </p:cNvPr>
          <p:cNvSpPr txBox="1"/>
          <p:nvPr/>
        </p:nvSpPr>
        <p:spPr>
          <a:xfrm>
            <a:off x="345233" y="1577644"/>
            <a:ext cx="11299371"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sz="2000" dirty="0">
                <a:solidFill>
                  <a:schemeClr val="accent6">
                    <a:lumMod val="50000"/>
                  </a:schemeClr>
                </a:solidFill>
                <a:latin typeface="Times New Roman" panose="02020603050405020304" pitchFamily="18" charset="0"/>
                <a:cs typeface="Times New Roman" panose="02020603050405020304" pitchFamily="18" charset="0"/>
              </a:rPr>
              <a:t>Crop and Fertilizer Recommendation System.</a:t>
            </a:r>
          </a:p>
          <a:p>
            <a:endParaRPr lang="en-US" sz="2000" u="sng" dirty="0">
              <a:solidFill>
                <a:schemeClr val="accent6">
                  <a:lumMod val="50000"/>
                </a:schemeClr>
              </a:solidFill>
              <a:latin typeface="Times New Roman" panose="02020603050405020304" pitchFamily="18" charset="0"/>
              <a:cs typeface="Times New Roman" panose="02020603050405020304" pitchFamily="18" charset="0"/>
            </a:endParaRPr>
          </a:p>
          <a:p>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r>
              <a:rPr lang="en-US" sz="2000" dirty="0">
                <a:solidFill>
                  <a:schemeClr val="accent6">
                    <a:lumMod val="50000"/>
                  </a:schemeClr>
                </a:solidFill>
                <a:latin typeface="Times New Roman" panose="02020603050405020304" pitchFamily="18" charset="0"/>
                <a:cs typeface="Times New Roman" panose="02020603050405020304" pitchFamily="18" charset="0"/>
              </a:rPr>
              <a:t>Our Crop and Fertilizer Recommendation System aims to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Address these challenges by providing farmers with </a:t>
            </a:r>
            <a:r>
              <a:rPr lang="en-US" sz="2000" u="sng" dirty="0">
                <a:latin typeface="Times New Roman" panose="02020603050405020304" pitchFamily="18" charset="0"/>
                <a:cs typeface="Times New Roman" panose="02020603050405020304" pitchFamily="18" charset="0"/>
              </a:rPr>
              <a:t>data-driven, personalized recommendations</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Using advanced technologies like </a:t>
            </a:r>
            <a:r>
              <a:rPr lang="en-US" sz="2000" b="1" dirty="0">
                <a:solidFill>
                  <a:schemeClr val="accent1">
                    <a:lumMod val="75000"/>
                  </a:schemeClr>
                </a:solidFill>
                <a:latin typeface="Times New Roman" panose="02020603050405020304" pitchFamily="18" charset="0"/>
                <a:cs typeface="Times New Roman" panose="02020603050405020304" pitchFamily="18" charset="0"/>
              </a:rPr>
              <a:t>machine learning and data analytics.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The system analyzes various parameters such as </a:t>
            </a:r>
            <a:r>
              <a:rPr lang="en-US" sz="2000" u="sng" dirty="0">
                <a:solidFill>
                  <a:schemeClr val="tx1"/>
                </a:solidFill>
                <a:latin typeface="Times New Roman" panose="02020603050405020304" pitchFamily="18" charset="0"/>
                <a:cs typeface="Times New Roman" panose="02020603050405020304" pitchFamily="18" charset="0"/>
              </a:rPr>
              <a:t>soil type, nutrient content, weather conditions </a:t>
            </a:r>
            <a:r>
              <a:rPr lang="en-US" sz="2000" dirty="0">
                <a:latin typeface="Times New Roman" panose="02020603050405020304" pitchFamily="18" charset="0"/>
                <a:cs typeface="Times New Roman" panose="02020603050405020304" pitchFamily="18" charset="0"/>
              </a:rPr>
              <a:t>to suggest : Optimal crops that can thrive in specific environmental and soil conditions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solidFill>
                  <a:schemeClr val="accent6">
                    <a:lumMod val="50000"/>
                  </a:schemeClr>
                </a:solidFill>
                <a:latin typeface="Times New Roman" panose="02020603050405020304" pitchFamily="18" charset="0"/>
                <a:cs typeface="Times New Roman" panose="02020603050405020304" pitchFamily="18" charset="0"/>
              </a:rPr>
              <a:t>Using These we aim to provide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Appropriate fertilizers with the right nutrient composition, reducing waste and environmental impact.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Sustainable farming practices to enhance soil health and long-term productivity.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This system helps farmers make informed decisions, improving crop yields, reducing costs, and promoting sustainable agriculture practices.</a:t>
            </a:r>
            <a:endParaRPr lang="en-IN" sz="2000" dirty="0">
              <a:latin typeface="Times New Roman" panose="02020603050405020304" pitchFamily="18" charset="0"/>
              <a:cs typeface="Times New Roman" panose="02020603050405020304" pitchFamily="18" charset="0"/>
            </a:endParaRPr>
          </a:p>
        </p:txBody>
      </p:sp>
      <p:sp>
        <p:nvSpPr>
          <p:cNvPr id="6" name="Arrow: Chevron 5">
            <a:extLst>
              <a:ext uri="{FF2B5EF4-FFF2-40B4-BE49-F238E27FC236}">
                <a16:creationId xmlns:a16="http://schemas.microsoft.com/office/drawing/2014/main" id="{CFEEB810-E15A-EA2B-86FE-E163F39BB36F}"/>
              </a:ext>
            </a:extLst>
          </p:cNvPr>
          <p:cNvSpPr/>
          <p:nvPr/>
        </p:nvSpPr>
        <p:spPr>
          <a:xfrm flipH="1">
            <a:off x="2504660" y="1549424"/>
            <a:ext cx="497620" cy="5232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hevron 7">
            <a:extLst>
              <a:ext uri="{FF2B5EF4-FFF2-40B4-BE49-F238E27FC236}">
                <a16:creationId xmlns:a16="http://schemas.microsoft.com/office/drawing/2014/main" id="{DB1A591D-A8D4-412F-74F1-4D3910677FBD}"/>
              </a:ext>
            </a:extLst>
          </p:cNvPr>
          <p:cNvSpPr/>
          <p:nvPr/>
        </p:nvSpPr>
        <p:spPr>
          <a:xfrm>
            <a:off x="8123583" y="1539604"/>
            <a:ext cx="497620" cy="5232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0E3F196-24F2-74A4-F50D-40BA478C86F8}"/>
              </a:ext>
            </a:extLst>
          </p:cNvPr>
          <p:cNvSpPr txBox="1"/>
          <p:nvPr/>
        </p:nvSpPr>
        <p:spPr>
          <a:xfrm>
            <a:off x="3889512" y="1001416"/>
            <a:ext cx="6102626" cy="523220"/>
          </a:xfrm>
          <a:prstGeom prst="rect">
            <a:avLst/>
          </a:prstGeom>
          <a:noFill/>
        </p:spPr>
        <p:txBody>
          <a:bodyPr wrap="square">
            <a:spAutoFit/>
          </a:bodyPr>
          <a:lstStyle/>
          <a:p>
            <a:r>
              <a:rPr lang="en-US" sz="2800" dirty="0">
                <a:solidFill>
                  <a:schemeClr val="accent6">
                    <a:lumMod val="50000"/>
                  </a:schemeClr>
                </a:solidFill>
                <a:latin typeface="Times New Roman" panose="02020603050405020304" pitchFamily="18" charset="0"/>
                <a:cs typeface="Times New Roman" panose="02020603050405020304" pitchFamily="18" charset="0"/>
              </a:rPr>
              <a:t>Proposed Solution </a:t>
            </a:r>
            <a:r>
              <a:rPr lang="en-US" sz="2800" b="1" dirty="0">
                <a:solidFill>
                  <a:schemeClr val="accent6">
                    <a:lumMod val="50000"/>
                  </a:schemeClr>
                </a:solidFill>
                <a:latin typeface="Times New Roman" panose="02020603050405020304" pitchFamily="18" charset="0"/>
                <a:cs typeface="Times New Roman" panose="02020603050405020304" pitchFamily="18" charset="0"/>
              </a:rPr>
              <a:t>  </a:t>
            </a:r>
            <a:endParaRPr lang="en-IN" sz="2800" b="1" dirty="0">
              <a:solidFill>
                <a:schemeClr val="accent6">
                  <a:lumMod val="50000"/>
                </a:schemeClr>
              </a:solidFill>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8AD2A2FA-9FC1-E1CE-7283-3F77F68953CD}"/>
              </a:ext>
            </a:extLst>
          </p:cNvPr>
          <p:cNvCxnSpPr>
            <a:cxnSpLocks/>
          </p:cNvCxnSpPr>
          <p:nvPr/>
        </p:nvCxnSpPr>
        <p:spPr>
          <a:xfrm>
            <a:off x="3002280" y="1539604"/>
            <a:ext cx="512130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3C57CD0B-8352-F396-0B40-A9428D5F33DD}"/>
              </a:ext>
            </a:extLst>
          </p:cNvPr>
          <p:cNvCxnSpPr>
            <a:cxnSpLocks/>
          </p:cNvCxnSpPr>
          <p:nvPr/>
        </p:nvCxnSpPr>
        <p:spPr>
          <a:xfrm>
            <a:off x="2995655" y="2063066"/>
            <a:ext cx="512130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Chevron 4">
            <a:extLst>
              <a:ext uri="{FF2B5EF4-FFF2-40B4-BE49-F238E27FC236}">
                <a16:creationId xmlns:a16="http://schemas.microsoft.com/office/drawing/2014/main" id="{9043D6ED-61B7-76D1-B79F-DDAA8F3A723D}"/>
              </a:ext>
            </a:extLst>
          </p:cNvPr>
          <p:cNvSpPr/>
          <p:nvPr/>
        </p:nvSpPr>
        <p:spPr>
          <a:xfrm flipH="1">
            <a:off x="2504660" y="913323"/>
            <a:ext cx="497620" cy="5232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B42E40FA-91F9-18AB-02C9-04F8A48020C3}"/>
              </a:ext>
            </a:extLst>
          </p:cNvPr>
          <p:cNvSpPr/>
          <p:nvPr/>
        </p:nvSpPr>
        <p:spPr>
          <a:xfrm>
            <a:off x="8123583" y="903503"/>
            <a:ext cx="497620" cy="5232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Connector 6">
            <a:extLst>
              <a:ext uri="{FF2B5EF4-FFF2-40B4-BE49-F238E27FC236}">
                <a16:creationId xmlns:a16="http://schemas.microsoft.com/office/drawing/2014/main" id="{B62B22F8-68EE-833A-6A01-99BAD558DD0D}"/>
              </a:ext>
            </a:extLst>
          </p:cNvPr>
          <p:cNvCxnSpPr>
            <a:cxnSpLocks/>
          </p:cNvCxnSpPr>
          <p:nvPr/>
        </p:nvCxnSpPr>
        <p:spPr>
          <a:xfrm>
            <a:off x="3002280" y="903503"/>
            <a:ext cx="512130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C65A4F5F-1033-7734-35DF-3CF8B41A4335}"/>
              </a:ext>
            </a:extLst>
          </p:cNvPr>
          <p:cNvCxnSpPr>
            <a:cxnSpLocks/>
          </p:cNvCxnSpPr>
          <p:nvPr/>
        </p:nvCxnSpPr>
        <p:spPr>
          <a:xfrm>
            <a:off x="2995655" y="1426965"/>
            <a:ext cx="512130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73793302-C8A0-DA55-E87E-E60E3039B327}"/>
              </a:ext>
            </a:extLst>
          </p:cNvPr>
          <p:cNvSpPr txBox="1"/>
          <p:nvPr/>
        </p:nvSpPr>
        <p:spPr>
          <a:xfrm>
            <a:off x="3266663" y="903503"/>
            <a:ext cx="6102626" cy="523220"/>
          </a:xfrm>
          <a:prstGeom prst="rect">
            <a:avLst/>
          </a:prstGeom>
          <a:noFill/>
        </p:spPr>
        <p:txBody>
          <a:bodyPr wrap="square">
            <a:spAutoFit/>
          </a:bodyPr>
          <a:lstStyle/>
          <a:p>
            <a:r>
              <a:rPr lang="en-US" sz="2800" dirty="0">
                <a:solidFill>
                  <a:schemeClr val="accent6">
                    <a:lumMod val="50000"/>
                  </a:schemeClr>
                </a:solidFill>
                <a:latin typeface="Times New Roman" panose="02020603050405020304" pitchFamily="18" charset="0"/>
                <a:cs typeface="Times New Roman" panose="02020603050405020304" pitchFamily="18" charset="0"/>
              </a:rPr>
              <a:t>Screenshots of CFR SYSTEM </a:t>
            </a:r>
            <a:r>
              <a:rPr lang="en-US" sz="2800" b="1" dirty="0">
                <a:solidFill>
                  <a:schemeClr val="accent6">
                    <a:lumMod val="50000"/>
                  </a:schemeClr>
                </a:solidFill>
                <a:latin typeface="Times New Roman" panose="02020603050405020304" pitchFamily="18" charset="0"/>
                <a:cs typeface="Times New Roman" panose="02020603050405020304" pitchFamily="18" charset="0"/>
              </a:rPr>
              <a:t>  </a:t>
            </a:r>
            <a:endParaRPr lang="en-IN" sz="28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9B2194B-910B-B142-9E03-A14B65BD6376}"/>
              </a:ext>
            </a:extLst>
          </p:cNvPr>
          <p:cNvPicPr>
            <a:picLocks noChangeAspect="1"/>
          </p:cNvPicPr>
          <p:nvPr/>
        </p:nvPicPr>
        <p:blipFill>
          <a:blip r:embed="rId2"/>
          <a:stretch>
            <a:fillRect/>
          </a:stretch>
        </p:blipFill>
        <p:spPr>
          <a:xfrm>
            <a:off x="371060" y="1556302"/>
            <a:ext cx="4267200" cy="1333500"/>
          </a:xfrm>
          <a:prstGeom prst="rect">
            <a:avLst/>
          </a:prstGeom>
        </p:spPr>
      </p:pic>
      <p:sp>
        <p:nvSpPr>
          <p:cNvPr id="12" name="TextBox 11">
            <a:extLst>
              <a:ext uri="{FF2B5EF4-FFF2-40B4-BE49-F238E27FC236}">
                <a16:creationId xmlns:a16="http://schemas.microsoft.com/office/drawing/2014/main" id="{5FED15A1-E80B-4A3F-8B3A-FCCDB5DBF9C3}"/>
              </a:ext>
            </a:extLst>
          </p:cNvPr>
          <p:cNvSpPr txBox="1"/>
          <p:nvPr/>
        </p:nvSpPr>
        <p:spPr>
          <a:xfrm>
            <a:off x="371060" y="2905780"/>
            <a:ext cx="6102626" cy="523220"/>
          </a:xfrm>
          <a:prstGeom prst="rect">
            <a:avLst/>
          </a:prstGeom>
          <a:noFill/>
        </p:spPr>
        <p:txBody>
          <a:bodyPr wrap="square">
            <a:spAutoFit/>
          </a:bodyPr>
          <a:lstStyle/>
          <a:p>
            <a:r>
              <a:rPr lang="en-US" sz="2800" dirty="0">
                <a:solidFill>
                  <a:schemeClr val="accent3">
                    <a:lumMod val="75000"/>
                  </a:schemeClr>
                </a:solidFill>
                <a:latin typeface="Times New Roman" panose="02020603050405020304" pitchFamily="18" charset="0"/>
                <a:cs typeface="Times New Roman" panose="02020603050405020304" pitchFamily="18" charset="0"/>
              </a:rPr>
              <a:t>Main Menu </a:t>
            </a:r>
            <a:r>
              <a:rPr lang="en-US" sz="2800" b="1" dirty="0">
                <a:solidFill>
                  <a:schemeClr val="accent3">
                    <a:lumMod val="75000"/>
                  </a:schemeClr>
                </a:solidFill>
                <a:latin typeface="Times New Roman" panose="02020603050405020304" pitchFamily="18" charset="0"/>
                <a:cs typeface="Times New Roman" panose="02020603050405020304" pitchFamily="18" charset="0"/>
              </a:rPr>
              <a:t>  </a:t>
            </a:r>
            <a:endParaRPr lang="en-IN" sz="2800"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221870DC-5136-0C70-D3E9-0C01C00C54D8}"/>
              </a:ext>
            </a:extLst>
          </p:cNvPr>
          <p:cNvPicPr>
            <a:picLocks noChangeAspect="1"/>
          </p:cNvPicPr>
          <p:nvPr/>
        </p:nvPicPr>
        <p:blipFill>
          <a:blip r:embed="rId3"/>
          <a:stretch>
            <a:fillRect/>
          </a:stretch>
        </p:blipFill>
        <p:spPr>
          <a:xfrm>
            <a:off x="326688" y="3597266"/>
            <a:ext cx="4657725" cy="2476500"/>
          </a:xfrm>
          <a:prstGeom prst="rect">
            <a:avLst/>
          </a:prstGeom>
        </p:spPr>
      </p:pic>
      <p:pic>
        <p:nvPicPr>
          <p:cNvPr id="16" name="Picture 15">
            <a:extLst>
              <a:ext uri="{FF2B5EF4-FFF2-40B4-BE49-F238E27FC236}">
                <a16:creationId xmlns:a16="http://schemas.microsoft.com/office/drawing/2014/main" id="{17484E08-E740-482A-E321-51C3C0602245}"/>
              </a:ext>
            </a:extLst>
          </p:cNvPr>
          <p:cNvPicPr>
            <a:picLocks noChangeAspect="1"/>
          </p:cNvPicPr>
          <p:nvPr/>
        </p:nvPicPr>
        <p:blipFill>
          <a:blip r:embed="rId4"/>
          <a:stretch>
            <a:fillRect/>
          </a:stretch>
        </p:blipFill>
        <p:spPr>
          <a:xfrm>
            <a:off x="6473686" y="1675572"/>
            <a:ext cx="5391626" cy="4398194"/>
          </a:xfrm>
          <a:prstGeom prst="rect">
            <a:avLst/>
          </a:prstGeom>
        </p:spPr>
      </p:pic>
      <p:sp>
        <p:nvSpPr>
          <p:cNvPr id="17" name="TextBox 16">
            <a:extLst>
              <a:ext uri="{FF2B5EF4-FFF2-40B4-BE49-F238E27FC236}">
                <a16:creationId xmlns:a16="http://schemas.microsoft.com/office/drawing/2014/main" id="{353239FE-A53C-6388-3277-CFD1A458A509}"/>
              </a:ext>
            </a:extLst>
          </p:cNvPr>
          <p:cNvSpPr txBox="1"/>
          <p:nvPr/>
        </p:nvSpPr>
        <p:spPr>
          <a:xfrm>
            <a:off x="326688" y="6107202"/>
            <a:ext cx="6102626" cy="523220"/>
          </a:xfrm>
          <a:prstGeom prst="rect">
            <a:avLst/>
          </a:prstGeom>
          <a:noFill/>
        </p:spPr>
        <p:txBody>
          <a:bodyPr wrap="square">
            <a:spAutoFit/>
          </a:bodyPr>
          <a:lstStyle/>
          <a:p>
            <a:r>
              <a:rPr lang="en-US" sz="2800" b="1" dirty="0">
                <a:solidFill>
                  <a:schemeClr val="accent3">
                    <a:lumMod val="75000"/>
                  </a:schemeClr>
                </a:solidFill>
                <a:latin typeface="Times New Roman" panose="02020603050405020304" pitchFamily="18" charset="0"/>
                <a:cs typeface="Times New Roman" panose="02020603050405020304" pitchFamily="18" charset="0"/>
              </a:rPr>
              <a:t>Crop Recommendation </a:t>
            </a:r>
            <a:endParaRPr lang="en-IN" sz="28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E455746-201B-4FF2-6C39-5412898EAA0F}"/>
              </a:ext>
            </a:extLst>
          </p:cNvPr>
          <p:cNvSpPr txBox="1"/>
          <p:nvPr/>
        </p:nvSpPr>
        <p:spPr>
          <a:xfrm>
            <a:off x="6477331" y="6107202"/>
            <a:ext cx="6102626" cy="523220"/>
          </a:xfrm>
          <a:prstGeom prst="rect">
            <a:avLst/>
          </a:prstGeom>
          <a:noFill/>
        </p:spPr>
        <p:txBody>
          <a:bodyPr wrap="square">
            <a:spAutoFit/>
          </a:bodyPr>
          <a:lstStyle/>
          <a:p>
            <a:r>
              <a:rPr lang="en-US" sz="2800" b="1" dirty="0">
                <a:solidFill>
                  <a:schemeClr val="accent3">
                    <a:lumMod val="75000"/>
                  </a:schemeClr>
                </a:solidFill>
                <a:latin typeface="Times New Roman" panose="02020603050405020304" pitchFamily="18" charset="0"/>
                <a:cs typeface="Times New Roman" panose="02020603050405020304" pitchFamily="18" charset="0"/>
              </a:rPr>
              <a:t>Fertilizer Recommendation  </a:t>
            </a:r>
            <a:endParaRPr lang="en-IN" sz="2800" b="1"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94941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4731026" y="740418"/>
            <a:ext cx="6102626" cy="400110"/>
          </a:xfrm>
          <a:prstGeom prst="rect">
            <a:avLst/>
          </a:prstGeom>
          <a:noFill/>
        </p:spPr>
        <p:txBody>
          <a:bodyPr wrap="square">
            <a:spAutoFit/>
          </a:bodyPr>
          <a:lstStyle/>
          <a:p>
            <a:r>
              <a:rPr lang="en-US" sz="2000" b="1" dirty="0">
                <a:solidFill>
                  <a:schemeClr val="accent6">
                    <a:lumMod val="50000"/>
                  </a:schemeClr>
                </a:solidFill>
                <a:latin typeface="Times New Roman" panose="02020603050405020304" pitchFamily="18" charset="0"/>
                <a:cs typeface="Times New Roman" panose="02020603050405020304" pitchFamily="18" charset="0"/>
              </a:rPr>
              <a:t>CONCLUSION</a:t>
            </a:r>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CBA268-91CB-830E-0143-1942AEAED77B}"/>
              </a:ext>
            </a:extLst>
          </p:cNvPr>
          <p:cNvSpPr txBox="1"/>
          <p:nvPr/>
        </p:nvSpPr>
        <p:spPr>
          <a:xfrm>
            <a:off x="212712" y="1070209"/>
            <a:ext cx="11299371" cy="6440225"/>
          </a:xfrm>
          <a:prstGeom prst="rect">
            <a:avLst/>
          </a:prstGeom>
          <a:noFill/>
        </p:spPr>
        <p:txBody>
          <a:bodyPr wrap="square" rtlCol="0">
            <a:spAutoFit/>
          </a:bodyPr>
          <a:lstStyle/>
          <a:p>
            <a:pPr>
              <a:spcAft>
                <a:spcPts val="300"/>
              </a:spcAft>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Crop and Fertilizer Recommendation System </a:t>
            </a:r>
            <a:r>
              <a:rPr lang="en-US" sz="1600" dirty="0">
                <a:latin typeface="Times New Roman" panose="02020603050405020304" pitchFamily="18" charset="0"/>
                <a:cs typeface="Times New Roman" panose="02020603050405020304" pitchFamily="18" charset="0"/>
              </a:rPr>
              <a:t>aims to enhance agricultural productivity through data-driven, personalized recommendations. By leveraging </a:t>
            </a:r>
            <a:r>
              <a:rPr lang="en-US" sz="1600" b="1" dirty="0">
                <a:solidFill>
                  <a:schemeClr val="accent1">
                    <a:lumMod val="75000"/>
                  </a:schemeClr>
                </a:solidFill>
                <a:latin typeface="Times New Roman" panose="02020603050405020304" pitchFamily="18" charset="0"/>
                <a:cs typeface="Times New Roman" panose="02020603050405020304" pitchFamily="18" charset="0"/>
              </a:rPr>
              <a:t>advanced machine learning techniques</a:t>
            </a:r>
            <a:r>
              <a:rPr lang="en-US" sz="1600" dirty="0">
                <a:latin typeface="Times New Roman" panose="02020603050405020304" pitchFamily="18" charset="0"/>
                <a:cs typeface="Times New Roman" panose="02020603050405020304" pitchFamily="18" charset="0"/>
              </a:rPr>
              <a:t>, the system analyzes </a:t>
            </a:r>
            <a:r>
              <a:rPr lang="en-US" sz="1600" b="1" dirty="0">
                <a:solidFill>
                  <a:schemeClr val="accent1">
                    <a:lumMod val="75000"/>
                  </a:schemeClr>
                </a:solidFill>
                <a:latin typeface="Times New Roman" panose="02020603050405020304" pitchFamily="18" charset="0"/>
                <a:cs typeface="Times New Roman" panose="02020603050405020304" pitchFamily="18" charset="0"/>
              </a:rPr>
              <a:t>soil characteristics</a:t>
            </a:r>
            <a:r>
              <a:rPr lang="en-US" sz="1600" dirty="0">
                <a:solidFill>
                  <a:schemeClr val="accent1">
                    <a:lumMod val="75000"/>
                  </a:schemeClr>
                </a:solidFill>
                <a:latin typeface="Times New Roman" panose="02020603050405020304" pitchFamily="18" charset="0"/>
                <a:cs typeface="Times New Roman" panose="02020603050405020304" pitchFamily="18" charset="0"/>
              </a:rPr>
              <a:t>, </a:t>
            </a:r>
            <a:r>
              <a:rPr lang="en-US" sz="1600" b="1" dirty="0">
                <a:solidFill>
                  <a:schemeClr val="accent1">
                    <a:lumMod val="75000"/>
                  </a:schemeClr>
                </a:solidFill>
                <a:latin typeface="Times New Roman" panose="02020603050405020304" pitchFamily="18" charset="0"/>
                <a:cs typeface="Times New Roman" panose="02020603050405020304" pitchFamily="18" charset="0"/>
              </a:rPr>
              <a:t>weather conditions</a:t>
            </a:r>
            <a:r>
              <a:rPr lang="en-US" sz="1600" dirty="0">
                <a:latin typeface="Times New Roman" panose="02020603050405020304" pitchFamily="18" charset="0"/>
                <a:cs typeface="Times New Roman" panose="02020603050405020304" pitchFamily="18" charset="0"/>
              </a:rPr>
              <a:t>, and </a:t>
            </a:r>
            <a:r>
              <a:rPr lang="en-US" sz="1600" b="1" dirty="0">
                <a:solidFill>
                  <a:schemeClr val="accent1">
                    <a:lumMod val="75000"/>
                  </a:schemeClr>
                </a:solidFill>
                <a:latin typeface="Times New Roman" panose="02020603050405020304" pitchFamily="18" charset="0"/>
                <a:cs typeface="Times New Roman" panose="02020603050405020304" pitchFamily="18" charset="0"/>
              </a:rPr>
              <a:t>crop requirements</a:t>
            </a:r>
            <a:r>
              <a:rPr lang="en-US" sz="1600" dirty="0">
                <a:latin typeface="Times New Roman" panose="02020603050405020304" pitchFamily="18" charset="0"/>
                <a:cs typeface="Times New Roman" panose="02020603050405020304" pitchFamily="18" charset="0"/>
              </a:rPr>
              <a:t> to assist farmers in making informed decisions.</a:t>
            </a:r>
          </a:p>
          <a:p>
            <a:pPr>
              <a:spcAft>
                <a:spcPts val="300"/>
              </a:spcAft>
              <a:buFont typeface="+mj-lt"/>
              <a:buAutoNum type="arabicPeriod"/>
            </a:pPr>
            <a:r>
              <a:rPr lang="en-US" sz="1500" b="1" dirty="0">
                <a:solidFill>
                  <a:schemeClr val="accent6">
                    <a:lumMod val="50000"/>
                  </a:schemeClr>
                </a:solidFill>
                <a:latin typeface="Times New Roman" panose="02020603050405020304" pitchFamily="18" charset="0"/>
                <a:cs typeface="Times New Roman" panose="02020603050405020304" pitchFamily="18" charset="0"/>
              </a:rPr>
              <a:t>Objective</a:t>
            </a:r>
            <a:r>
              <a:rPr lang="en-US" sz="1500" b="1" dirty="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Improve agricultural practices with data analytics and machine learning.</a:t>
            </a: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Address real-world farming challenges like inefficient fertilizer usage and poor crop selection.</a:t>
            </a:r>
          </a:p>
          <a:p>
            <a:pPr>
              <a:spcAft>
                <a:spcPts val="300"/>
              </a:spcAft>
              <a:buFont typeface="+mj-lt"/>
              <a:buAutoNum type="arabicPeriod"/>
            </a:pPr>
            <a:r>
              <a:rPr lang="en-US" sz="1500" b="1" dirty="0">
                <a:solidFill>
                  <a:schemeClr val="accent6">
                    <a:lumMod val="50000"/>
                  </a:schemeClr>
                </a:solidFill>
                <a:latin typeface="Times New Roman" panose="02020603050405020304" pitchFamily="18" charset="0"/>
                <a:cs typeface="Times New Roman" panose="02020603050405020304" pitchFamily="18" charset="0"/>
              </a:rPr>
              <a:t>Methodology</a:t>
            </a:r>
            <a:r>
              <a:rPr lang="en-US" sz="1500" b="1" dirty="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Data cleaning, visualization (using histograms, scatterplots, boxplots, heatmaps), and model training with </a:t>
            </a:r>
            <a:r>
              <a:rPr lang="en-US" sz="1500" b="1" dirty="0">
                <a:solidFill>
                  <a:schemeClr val="accent4">
                    <a:lumMod val="75000"/>
                  </a:schemeClr>
                </a:solidFill>
                <a:latin typeface="Times New Roman" panose="02020603050405020304" pitchFamily="18" charset="0"/>
                <a:cs typeface="Times New Roman" panose="02020603050405020304" pitchFamily="18" charset="0"/>
              </a:rPr>
              <a:t>Decision Tree Classifier</a:t>
            </a:r>
            <a:r>
              <a:rPr lang="en-US" sz="1500" dirty="0">
                <a:latin typeface="Times New Roman" panose="02020603050405020304" pitchFamily="18" charset="0"/>
                <a:cs typeface="Times New Roman" panose="02020603050405020304" pitchFamily="18" charset="0"/>
              </a:rPr>
              <a:t>.</a:t>
            </a: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Focus on accurate predictions through data preprocessing and scaling.</a:t>
            </a:r>
          </a:p>
          <a:p>
            <a:pPr>
              <a:spcAft>
                <a:spcPts val="300"/>
              </a:spcAft>
              <a:buFont typeface="+mj-lt"/>
              <a:buAutoNum type="arabicPeriod"/>
            </a:pPr>
            <a:r>
              <a:rPr lang="en-US" sz="1500" b="1" dirty="0">
                <a:solidFill>
                  <a:schemeClr val="accent6">
                    <a:lumMod val="50000"/>
                  </a:schemeClr>
                </a:solidFill>
                <a:latin typeface="Times New Roman" panose="02020603050405020304" pitchFamily="18" charset="0"/>
                <a:cs typeface="Times New Roman" panose="02020603050405020304" pitchFamily="18" charset="0"/>
              </a:rPr>
              <a:t>Technologies Used:</a:t>
            </a:r>
            <a:endParaRPr lang="en-US" sz="1500" dirty="0">
              <a:solidFill>
                <a:schemeClr val="accent6">
                  <a:lumMod val="50000"/>
                </a:schemeClr>
              </a:solidFill>
              <a:latin typeface="Times New Roman" panose="02020603050405020304" pitchFamily="18" charset="0"/>
              <a:cs typeface="Times New Roman" panose="02020603050405020304" pitchFamily="18" charset="0"/>
            </a:endParaRPr>
          </a:p>
          <a:p>
            <a:pPr marL="742950" lvl="1" indent="-285750">
              <a:spcAft>
                <a:spcPts val="300"/>
              </a:spcAft>
              <a:buFont typeface="+mj-lt"/>
              <a:buAutoNum type="arabicPeriod"/>
            </a:pPr>
            <a:r>
              <a:rPr lang="en-US" sz="1500" b="1" dirty="0">
                <a:solidFill>
                  <a:schemeClr val="accent1">
                    <a:lumMod val="75000"/>
                  </a:schemeClr>
                </a:solidFill>
                <a:latin typeface="Times New Roman" panose="02020603050405020304" pitchFamily="18" charset="0"/>
                <a:cs typeface="Times New Roman" panose="02020603050405020304" pitchFamily="18" charset="0"/>
              </a:rPr>
              <a:t>Python</a:t>
            </a:r>
            <a:r>
              <a:rPr lang="en-US" sz="1500" dirty="0">
                <a:latin typeface="Times New Roman" panose="02020603050405020304" pitchFamily="18" charset="0"/>
                <a:cs typeface="Times New Roman" panose="02020603050405020304" pitchFamily="18" charset="0"/>
              </a:rPr>
              <a:t> for programming, with libraries like </a:t>
            </a:r>
            <a:r>
              <a:rPr lang="en-US" sz="1500" b="1" dirty="0">
                <a:solidFill>
                  <a:schemeClr val="accent4">
                    <a:lumMod val="75000"/>
                  </a:schemeClr>
                </a:solidFill>
                <a:latin typeface="Times New Roman" panose="02020603050405020304" pitchFamily="18" charset="0"/>
                <a:cs typeface="Times New Roman" panose="02020603050405020304" pitchFamily="18" charset="0"/>
              </a:rPr>
              <a:t>Pandas</a:t>
            </a:r>
            <a:r>
              <a:rPr lang="en-US" sz="1500" dirty="0">
                <a:solidFill>
                  <a:schemeClr val="accent4">
                    <a:lumMod val="75000"/>
                  </a:schemeClr>
                </a:solidFill>
                <a:latin typeface="Times New Roman" panose="02020603050405020304" pitchFamily="18" charset="0"/>
                <a:cs typeface="Times New Roman" panose="02020603050405020304" pitchFamily="18" charset="0"/>
              </a:rPr>
              <a:t>, </a:t>
            </a:r>
            <a:r>
              <a:rPr lang="en-US" sz="1500" b="1" dirty="0">
                <a:solidFill>
                  <a:schemeClr val="accent4">
                    <a:lumMod val="75000"/>
                  </a:schemeClr>
                </a:solidFill>
                <a:latin typeface="Times New Roman" panose="02020603050405020304" pitchFamily="18" charset="0"/>
                <a:cs typeface="Times New Roman" panose="02020603050405020304" pitchFamily="18" charset="0"/>
              </a:rPr>
              <a:t>NumPy</a:t>
            </a:r>
            <a:r>
              <a:rPr lang="en-US" sz="1500" dirty="0">
                <a:solidFill>
                  <a:schemeClr val="accent4">
                    <a:lumMod val="75000"/>
                  </a:schemeClr>
                </a:solidFill>
                <a:latin typeface="Times New Roman" panose="02020603050405020304" pitchFamily="18" charset="0"/>
                <a:cs typeface="Times New Roman" panose="02020603050405020304" pitchFamily="18" charset="0"/>
              </a:rPr>
              <a:t>, </a:t>
            </a:r>
            <a:r>
              <a:rPr lang="en-US" sz="1500" b="1" dirty="0">
                <a:solidFill>
                  <a:schemeClr val="accent4">
                    <a:lumMod val="75000"/>
                  </a:schemeClr>
                </a:solidFill>
                <a:latin typeface="Times New Roman" panose="02020603050405020304" pitchFamily="18" charset="0"/>
                <a:cs typeface="Times New Roman" panose="02020603050405020304" pitchFamily="18" charset="0"/>
              </a:rPr>
              <a:t>Seaborn</a:t>
            </a:r>
            <a:r>
              <a:rPr lang="en-US" sz="1500" dirty="0">
                <a:solidFill>
                  <a:schemeClr val="accent4">
                    <a:lumMod val="75000"/>
                  </a:schemeClr>
                </a:solidFill>
                <a:latin typeface="Times New Roman" panose="02020603050405020304" pitchFamily="18" charset="0"/>
                <a:cs typeface="Times New Roman" panose="02020603050405020304" pitchFamily="18" charset="0"/>
              </a:rPr>
              <a:t>, </a:t>
            </a:r>
            <a:r>
              <a:rPr lang="en-US" sz="1500" b="1" dirty="0">
                <a:solidFill>
                  <a:schemeClr val="accent4">
                    <a:lumMod val="75000"/>
                  </a:schemeClr>
                </a:solidFill>
                <a:latin typeface="Times New Roman" panose="02020603050405020304" pitchFamily="18" charset="0"/>
                <a:cs typeface="Times New Roman" panose="02020603050405020304" pitchFamily="18" charset="0"/>
              </a:rPr>
              <a:t>Matplotlib</a:t>
            </a:r>
            <a:r>
              <a:rPr lang="en-US" sz="1500" dirty="0">
                <a:solidFill>
                  <a:schemeClr val="accent4">
                    <a:lumMod val="75000"/>
                  </a:schemeClr>
                </a:solidFill>
                <a:latin typeface="Times New Roman" panose="02020603050405020304" pitchFamily="18" charset="0"/>
                <a:cs typeface="Times New Roman" panose="02020603050405020304" pitchFamily="18" charset="0"/>
              </a:rPr>
              <a:t>, </a:t>
            </a:r>
            <a:r>
              <a:rPr lang="en-US" sz="1500" dirty="0">
                <a:solidFill>
                  <a:schemeClr val="accent2"/>
                </a:solidFill>
                <a:latin typeface="Times New Roman" panose="02020603050405020304" pitchFamily="18" charset="0"/>
                <a:cs typeface="Times New Roman" panose="02020603050405020304" pitchFamily="18" charset="0"/>
              </a:rPr>
              <a:t>and</a:t>
            </a:r>
            <a:r>
              <a:rPr lang="en-US" sz="1500" dirty="0">
                <a:solidFill>
                  <a:schemeClr val="accent4">
                    <a:lumMod val="75000"/>
                  </a:schemeClr>
                </a:solidFill>
                <a:latin typeface="Times New Roman" panose="02020603050405020304" pitchFamily="18" charset="0"/>
                <a:cs typeface="Times New Roman" panose="02020603050405020304" pitchFamily="18" charset="0"/>
              </a:rPr>
              <a:t> </a:t>
            </a:r>
            <a:r>
              <a:rPr lang="en-US" sz="1500" b="1" dirty="0">
                <a:solidFill>
                  <a:schemeClr val="accent4">
                    <a:lumMod val="75000"/>
                  </a:schemeClr>
                </a:solidFill>
                <a:latin typeface="Times New Roman" panose="02020603050405020304" pitchFamily="18" charset="0"/>
                <a:cs typeface="Times New Roman" panose="02020603050405020304" pitchFamily="18" charset="0"/>
              </a:rPr>
              <a:t>Scikit-learn</a:t>
            </a:r>
            <a:r>
              <a:rPr lang="en-US" sz="1500" dirty="0">
                <a:solidFill>
                  <a:schemeClr val="accent4">
                    <a:lumMod val="75000"/>
                  </a:schemeClr>
                </a:solidFill>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for analysis and modeling.</a:t>
            </a:r>
          </a:p>
          <a:p>
            <a:pPr>
              <a:spcAft>
                <a:spcPts val="300"/>
              </a:spcAft>
              <a:buFont typeface="+mj-lt"/>
              <a:buAutoNum type="arabicPeriod"/>
            </a:pPr>
            <a:r>
              <a:rPr lang="en-US" sz="1500" b="1" dirty="0">
                <a:solidFill>
                  <a:schemeClr val="accent6">
                    <a:lumMod val="50000"/>
                  </a:schemeClr>
                </a:solidFill>
                <a:latin typeface="Times New Roman" panose="02020603050405020304" pitchFamily="18" charset="0"/>
                <a:cs typeface="Times New Roman" panose="02020603050405020304" pitchFamily="18" charset="0"/>
              </a:rPr>
              <a:t>Impact:</a:t>
            </a:r>
            <a:endParaRPr lang="en-US" sz="1500" dirty="0">
              <a:solidFill>
                <a:schemeClr val="accent6">
                  <a:lumMod val="50000"/>
                </a:schemeClr>
              </a:solidFill>
              <a:latin typeface="Times New Roman" panose="02020603050405020304" pitchFamily="18" charset="0"/>
              <a:cs typeface="Times New Roman" panose="02020603050405020304" pitchFamily="18" charset="0"/>
            </a:endParaRP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Promotes </a:t>
            </a:r>
            <a:r>
              <a:rPr lang="en-US" sz="1500" b="1" dirty="0">
                <a:solidFill>
                  <a:schemeClr val="accent1">
                    <a:lumMod val="75000"/>
                  </a:schemeClr>
                </a:solidFill>
                <a:latin typeface="Times New Roman" panose="02020603050405020304" pitchFamily="18" charset="0"/>
                <a:cs typeface="Times New Roman" panose="02020603050405020304" pitchFamily="18" charset="0"/>
              </a:rPr>
              <a:t>sustainable farming</a:t>
            </a:r>
            <a:r>
              <a:rPr lang="en-US" sz="1500" dirty="0">
                <a:latin typeface="Times New Roman" panose="02020603050405020304" pitchFamily="18" charset="0"/>
                <a:cs typeface="Times New Roman" panose="02020603050405020304" pitchFamily="18" charset="0"/>
              </a:rPr>
              <a:t> by reducing guesswork and improving resource efficiency.</a:t>
            </a: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Provides </a:t>
            </a:r>
            <a:r>
              <a:rPr lang="en-US" sz="1500" b="1" dirty="0">
                <a:solidFill>
                  <a:schemeClr val="accent1">
                    <a:lumMod val="75000"/>
                  </a:schemeClr>
                </a:solidFill>
                <a:latin typeface="Times New Roman" panose="02020603050405020304" pitchFamily="18" charset="0"/>
                <a:cs typeface="Times New Roman" panose="02020603050405020304" pitchFamily="18" charset="0"/>
              </a:rPr>
              <a:t>personalized crop and fertilizer recommendations</a:t>
            </a:r>
            <a:r>
              <a:rPr lang="en-US" sz="1500" dirty="0">
                <a:latin typeface="Times New Roman" panose="02020603050405020304" pitchFamily="18" charset="0"/>
                <a:cs typeface="Times New Roman" panose="02020603050405020304" pitchFamily="18" charset="0"/>
              </a:rPr>
              <a:t>, boosting crop yields and minimizing environmental degradation.</a:t>
            </a:r>
          </a:p>
          <a:p>
            <a:pPr>
              <a:spcAft>
                <a:spcPts val="300"/>
              </a:spcAft>
              <a:buFont typeface="+mj-lt"/>
              <a:buAutoNum type="arabicPeriod"/>
            </a:pPr>
            <a:r>
              <a:rPr lang="en-US" sz="1500" b="1" dirty="0">
                <a:solidFill>
                  <a:schemeClr val="accent6">
                    <a:lumMod val="50000"/>
                  </a:schemeClr>
                </a:solidFill>
                <a:latin typeface="Times New Roman" panose="02020603050405020304" pitchFamily="18" charset="0"/>
                <a:cs typeface="Times New Roman" panose="02020603050405020304" pitchFamily="18" charset="0"/>
              </a:rPr>
              <a:t>Deployment:</a:t>
            </a:r>
            <a:endParaRPr lang="en-US" sz="1500" dirty="0">
              <a:solidFill>
                <a:schemeClr val="accent6">
                  <a:lumMod val="50000"/>
                </a:schemeClr>
              </a:solidFill>
              <a:latin typeface="Times New Roman" panose="02020603050405020304" pitchFamily="18" charset="0"/>
              <a:cs typeface="Times New Roman" panose="02020603050405020304" pitchFamily="18" charset="0"/>
            </a:endParaRP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User-friendly interface with crop and fertilizer recommendation modules.</a:t>
            </a:r>
          </a:p>
          <a:p>
            <a:pPr marL="742950" lvl="1" indent="-285750">
              <a:spcAft>
                <a:spcPts val="300"/>
              </a:spcAft>
              <a:buFont typeface="+mj-lt"/>
              <a:buAutoNum type="arabicPeriod"/>
            </a:pPr>
            <a:r>
              <a:rPr lang="en-US" sz="1500" dirty="0">
                <a:latin typeface="Times New Roman" panose="02020603050405020304" pitchFamily="18" charset="0"/>
                <a:cs typeface="Times New Roman" panose="02020603050405020304" pitchFamily="18" charset="0"/>
              </a:rPr>
              <a:t>Easily deployable and shareable through platforms like GitHub.</a:t>
            </a:r>
          </a:p>
          <a:p>
            <a:pPr>
              <a:spcAft>
                <a:spcPts val="300"/>
              </a:spcAft>
            </a:pPr>
            <a:r>
              <a:rPr lang="en-US" sz="1400" b="1" dirty="0">
                <a:solidFill>
                  <a:schemeClr val="tx1"/>
                </a:solidFill>
                <a:latin typeface="Times New Roman" panose="02020603050405020304" pitchFamily="18" charset="0"/>
                <a:cs typeface="Times New Roman" panose="02020603050405020304" pitchFamily="18" charset="0"/>
              </a:rPr>
              <a:t>6.</a:t>
            </a:r>
            <a:r>
              <a:rPr lang="en-US" sz="1400" b="1" dirty="0">
                <a:solidFill>
                  <a:schemeClr val="accent6">
                    <a:lumMod val="50000"/>
                  </a:schemeClr>
                </a:solidFill>
                <a:latin typeface="Times New Roman" panose="02020603050405020304" pitchFamily="18" charset="0"/>
                <a:cs typeface="Times New Roman" panose="02020603050405020304" pitchFamily="18" charset="0"/>
              </a:rPr>
              <a:t>Final Thoughts</a:t>
            </a:r>
            <a:r>
              <a:rPr lang="en-US" sz="1400" b="1" dirty="0">
                <a:latin typeface="Times New Roman" panose="02020603050405020304" pitchFamily="18" charset="0"/>
                <a:cs typeface="Times New Roman" panose="02020603050405020304" pitchFamily="18" charset="0"/>
              </a:rPr>
              <a:t>:</a:t>
            </a:r>
          </a:p>
          <a:p>
            <a:pPr>
              <a:spcAft>
                <a:spcPts val="300"/>
              </a:spcAft>
            </a:pPr>
            <a:r>
              <a:rPr lang="en-US" sz="1400" dirty="0">
                <a:latin typeface="Times New Roman" panose="02020603050405020304" pitchFamily="18" charset="0"/>
                <a:cs typeface="Times New Roman" panose="02020603050405020304" pitchFamily="18" charset="0"/>
              </a:rPr>
              <a:t>The project not only demonstrates technical proficiency in Python and machine learning but also offers a </a:t>
            </a:r>
            <a:r>
              <a:rPr lang="en-US" sz="1400" b="1" dirty="0">
                <a:solidFill>
                  <a:schemeClr val="accent1">
                    <a:lumMod val="75000"/>
                  </a:schemeClr>
                </a:solidFill>
                <a:latin typeface="Times New Roman" panose="02020603050405020304" pitchFamily="18" charset="0"/>
                <a:cs typeface="Times New Roman" panose="02020603050405020304" pitchFamily="18" charset="0"/>
              </a:rPr>
              <a:t>practical solution to real-world agricultural problems</a:t>
            </a:r>
            <a:r>
              <a:rPr lang="en-US" sz="1400" dirty="0">
                <a:latin typeface="Times New Roman" panose="02020603050405020304" pitchFamily="18" charset="0"/>
                <a:cs typeface="Times New Roman" panose="02020603050405020304" pitchFamily="18" charset="0"/>
              </a:rPr>
              <a:t>. It highlights the potential of technology in driving sustainable agriculture, optimizing resource use, and supporting farmers with actionable insights.</a:t>
            </a:r>
          </a:p>
          <a:p>
            <a:pPr marL="742950" lvl="1" indent="-285750">
              <a:spcAft>
                <a:spcPts val="300"/>
              </a:spcAft>
              <a:buFont typeface="+mj-lt"/>
              <a:buAutoNum type="arabicPeriod"/>
            </a:pPr>
            <a:endParaRPr lang="en-US" sz="1500" dirty="0">
              <a:latin typeface="Times New Roman" panose="02020603050405020304" pitchFamily="18" charset="0"/>
              <a:cs typeface="Times New Roman" panose="02020603050405020304" pitchFamily="18" charset="0"/>
            </a:endParaRPr>
          </a:p>
          <a:p>
            <a:pPr>
              <a:spcAft>
                <a:spcPts val="300"/>
              </a:spcAft>
            </a:pPr>
            <a:endParaRPr lang="en-IN" sz="16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0" name="Arrow: Chevron 9">
            <a:extLst>
              <a:ext uri="{FF2B5EF4-FFF2-40B4-BE49-F238E27FC236}">
                <a16:creationId xmlns:a16="http://schemas.microsoft.com/office/drawing/2014/main" id="{6CFF1FF7-42B4-6EB3-E338-A6CB8FCB8A1E}"/>
              </a:ext>
            </a:extLst>
          </p:cNvPr>
          <p:cNvSpPr/>
          <p:nvPr/>
        </p:nvSpPr>
        <p:spPr>
          <a:xfrm flipH="1">
            <a:off x="2537791" y="740418"/>
            <a:ext cx="516834" cy="4001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hevron 10">
            <a:extLst>
              <a:ext uri="{FF2B5EF4-FFF2-40B4-BE49-F238E27FC236}">
                <a16:creationId xmlns:a16="http://schemas.microsoft.com/office/drawing/2014/main" id="{3A796C6B-9E18-EA86-74C9-9B7A947AF164}"/>
              </a:ext>
            </a:extLst>
          </p:cNvPr>
          <p:cNvSpPr/>
          <p:nvPr/>
        </p:nvSpPr>
        <p:spPr>
          <a:xfrm>
            <a:off x="8156714" y="730598"/>
            <a:ext cx="516834" cy="40011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D0BF7F4D-DE76-69D5-0050-656BC3C892D8}"/>
              </a:ext>
            </a:extLst>
          </p:cNvPr>
          <p:cNvCxnSpPr>
            <a:cxnSpLocks/>
          </p:cNvCxnSpPr>
          <p:nvPr/>
        </p:nvCxnSpPr>
        <p:spPr>
          <a:xfrm>
            <a:off x="3074504" y="742123"/>
            <a:ext cx="514184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CF7BCA68-7CB9-96AC-4C00-4098FA7CC8CC}"/>
              </a:ext>
            </a:extLst>
          </p:cNvPr>
          <p:cNvCxnSpPr>
            <a:cxnSpLocks/>
          </p:cNvCxnSpPr>
          <p:nvPr/>
        </p:nvCxnSpPr>
        <p:spPr>
          <a:xfrm>
            <a:off x="3028786" y="1130950"/>
            <a:ext cx="5319046"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1988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1419</TotalTime>
  <Words>818</Words>
  <Application>Microsoft Office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ABDUL TARIQUE WARSI</cp:lastModifiedBy>
  <cp:revision>14</cp:revision>
  <dcterms:created xsi:type="dcterms:W3CDTF">2024-12-31T09:40:01Z</dcterms:created>
  <dcterms:modified xsi:type="dcterms:W3CDTF">2025-02-08T10:24:35Z</dcterms:modified>
</cp:coreProperties>
</file>