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8" r:id="rId4"/>
  </p:sldMasterIdLst>
  <p:notesMasterIdLst>
    <p:notesMasterId r:id="rId7"/>
  </p:notesMasterIdLst>
  <p:sldIdLst>
    <p:sldId id="270" r:id="rId5"/>
    <p:sldId id="271" r:id="rId6"/>
    <p:sldId id="272" r:id="rId8"/>
    <p:sldId id="273" r:id="rId9"/>
    <p:sldId id="275" r:id="rId10"/>
    <p:sldId id="276" r:id="rId11"/>
    <p:sldId id="277" r:id="rId12"/>
    <p:sldId id="256" r:id="rId13"/>
    <p:sldId id="257" r:id="rId14"/>
    <p:sldId id="259" r:id="rId15"/>
    <p:sldId id="260" r:id="rId16"/>
    <p:sldId id="261" r:id="rId17"/>
    <p:sldId id="262" r:id="rId18"/>
    <p:sldId id="263" r:id="rId19"/>
    <p:sldId id="264" r:id="rId20"/>
    <p:sldId id="265" r:id="rId21"/>
    <p:sldId id="266" r:id="rId22"/>
    <p:sldId id="267" r:id="rId23"/>
    <p:sldId id="268" r:id="rId24"/>
    <p:sldId id="278" r:id="rId25"/>
    <p:sldId id="279" r:id="rId26"/>
    <p:sldId id="280" r:id="rId27"/>
    <p:sldId id="281" r:id="rId28"/>
    <p:sldId id="282" r:id="rId29"/>
    <p:sldId id="283" r:id="rId30"/>
    <p:sldId id="284" r:id="rId31"/>
    <p:sldId id="289" r:id="rId32"/>
    <p:sldId id="290" r:id="rId33"/>
    <p:sldId id="291" r:id="rId34"/>
    <p:sldId id="292" r:id="rId35"/>
    <p:sldId id="293" r:id="rId36"/>
    <p:sldId id="309" r:id="rId37"/>
    <p:sldId id="310" r:id="rId38"/>
    <p:sldId id="31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TextEdit="1"/>
          </p:cNvSpPr>
          <p:nvPr>
            <p:ph type="sldImg"/>
          </p:nvPr>
        </p:nvSpPr>
        <p:spPr>
          <a:ln>
            <a:solidFill>
              <a:srgbClr val="000000"/>
            </a:solidFill>
            <a:miter/>
          </a:ln>
        </p:spPr>
      </p:sp>
      <p:sp>
        <p:nvSpPr>
          <p:cNvPr id="23554" name="Rectangle 3"/>
          <p:cNvSpPr>
            <a:spLocks noGrp="1"/>
          </p:cNvSpPr>
          <p:nvPr>
            <p:ph type="body"/>
          </p:nvPr>
        </p:nvSpPr>
        <p:spPr>
          <a:xfrm>
            <a:off x="914400" y="4343400"/>
            <a:ext cx="5029200" cy="4114800"/>
          </a:xfrm>
        </p:spPr>
        <p:txBody>
          <a:bodyPr wrap="square" lIns="91440" tIns="45720" rIns="91440" bIns="45720" anchor="ctr"/>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noRot="1" noTextEdit="1"/>
          </p:cNvSpPr>
          <p:nvPr>
            <p:ph type="sldImg"/>
          </p:nvPr>
        </p:nvSpPr>
        <p:spPr>
          <a:ln>
            <a:solidFill>
              <a:srgbClr val="000000"/>
            </a:solidFill>
            <a:miter/>
          </a:ln>
        </p:spPr>
      </p:sp>
      <p:sp>
        <p:nvSpPr>
          <p:cNvPr id="60418" name="Rectangle 3"/>
          <p:cNvSpPr>
            <a:spLocks noGrp="1"/>
          </p:cNvSpPr>
          <p:nvPr>
            <p:ph type="body"/>
          </p:nvPr>
        </p:nvSpPr>
        <p:spPr/>
        <p:txBody>
          <a:bodyPr wrap="square" lIns="91440" tIns="45720" rIns="91440" bIns="45720" anchor="ctr"/>
          <a:p>
            <a:pPr lvl="0">
              <a:lnSpc>
                <a:spcPct val="90000"/>
              </a:lnSpc>
            </a:pPr>
            <a:endParaRPr lang="zh-CN" altLang="zh-CN"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noTextEdit="1"/>
          </p:cNvSpPr>
          <p:nvPr>
            <p:ph type="sldImg"/>
          </p:nvPr>
        </p:nvSpPr>
        <p:spPr>
          <a:ln>
            <a:solidFill>
              <a:srgbClr val="000000"/>
            </a:solidFill>
            <a:miter/>
          </a:ln>
        </p:spPr>
      </p:sp>
      <p:sp>
        <p:nvSpPr>
          <p:cNvPr id="130050" name="Rectangle 3"/>
          <p:cNvSpPr>
            <a:spLocks noGrp="1"/>
          </p:cNvSpPr>
          <p:nvPr>
            <p:ph type="body"/>
          </p:nvPr>
        </p:nvSpPr>
        <p:spPr>
          <a:xfrm>
            <a:off x="914400" y="4343400"/>
            <a:ext cx="5029200" cy="4114800"/>
          </a:xfrm>
        </p:spPr>
        <p:txBody>
          <a:bodyPr wrap="square" lIns="91440" tIns="45720" rIns="91440" bIns="45720" anchor="ctr"/>
          <a:p>
            <a:pPr lvl="0"/>
            <a:r>
              <a:rPr lang="zh-CN" altLang="en-US" dirty="0"/>
              <a:t>边界值测试的基本原理是缺陷更可能出现在输入变量的极值附近。</a:t>
            </a:r>
            <a:endParaRPr lang="zh-CN" altLang="en-US" dirty="0"/>
          </a:p>
          <a:p>
            <a:pPr lvl="0"/>
            <a:r>
              <a:rPr lang="zh-CN" altLang="en-US" dirty="0"/>
              <a:t>美国陆军对其软件进行了研究，发现大量缺陷都是边界值缺陷。</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2"/>
          <p:cNvSpPr>
            <a:spLocks noGrp="1" noRot="1" noTextEdit="1"/>
          </p:cNvSpPr>
          <p:nvPr>
            <p:ph type="sldImg"/>
          </p:nvPr>
        </p:nvSpPr>
        <p:spPr/>
      </p:sp>
      <p:sp>
        <p:nvSpPr>
          <p:cNvPr id="189442" name="Rectangle 3"/>
          <p:cNvSpPr/>
          <p:nvPr>
            <p:ph type="body"/>
          </p:nvPr>
        </p:nvSpPr>
        <p:spPr>
          <a:xfrm>
            <a:off x="506413" y="4178300"/>
            <a:ext cx="5864225" cy="4078288"/>
          </a:xfrm>
        </p:spPr>
        <p:txBody>
          <a:bodyPr wrap="square" lIns="91440" tIns="45720" rIns="91440" bIns="45720" anchor="ctr"/>
          <a:p>
            <a:pPr lvl="0"/>
            <a:r>
              <a:rPr lang="zh-CN" altLang="en-US" sz="1000" dirty="0">
                <a:latin typeface="Arial" panose="020B0604020202020204" pitchFamily="34" charset="0"/>
              </a:rPr>
              <a:t>也</a:t>
            </a:r>
            <a:r>
              <a:rPr lang="zh-CN" altLang="en-US" sz="1000" dirty="0">
                <a:latin typeface="Arial" panose="020B0604020202020204" pitchFamily="34" charset="0"/>
              </a:rPr>
              <a:t>就是</a:t>
            </a:r>
            <a:r>
              <a:rPr lang="zh-CN" altLang="en-US" sz="1000" dirty="0">
                <a:latin typeface="Arial" panose="020B0604020202020204" pitchFamily="34" charset="0"/>
              </a:rPr>
              <a:t>在这些逻辑条件取值的组合所构成的多种情况下，分别执行不同的操作，获得不同的结果</a:t>
            </a:r>
            <a:endParaRPr lang="zh-CN" altLang="en-US" sz="10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2"/>
          <p:cNvSpPr>
            <a:spLocks noGrp="1" noRot="1" noTextEdit="1"/>
          </p:cNvSpPr>
          <p:nvPr>
            <p:ph type="sldImg"/>
          </p:nvPr>
        </p:nvSpPr>
        <p:spPr/>
      </p:sp>
      <p:sp>
        <p:nvSpPr>
          <p:cNvPr id="193538" name="Rectangle 3"/>
          <p:cNvSpPr/>
          <p:nvPr>
            <p:ph type="body"/>
          </p:nvPr>
        </p:nvSpPr>
        <p:spPr>
          <a:xfrm>
            <a:off x="506413" y="4178300"/>
            <a:ext cx="5864225" cy="4078288"/>
          </a:xfrm>
        </p:spPr>
        <p:txBody>
          <a:bodyPr wrap="square" lIns="91440" tIns="45720" rIns="91440" bIns="45720" anchor="ctr"/>
          <a:p>
            <a:pPr lvl="0"/>
            <a:r>
              <a:rPr lang="zh-CN" altLang="en-US" sz="1000" dirty="0">
                <a:latin typeface="Arial" panose="020B0604020202020204" pitchFamily="34" charset="0"/>
              </a:rPr>
              <a:t>也</a:t>
            </a:r>
            <a:r>
              <a:rPr lang="zh-CN" altLang="en-US" sz="1000" dirty="0">
                <a:latin typeface="Arial" panose="020B0604020202020204" pitchFamily="34" charset="0"/>
              </a:rPr>
              <a:t>就是</a:t>
            </a:r>
            <a:r>
              <a:rPr lang="zh-CN" altLang="en-US" sz="1000" dirty="0">
                <a:latin typeface="Arial" panose="020B0604020202020204" pitchFamily="34" charset="0"/>
              </a:rPr>
              <a:t>在这些逻辑条件取值的组合所构成的多种情况下，分别执行不同的操作，获得不同的结果</a:t>
            </a:r>
            <a:endParaRPr lang="zh-CN" altLang="en-US" sz="10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646707-6BBD-41A9-B4DF-0C76A73A2D2A}"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361951" y="455394"/>
            <a:ext cx="10972800" cy="1141872"/>
          </a:xfrm>
        </p:spPr>
        <p:txBody>
          <a:bodyPr/>
          <a:lstStyle>
            <a:lvl1pPr algn="l">
              <a:defRPr>
                <a:solidFill>
                  <a:srgbClr val="0070C0"/>
                </a:solidFill>
              </a:defRPr>
            </a:lvl1pPr>
          </a:lstStyle>
          <a:p>
            <a:pPr fontAlgn="base"/>
            <a:r>
              <a:rPr lang="zh-CN" altLang="en-US" strike="noStrike" noProof="1" dirty="0"/>
              <a:t>单击此处编辑母版标题样式</a:t>
            </a:r>
            <a:endParaRPr lang="zh-CN" altLang="en-US" strike="noStrike" noProof="1" dirty="0"/>
          </a:p>
        </p:txBody>
      </p:sp>
      <p:sp>
        <p:nvSpPr>
          <p:cNvPr id="2" name="灯片编号占位符 1"/>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黑体" panose="02010609060101010101" pitchFamily="49" charset="-122"/>
                <a:ea typeface="微软雅黑" panose="020B0503020204020204" pitchFamily="34"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4417" y="359478"/>
            <a:ext cx="10972800" cy="863243"/>
          </a:xfrm>
        </p:spPr>
        <p:txBody>
          <a:bodyPr/>
          <a:lstStyle/>
          <a:p>
            <a:pPr fontAlgn="base"/>
            <a:r>
              <a:rPr lang="zh-CN" altLang="en-US" strike="noStrike" noProof="1" dirty="0"/>
              <a:t>单击此处编辑母版标题样式</a:t>
            </a:r>
            <a:endParaRPr lang="zh-CN" altLang="en-US" strike="noStrike" noProof="1" dirty="0"/>
          </a:p>
        </p:txBody>
      </p:sp>
      <p:sp>
        <p:nvSpPr>
          <p:cNvPr id="3" name="内容占位符 2"/>
          <p:cNvSpPr>
            <a:spLocks noGrp="1"/>
          </p:cNvSpPr>
          <p:nvPr>
            <p:ph idx="1" hasCustomPrompt="1"/>
          </p:nvPr>
        </p:nvSpPr>
        <p:spPr>
          <a:xfrm>
            <a:off x="624417" y="1318638"/>
            <a:ext cx="10972800" cy="4525197"/>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a:xfrm>
            <a:off x="10703984" y="6728588"/>
            <a:ext cx="1261533" cy="124761"/>
          </a:xfrm>
          <a:prstGeom prst="rect">
            <a:avLst/>
          </a:prstGeom>
          <a:noFill/>
          <a:ln>
            <a:noFill/>
          </a:ln>
        </p:spPr>
        <p:txBody>
          <a:bodyPr vert="horz" wrap="square" lIns="91440" tIns="45720" rIns="91440" bIns="45720" numCol="1" anchor="ctr" anchorCtr="0" compatLnSpc="1"/>
          <a:p>
            <a:pPr lvl="0" eaLnBrk="1" fontAlgn="base" hangingPunct="1"/>
            <a:fld id="{9A0DB2DC-4C9A-4742-B13C-FB6460FD3503}" type="slidenum">
              <a:rPr lang="zh-CN" altLang="en-US" strike="noStrike" noProof="1" dirty="0">
                <a:latin typeface="黑体" panose="02010609060101010101" pitchFamily="49" charset="-122"/>
                <a:ea typeface="微软雅黑" panose="020B0503020204020204" pitchFamily="34"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4435" y="152391"/>
            <a:ext cx="11425767" cy="828624"/>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1007533" y="1196902"/>
            <a:ext cx="10752667" cy="482411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灯片编号占位符 3"/>
          <p:cNvSpPr>
            <a:spLocks noGrp="1"/>
          </p:cNvSpPr>
          <p:nvPr>
            <p:ph type="sldNum" sz="quarter" idx="4"/>
          </p:nvPr>
        </p:nvSpPr>
        <p:spPr bwMode="auto">
          <a:xfrm>
            <a:off x="11184467" y="6504443"/>
            <a:ext cx="579967" cy="30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r" eaLnBrk="1" fontAlgn="base" hangingPunct="1"/>
            <a:fld id="{9A0DB2DC-4C9A-4742-B13C-FB6460FD3503}" type="slidenum">
              <a:rPr lang="en-US" altLang="zh-CN" strike="noStrike" noProof="1" dirty="0">
                <a:latin typeface="黑体" panose="02010609060101010101" pitchFamily="49" charset="-122"/>
                <a:ea typeface="微软雅黑" panose="020B0503020204020204" pitchFamily="34" charset="-122"/>
                <a:cs typeface="+mn-cs"/>
              </a:rPr>
            </a:fld>
            <a:endParaRPr lang="en-US" altLang="zh-CN" strike="noStrike" noProof="1" dirty="0">
              <a:latin typeface="黑体" panose="02010609060101010101" pitchFamily="49"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4435" y="152391"/>
            <a:ext cx="11425767" cy="828624"/>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hasCustomPrompt="1"/>
          </p:nvPr>
        </p:nvSpPr>
        <p:spPr>
          <a:xfrm>
            <a:off x="1007533" y="1196902"/>
            <a:ext cx="5274733" cy="482411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hasCustomPrompt="1"/>
          </p:nvPr>
        </p:nvSpPr>
        <p:spPr>
          <a:xfrm>
            <a:off x="6485467" y="1196902"/>
            <a:ext cx="5274733" cy="233507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hasCustomPrompt="1"/>
          </p:nvPr>
        </p:nvSpPr>
        <p:spPr>
          <a:xfrm>
            <a:off x="6485467" y="3684361"/>
            <a:ext cx="5274733" cy="2336656"/>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 name="灯片编号占位符 5"/>
          <p:cNvSpPr>
            <a:spLocks noGrp="1"/>
          </p:cNvSpPr>
          <p:nvPr>
            <p:ph type="sldNum" sz="quarter" idx="4"/>
          </p:nvPr>
        </p:nvSpPr>
        <p:spPr bwMode="auto">
          <a:xfrm>
            <a:off x="11184467" y="6504443"/>
            <a:ext cx="579967" cy="30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r" eaLnBrk="1" fontAlgn="base" hangingPunct="1"/>
            <a:fld id="{9A0DB2DC-4C9A-4742-B13C-FB6460FD3503}" type="slidenum">
              <a:rPr lang="en-US" altLang="zh-CN" strike="noStrike" noProof="1" dirty="0">
                <a:latin typeface="黑体" panose="02010609060101010101" pitchFamily="49" charset="-122"/>
                <a:ea typeface="微软雅黑" panose="020B0503020204020204" pitchFamily="34" charset="-122"/>
                <a:cs typeface="+mn-cs"/>
              </a:rPr>
            </a:fld>
            <a:endParaRPr lang="en-US" altLang="zh-CN" strike="noStrike" noProof="1" dirty="0">
              <a:latin typeface="黑体" panose="02010609060101010101"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34435" y="152391"/>
            <a:ext cx="11425767" cy="828624"/>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quarter" idx="1" hasCustomPrompt="1"/>
          </p:nvPr>
        </p:nvSpPr>
        <p:spPr>
          <a:xfrm>
            <a:off x="1007533" y="1196902"/>
            <a:ext cx="5274733" cy="233507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hasCustomPrompt="1"/>
          </p:nvPr>
        </p:nvSpPr>
        <p:spPr>
          <a:xfrm>
            <a:off x="6485467" y="1196902"/>
            <a:ext cx="5274733" cy="233507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hasCustomPrompt="1"/>
          </p:nvPr>
        </p:nvSpPr>
        <p:spPr>
          <a:xfrm>
            <a:off x="1007533" y="3684361"/>
            <a:ext cx="5274733" cy="2336656"/>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内容占位符 5"/>
          <p:cNvSpPr>
            <a:spLocks noGrp="1"/>
          </p:cNvSpPr>
          <p:nvPr>
            <p:ph sz="quarter" idx="4" hasCustomPrompt="1"/>
          </p:nvPr>
        </p:nvSpPr>
        <p:spPr>
          <a:xfrm>
            <a:off x="6485467" y="3684361"/>
            <a:ext cx="5274733" cy="2336656"/>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 name="灯片编号占位符 6"/>
          <p:cNvSpPr>
            <a:spLocks noGrp="1"/>
          </p:cNvSpPr>
          <p:nvPr>
            <p:ph type="sldNum" sz="quarter" idx="14"/>
          </p:nvPr>
        </p:nvSpPr>
        <p:spPr bwMode="auto">
          <a:xfrm>
            <a:off x="11184467" y="6504443"/>
            <a:ext cx="579967" cy="30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r" eaLnBrk="1" fontAlgn="base" hangingPunct="1"/>
            <a:fld id="{9A0DB2DC-4C9A-4742-B13C-FB6460FD3503}" type="slidenum">
              <a:rPr lang="en-US" altLang="zh-CN" strike="noStrike" noProof="1" dirty="0">
                <a:latin typeface="黑体" panose="02010609060101010101" pitchFamily="49" charset="-122"/>
                <a:ea typeface="微软雅黑" panose="020B0503020204020204" pitchFamily="34" charset="-122"/>
                <a:cs typeface="+mn-cs"/>
              </a:rPr>
            </a:fld>
            <a:endParaRPr lang="en-US" altLang="zh-CN" strike="noStrike" noProof="1" dirty="0">
              <a:latin typeface="黑体" panose="02010609060101010101"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hasCustomPrompt="1"/>
          </p:nvPr>
        </p:nvSpPr>
        <p:spPr>
          <a:xfrm>
            <a:off x="1007533" y="1196902"/>
            <a:ext cx="5274733" cy="482411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6485467" y="1196902"/>
            <a:ext cx="5274733" cy="482411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 name="灯片编号占位符 4"/>
          <p:cNvSpPr>
            <a:spLocks noGrp="1"/>
          </p:cNvSpPr>
          <p:nvPr>
            <p:ph type="sldNum" sz="quarter" idx="4"/>
          </p:nvPr>
        </p:nvSpPr>
        <p:spPr bwMode="auto">
          <a:xfrm>
            <a:off x="10703984" y="6728588"/>
            <a:ext cx="1261533" cy="1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r" eaLnBrk="1" fontAlgn="base" hangingPunct="1"/>
            <a:fld id="{9A0DB2DC-4C9A-4742-B13C-FB6460FD3503}" type="slidenum">
              <a:rPr lang="en-US" altLang="zh-CN" strike="noStrike" noProof="1" dirty="0">
                <a:latin typeface="黑体" panose="02010609060101010101" pitchFamily="49" charset="-122"/>
                <a:ea typeface="微软雅黑" panose="020B0503020204020204" pitchFamily="34" charset="-122"/>
                <a:cs typeface="+mn-cs"/>
              </a:rPr>
            </a:fld>
            <a:endParaRPr lang="en-US" altLang="zh-CN" strike="noStrike" noProof="1" dirty="0">
              <a:latin typeface="黑体" panose="02010609060101010101"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875367" y="152391"/>
            <a:ext cx="10077451" cy="828624"/>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hasCustomPrompt="1"/>
          </p:nvPr>
        </p:nvSpPr>
        <p:spPr>
          <a:xfrm>
            <a:off x="814917" y="1484222"/>
            <a:ext cx="5232400" cy="453679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6250517" y="1484222"/>
            <a:ext cx="5232400" cy="453679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 name="灯片编号占位符 4"/>
          <p:cNvSpPr>
            <a:spLocks noGrp="1"/>
          </p:cNvSpPr>
          <p:nvPr>
            <p:ph type="sldNum" sz="quarter" idx="4"/>
          </p:nvPr>
        </p:nvSpPr>
        <p:spPr bwMode="auto">
          <a:xfrm>
            <a:off x="11277600" y="6248579"/>
            <a:ext cx="711200" cy="3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r" eaLnBrk="1" fontAlgn="base" hangingPunct="1"/>
            <a:fld id="{9A0DB2DC-4C9A-4742-B13C-FB6460FD3503}" type="slidenum">
              <a:rPr lang="en-US" altLang="zh-CN" strike="noStrike" noProof="1" dirty="0">
                <a:latin typeface="黑体" panose="02010609060101010101" pitchFamily="49" charset="-122"/>
                <a:ea typeface="微软雅黑" panose="020B0503020204020204" pitchFamily="34" charset="-122"/>
                <a:cs typeface="+mn-cs"/>
              </a:rPr>
            </a:fld>
            <a:endParaRPr lang="en-US" altLang="zh-CN" strike="noStrike" noProof="1" dirty="0">
              <a:latin typeface="黑体" panose="02010609060101010101"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tretch>
            <a:fillRect/>
          </a:stretch>
        </p:blipFill>
        <p:spPr>
          <a:xfrm>
            <a:off x="1" y="733203"/>
            <a:ext cx="12192000" cy="6124797"/>
          </a:xfrm>
          <a:prstGeom prst="rect">
            <a:avLst/>
          </a:prstGeom>
        </p:spPr>
      </p:pic>
      <p:pic>
        <p:nvPicPr>
          <p:cNvPr id="8" name="Picture 7"/>
          <p:cNvPicPr>
            <a:picLocks noChangeAspect="1"/>
          </p:cNvPicPr>
          <p:nvPr userDrawn="1"/>
        </p:nvPicPr>
        <p:blipFill rotWithShape="1">
          <a:blip r:embed="rId3" cstate="email"/>
          <a:srcRect/>
          <a:stretch>
            <a:fillRect/>
          </a:stretch>
        </p:blipFill>
        <p:spPr>
          <a:xfrm>
            <a:off x="8636000" y="1295400"/>
            <a:ext cx="1201831"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srcRect/>
          <a:stretch>
            <a:fillRect/>
          </a:stretch>
        </p:blipFill>
        <p:spPr>
          <a:xfrm>
            <a:off x="7721600" y="1905000"/>
            <a:ext cx="1653948"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srcRect/>
          <a:stretch>
            <a:fillRect/>
          </a:stretch>
        </p:blipFill>
        <p:spPr>
          <a:xfrm>
            <a:off x="8940800" y="2209800"/>
            <a:ext cx="24384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508000" y="381001"/>
            <a:ext cx="10363200" cy="761999"/>
          </a:xfrm>
        </p:spPr>
        <p:txBody>
          <a:bodyPr anchor="t"/>
          <a:lstStyle>
            <a:lvl1pPr algn="l" eaLnBrk="1" latinLnBrk="0" hangingPunct="1">
              <a:defRPr kumimoji="0" lang="zh-CN">
                <a:latin typeface="Georgia" panose="02040502050405020303" pitchFamily="18" charset="0"/>
              </a:defRPr>
            </a:lvl1pPr>
          </a:lstStyle>
          <a:p>
            <a:pPr eaLnBrk="1" latinLnBrk="0" hangingPunct="1"/>
            <a:r>
              <a:rPr lang="zh-CN" altLang="en-US"/>
              <a:t>单击此处编辑母版标题样式</a:t>
            </a:r>
            <a:endParaRPr lang="zh-CN" altLang="en-US"/>
          </a:p>
        </p:txBody>
      </p:sp>
      <p:sp>
        <p:nvSpPr>
          <p:cNvPr id="3" name="Subtitle 2"/>
          <p:cNvSpPr>
            <a:spLocks noGrp="1"/>
          </p:cNvSpPr>
          <p:nvPr>
            <p:ph type="subTitle" idx="1" hasCustomPrompt="1"/>
          </p:nvPr>
        </p:nvSpPr>
        <p:spPr>
          <a:xfrm>
            <a:off x="586597" y="1219200"/>
            <a:ext cx="7033403" cy="1295400"/>
          </a:xfrm>
        </p:spPr>
        <p:txBody>
          <a:bodyPr>
            <a:normAutofit/>
          </a:bodyPr>
          <a:lstStyle>
            <a:lvl1pPr marL="0" indent="0" algn="l" eaLnBrk="1" latinLnBrk="0" hangingPunct="1">
              <a:buNone/>
              <a:defRPr kumimoji="0" lang="zh-CN" sz="1600" baseline="0">
                <a:solidFill>
                  <a:schemeClr val="tx1"/>
                </a:solidFill>
                <a:latin typeface="Georgia" panose="02040502050405020303"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r>
              <a:rPr kumimoji="0" lang="zh-CN"/>
              <a:t>单击此处编辑</a:t>
            </a:r>
            <a:endParaRPr kumimoji="0" lang="zh-CN"/>
          </a:p>
        </p:txBody>
      </p:sp>
      <p:sp>
        <p:nvSpPr>
          <p:cNvPr id="4" name="Date Placeholder 3"/>
          <p:cNvSpPr>
            <a:spLocks noGrp="1"/>
          </p:cNvSpPr>
          <p:nvPr>
            <p:ph type="dt" sz="half" idx="10"/>
          </p:nvPr>
        </p:nvSpPr>
        <p:spPr/>
        <p:txBody>
          <a:bodyPr/>
          <a:lstStyle/>
          <a:p>
            <a:fld id="{F922158D-428B-4987-8B28-745A2AFA1252}" type="datetimeFigureOut">
              <a:rPr/>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a:fillRect/>
          </a:stretch>
        </p:blipFill>
        <p:spPr>
          <a:xfrm>
            <a:off x="-18196" y="0"/>
            <a:ext cx="12210197" cy="5582272"/>
          </a:xfrm>
          <a:prstGeom prst="rect">
            <a:avLst/>
          </a:prstGeom>
        </p:spPr>
      </p:pic>
      <p:pic>
        <p:nvPicPr>
          <p:cNvPr id="8" name="Picture 7"/>
          <p:cNvPicPr>
            <a:picLocks noChangeAspect="1"/>
          </p:cNvPicPr>
          <p:nvPr userDrawn="1"/>
        </p:nvPicPr>
        <p:blipFill rotWithShape="1">
          <a:blip r:embed="rId3" cstate="email"/>
          <a:srcRect/>
          <a:stretch>
            <a:fillRect/>
          </a:stretch>
        </p:blipFill>
        <p:spPr>
          <a:xfrm>
            <a:off x="914400" y="1066799"/>
            <a:ext cx="2639893"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5024405" y="1905000"/>
            <a:ext cx="6807200" cy="1143001"/>
          </a:xfrm>
        </p:spPr>
        <p:txBody>
          <a:bodyPr anchor="b" anchorCtr="0">
            <a:normAutofit/>
          </a:bodyPr>
          <a:lstStyle>
            <a:lvl1pPr algn="l" eaLnBrk="1" latinLnBrk="0" hangingPunct="1">
              <a:defRPr kumimoji="0" lang="zh-CN" sz="3600" b="0" cap="none">
                <a:latin typeface="Georgia" panose="02040502050405020303" pitchFamily="18" charset="0"/>
              </a:defRPr>
            </a:lvl1pPr>
          </a:lstStyle>
          <a:p>
            <a:r>
              <a:rPr kumimoji="0" lang="zh-CN"/>
              <a:t>单击此处编辑母版标题样式</a:t>
            </a:r>
            <a:endParaRPr kumimoji="0" lang="zh-CN"/>
          </a:p>
        </p:txBody>
      </p:sp>
      <p:sp>
        <p:nvSpPr>
          <p:cNvPr id="3" name="Text Placeholder 2"/>
          <p:cNvSpPr>
            <a:spLocks noGrp="1"/>
          </p:cNvSpPr>
          <p:nvPr>
            <p:ph type="body" idx="1"/>
          </p:nvPr>
        </p:nvSpPr>
        <p:spPr>
          <a:xfrm>
            <a:off x="5080000" y="3048000"/>
            <a:ext cx="6807200" cy="1500187"/>
          </a:xfrm>
        </p:spPr>
        <p:txBody>
          <a:bodyPr anchor="t"/>
          <a:lstStyle>
            <a:lvl1pPr marL="0" indent="0" eaLnBrk="1" latinLnBrk="0" hangingPunct="1">
              <a:buNone/>
              <a:defRPr kumimoji="0" lang="zh-CN" sz="2000">
                <a:solidFill>
                  <a:schemeClr val="tx1"/>
                </a:solidFill>
                <a:latin typeface="Georgia" panose="02040502050405020303" pitchFamily="18" charset="0"/>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922158D-428B-4987-8B28-745A2AFA1252}" type="datetimeFigureOut">
              <a:rPr/>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p:spPr>
        <p:txBody>
          <a:bodyPr anchor="t">
            <a:normAutofit/>
          </a:bodyPr>
          <a:lstStyle>
            <a:lvl1pPr algn="l" eaLnBrk="1" latinLnBrk="0" hangingPunct="1">
              <a:defRPr kumimoji="0" lang="zh-CN" sz="2800">
                <a:latin typeface="Georgia" panose="02040502050405020303" pitchFamily="18" charset="0"/>
              </a:defRPr>
            </a:lvl1pPr>
          </a:lstStyle>
          <a:p>
            <a:pPr eaLnBrk="1" latinLnBrk="0" hangingPunct="1"/>
            <a:r>
              <a:rPr lang="zh-CN" altLang="en-US"/>
              <a:t>单击此处编辑母版标题样式</a:t>
            </a:r>
            <a:endParaRPr lang="zh-CN" altLang="en-US"/>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anose="020B0604020202020204" pitchFamily="34" charset="0"/>
              <a:buChar char="•"/>
              <a:defRPr kumimoji="0" lang="zh-CN" sz="2000">
                <a:latin typeface="Georgia" panose="02040502050405020303" pitchFamily="18" charset="0"/>
              </a:defRPr>
            </a:lvl1pPr>
            <a:lvl2pPr marL="571500" indent="-228600" eaLnBrk="1" latinLnBrk="0" hangingPunct="1">
              <a:lnSpc>
                <a:spcPct val="150000"/>
              </a:lnSpc>
              <a:spcBef>
                <a:spcPts val="0"/>
              </a:spcBef>
              <a:buSzPct val="60000"/>
              <a:buFont typeface="Courier New" panose="02070309020205020404" pitchFamily="49" charset="0"/>
              <a:buChar char="o"/>
              <a:defRPr kumimoji="0" lang="zh-CN" sz="1800">
                <a:latin typeface="Georgia" panose="02040502050405020303" pitchFamily="18" charset="0"/>
              </a:defRPr>
            </a:lvl2pPr>
            <a:lvl3pPr eaLnBrk="1" latinLnBrk="0" hangingPunct="1">
              <a:defRPr kumimoji="0" lang="zh-CN" sz="2000">
                <a:latin typeface="Georgia" panose="02040502050405020303" pitchFamily="18" charset="0"/>
              </a:defRPr>
            </a:lvl3pPr>
            <a:lvl4pPr eaLnBrk="1" latinLnBrk="0" hangingPunct="1">
              <a:defRPr kumimoji="0" lang="zh-CN" sz="2000">
                <a:latin typeface="Georgia" panose="02040502050405020303" pitchFamily="18" charset="0"/>
              </a:defRPr>
            </a:lvl4pPr>
            <a:lvl5pPr eaLnBrk="1" latinLnBrk="0" hangingPunct="1">
              <a:defRPr kumimoji="0" lang="zh-CN" sz="2000">
                <a:latin typeface="Georgia" panose="02040502050405020303" pitchFamily="18" charset="0"/>
              </a:defRPr>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Date Placeholder 3"/>
          <p:cNvSpPr>
            <a:spLocks noGrp="1"/>
          </p:cNvSpPr>
          <p:nvPr>
            <p:ph type="dt" sz="half" idx="10"/>
          </p:nvPr>
        </p:nvSpPr>
        <p:spPr/>
        <p:txBody>
          <a:bodyPr/>
          <a:lstStyle/>
          <a:p>
            <a:fld id="{F922158D-428B-4987-8B28-745A2AFA1252}" type="datetimeFigureOut">
              <a:rPr/>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a:t>单击此处编辑母版标题样式</a:t>
            </a:r>
            <a:endParaRPr lang="zh-CN" altLang="en-US"/>
          </a:p>
        </p:txBody>
      </p:sp>
      <p:sp>
        <p:nvSpPr>
          <p:cNvPr id="3" name="Content Placeholder 2"/>
          <p:cNvSpPr>
            <a:spLocks noGrp="1"/>
          </p:cNvSpPr>
          <p:nvPr>
            <p:ph sz="half" idx="1"/>
          </p:nvPr>
        </p:nvSpPr>
        <p:spPr>
          <a:xfrm>
            <a:off x="609600" y="1828800"/>
            <a:ext cx="5384800" cy="4297363"/>
          </a:xfrm>
        </p:spPr>
        <p:txBody>
          <a:bodyPr>
            <a:normAutofit/>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Content Placeholder 3"/>
          <p:cNvSpPr>
            <a:spLocks noGrp="1"/>
          </p:cNvSpPr>
          <p:nvPr>
            <p:ph sz="half" idx="2"/>
          </p:nvPr>
        </p:nvSpPr>
        <p:spPr>
          <a:xfrm>
            <a:off x="6197600" y="1828800"/>
            <a:ext cx="5384800" cy="4297363"/>
          </a:xfrm>
        </p:spPr>
        <p:txBody>
          <a:bodyPr>
            <a:normAutofit/>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5" name="Date Placeholder 4"/>
          <p:cNvSpPr>
            <a:spLocks noGrp="1"/>
          </p:cNvSpPr>
          <p:nvPr>
            <p:ph type="dt" sz="half" idx="10"/>
          </p:nvPr>
        </p:nvSpPr>
        <p:spPr/>
        <p:txBody>
          <a:bodyPr/>
          <a:lstStyle/>
          <a:p>
            <a:fld id="{F922158D-428B-4987-8B28-745A2AFA1252}" type="datetimeFigureOut">
              <a:rPr/>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609600"/>
          </a:xfrm>
        </p:spPr>
        <p:txBody>
          <a:bodyPr/>
          <a:lstStyle>
            <a:lvl1pPr eaLnBrk="1" latinLnBrk="0" hangingPunct="1">
              <a:defRPr kumimoji="0" lang="zh-CN"/>
            </a:lvl1pPr>
          </a:lstStyle>
          <a:p>
            <a:pPr eaLnBrk="1" latinLnBrk="0" hangingPunct="1"/>
            <a:r>
              <a:rPr lang="zh-CN" altLang="en-US"/>
              <a:t>单击此处编辑母版标题样式</a:t>
            </a:r>
            <a:endParaRPr lang="zh-CN" altLang="en-US"/>
          </a:p>
        </p:txBody>
      </p:sp>
      <p:sp>
        <p:nvSpPr>
          <p:cNvPr id="3" name="Text Placeholder 2"/>
          <p:cNvSpPr>
            <a:spLocks noGrp="1"/>
          </p:cNvSpPr>
          <p:nvPr>
            <p:ph type="body" idx="1"/>
          </p:nvPr>
        </p:nvSpPr>
        <p:spPr>
          <a:xfrm>
            <a:off x="609600" y="1535113"/>
            <a:ext cx="5386917" cy="639762"/>
          </a:xfrm>
        </p:spPr>
        <p:txBody>
          <a:bodyPr anchor="b">
            <a:noAutofit/>
          </a:bodyPr>
          <a:lstStyle>
            <a:lvl1pPr marL="0" indent="0" eaLnBrk="1" latinLnBrk="0" hangingPunct="1">
              <a:buNone/>
              <a:defRPr kumimoji="0" lang="zh-CN" sz="20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a:t>单击此处编辑母版文本样式</a:t>
            </a:r>
            <a:endParaRPr lang="zh-CN" altLang="en-US"/>
          </a:p>
        </p:txBody>
      </p:sp>
      <p:sp>
        <p:nvSpPr>
          <p:cNvPr id="4" name="Content Placeholder 3"/>
          <p:cNvSpPr>
            <a:spLocks noGrp="1"/>
          </p:cNvSpPr>
          <p:nvPr>
            <p:ph sz="half" idx="2"/>
          </p:nvPr>
        </p:nvSpPr>
        <p:spPr>
          <a:xfrm>
            <a:off x="609600" y="2174875"/>
            <a:ext cx="5386917" cy="3951288"/>
          </a:xfrm>
        </p:spPr>
        <p:txBody>
          <a:bodyPr>
            <a:normAutofit/>
          </a:bodyPr>
          <a:lstStyle>
            <a:lvl1pPr eaLnBrk="1" latinLnBrk="0" hangingPunct="1">
              <a:defRPr kumimoji="0" lang="zh-CN" sz="2000"/>
            </a:lvl1pPr>
            <a:lvl2pPr eaLnBrk="1" latinLnBrk="0" hangingPunct="1">
              <a:defRPr kumimoji="0" lang="zh-CN" sz="1800"/>
            </a:lvl2pPr>
            <a:lvl3pPr eaLnBrk="1" latinLnBrk="0" hangingPunct="1">
              <a:defRPr kumimoji="0" lang="zh-CN" sz="1600"/>
            </a:lvl3pPr>
            <a:lvl4pPr eaLnBrk="1" latinLnBrk="0" hangingPunct="1">
              <a:defRPr kumimoji="0" lang="zh-CN" sz="1400"/>
            </a:lvl4pPr>
            <a:lvl5pPr eaLnBrk="1" latinLnBrk="0" hangingPunct="1">
              <a:defRPr kumimoji="0" lang="zh-CN" sz="14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5" name="Text Placeholder 4"/>
          <p:cNvSpPr>
            <a:spLocks noGrp="1"/>
          </p:cNvSpPr>
          <p:nvPr>
            <p:ph type="body" sz="quarter" idx="3"/>
          </p:nvPr>
        </p:nvSpPr>
        <p:spPr>
          <a:xfrm>
            <a:off x="6193367" y="1535113"/>
            <a:ext cx="5389033" cy="639762"/>
          </a:xfrm>
        </p:spPr>
        <p:txBody>
          <a:bodyPr anchor="b">
            <a:noAutofit/>
          </a:bodyPr>
          <a:lstStyle>
            <a:lvl1pPr marL="0" indent="0" eaLnBrk="1" latinLnBrk="0" hangingPunct="1">
              <a:buNone/>
              <a:defRPr kumimoji="0" lang="zh-CN" sz="20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a:t>单击此处编辑母版文本样式</a:t>
            </a:r>
            <a:endParaRPr lang="zh-CN" altLang="en-US"/>
          </a:p>
        </p:txBody>
      </p:sp>
      <p:sp>
        <p:nvSpPr>
          <p:cNvPr id="6" name="Content Placeholder 5"/>
          <p:cNvSpPr>
            <a:spLocks noGrp="1"/>
          </p:cNvSpPr>
          <p:nvPr>
            <p:ph sz="quarter" idx="4"/>
          </p:nvPr>
        </p:nvSpPr>
        <p:spPr>
          <a:xfrm>
            <a:off x="6193367" y="2174875"/>
            <a:ext cx="5389033" cy="3951288"/>
          </a:xfrm>
        </p:spPr>
        <p:txBody>
          <a:bodyPr>
            <a:normAutofit/>
          </a:bodyPr>
          <a:lstStyle>
            <a:lvl1pPr eaLnBrk="1" latinLnBrk="0" hangingPunct="1">
              <a:defRPr kumimoji="0" lang="zh-CN" sz="2000"/>
            </a:lvl1pPr>
            <a:lvl2pPr eaLnBrk="1" latinLnBrk="0" hangingPunct="1">
              <a:defRPr kumimoji="0" lang="zh-CN" sz="1800"/>
            </a:lvl2pPr>
            <a:lvl3pPr eaLnBrk="1" latinLnBrk="0" hangingPunct="1">
              <a:defRPr kumimoji="0" lang="zh-CN" sz="1600"/>
            </a:lvl3pPr>
            <a:lvl4pPr eaLnBrk="1" latinLnBrk="0" hangingPunct="1">
              <a:defRPr kumimoji="0" lang="zh-CN" sz="1400"/>
            </a:lvl4pPr>
            <a:lvl5pPr eaLnBrk="1" latinLnBrk="0" hangingPunct="1">
              <a:defRPr kumimoji="0" lang="zh-CN" sz="14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7" name="Date Placeholder 6"/>
          <p:cNvSpPr>
            <a:spLocks noGrp="1"/>
          </p:cNvSpPr>
          <p:nvPr>
            <p:ph type="dt" sz="half" idx="10"/>
          </p:nvPr>
        </p:nvSpPr>
        <p:spPr/>
        <p:txBody>
          <a:bodyPr/>
          <a:lstStyle/>
          <a:p>
            <a:fld id="{F922158D-428B-4987-8B28-745A2AFA1252}" type="datetimeFigureOut">
              <a:rPr/>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lang="zh-CN" sz="2800"/>
            </a:lvl1pPr>
          </a:lstStyle>
          <a:p>
            <a:pPr eaLnBrk="1" latinLnBrk="0" hangingPunct="1"/>
            <a:r>
              <a:rPr lang="zh-CN" altLang="en-US"/>
              <a:t>单击此处编辑母版标题样式</a:t>
            </a:r>
            <a:endParaRPr lang="zh-CN" altLang="en-US"/>
          </a:p>
        </p:txBody>
      </p:sp>
      <p:sp>
        <p:nvSpPr>
          <p:cNvPr id="3" name="Date Placeholder 2"/>
          <p:cNvSpPr>
            <a:spLocks noGrp="1"/>
          </p:cNvSpPr>
          <p:nvPr>
            <p:ph type="dt" sz="half" idx="10"/>
          </p:nvPr>
        </p:nvSpPr>
        <p:spPr/>
        <p:txBody>
          <a:bodyPr/>
          <a:lstStyle/>
          <a:p>
            <a:fld id="{F922158D-428B-4987-8B28-745A2AFA1252}" type="datetimeFigureOut">
              <a:rPr/>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4011084" cy="762000"/>
          </a:xfrm>
        </p:spPr>
        <p:txBody>
          <a:bodyPr anchor="b"/>
          <a:lstStyle>
            <a:lvl1pPr algn="l" eaLnBrk="1" latinLnBrk="0" hangingPunct="1">
              <a:defRPr kumimoji="0" lang="zh-CN" sz="2000" b="1"/>
            </a:lvl1pPr>
          </a:lstStyle>
          <a:p>
            <a:pPr eaLnBrk="1" latinLnBrk="0" hangingPunct="1"/>
            <a:r>
              <a:rPr lang="zh-CN" altLang="en-US"/>
              <a:t>单击此处编辑母版标题样式</a:t>
            </a:r>
            <a:endParaRPr lang="zh-CN" altLang="en-US"/>
          </a:p>
        </p:txBody>
      </p:sp>
      <p:sp>
        <p:nvSpPr>
          <p:cNvPr id="3" name="Content Placeholder 2"/>
          <p:cNvSpPr>
            <a:spLocks noGrp="1"/>
          </p:cNvSpPr>
          <p:nvPr>
            <p:ph idx="1"/>
          </p:nvPr>
        </p:nvSpPr>
        <p:spPr>
          <a:xfrm>
            <a:off x="4766733" y="914400"/>
            <a:ext cx="6815667" cy="5211763"/>
          </a:xfrm>
        </p:spPr>
        <p:txBody>
          <a:bodyPr>
            <a:normAutofit/>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Text Placeholder 3"/>
          <p:cNvSpPr>
            <a:spLocks noGrp="1"/>
          </p:cNvSpPr>
          <p:nvPr>
            <p:ph type="body" sz="half" idx="2"/>
          </p:nvPr>
        </p:nvSpPr>
        <p:spPr>
          <a:xfrm>
            <a:off x="609600" y="1752600"/>
            <a:ext cx="4011084" cy="43735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922158D-428B-4987-8B28-745A2AFA1252}" type="datetimeFigureOut">
              <a:rPr/>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zh-CN" sz="2000" b="1"/>
            </a:lvl1pPr>
          </a:lstStyle>
          <a:p>
            <a:pPr eaLnBrk="1" latinLnBrk="0" hangingPunct="1"/>
            <a:r>
              <a:rPr lang="zh-CN" altLang="en-US"/>
              <a:t>单击此处编辑母版标题样式</a:t>
            </a:r>
            <a:endParaRPr lang="zh-CN" altLang="en-US"/>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a:t>单击图标添加图片</a:t>
            </a:r>
            <a:endParaRPr lang="zh-CN" altLang="en-US"/>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922158D-428B-4987-8B28-745A2AFA1252}" type="datetimeFigureOut">
              <a:rPr/>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Date Placeholder 3"/>
          <p:cNvSpPr>
            <a:spLocks noGrp="1"/>
          </p:cNvSpPr>
          <p:nvPr>
            <p:ph type="dt" sz="half" idx="10"/>
          </p:nvPr>
        </p:nvSpPr>
        <p:spPr/>
        <p:txBody>
          <a:bodyPr/>
          <a:lstStyle/>
          <a:p>
            <a:fld id="{F922158D-428B-4987-8B28-745A2AFA1252}" type="datetimeFigureOut">
              <a:rPr/>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0"/>
            <a:ext cx="2743200" cy="5211763"/>
          </a:xfrm>
        </p:spPr>
        <p:txBody>
          <a:bodyPr vert="eaVert"/>
          <a:lstStyle/>
          <a:p>
            <a:pPr eaLnBrk="1" latinLnBrk="0" hangingPunct="1"/>
            <a:r>
              <a:rPr lang="zh-CN" altLang="en-US"/>
              <a:t>单击此处编辑母版标题样式</a:t>
            </a:r>
            <a:endParaRPr lang="zh-CN" altLang="en-US"/>
          </a:p>
        </p:txBody>
      </p:sp>
      <p:sp>
        <p:nvSpPr>
          <p:cNvPr id="3" name="Vertical Text Placeholder 2"/>
          <p:cNvSpPr>
            <a:spLocks noGrp="1"/>
          </p:cNvSpPr>
          <p:nvPr>
            <p:ph type="body" orient="vert" idx="1"/>
          </p:nvPr>
        </p:nvSpPr>
        <p:spPr>
          <a:xfrm>
            <a:off x="609600" y="914400"/>
            <a:ext cx="8026400" cy="5211763"/>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Date Placeholder 3"/>
          <p:cNvSpPr>
            <a:spLocks noGrp="1"/>
          </p:cNvSpPr>
          <p:nvPr>
            <p:ph type="dt" sz="half" idx="10"/>
          </p:nvPr>
        </p:nvSpPr>
        <p:spPr/>
        <p:txBody>
          <a:bodyPr/>
          <a:lstStyle/>
          <a:p>
            <a:fld id="{F922158D-428B-4987-8B28-745A2AFA1252}" type="datetimeFigureOut">
              <a:rPr/>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fld>
            <a:endParaRPr kumimoji="0" lang="zh-CN"/>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jpeg"/><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image" Target="../media/image3.png"/><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image" Target="../media/image10.jpeg"/><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8"/>
          <a:stretch>
            <a:fillRect/>
          </a:stretch>
        </a:blipFill>
        <a:effectLst/>
      </p:bgPr>
    </p:bg>
    <p:spTree>
      <p:nvGrpSpPr>
        <p:cNvPr id="1" name=""/>
        <p:cNvGrpSpPr/>
        <p:nvPr/>
      </p:nvGrpSpPr>
      <p:grpSpPr/>
      <p:sp>
        <p:nvSpPr>
          <p:cNvPr id="1026" name="标题占位符 1"/>
          <p:cNvSpPr>
            <a:spLocks noGrp="1"/>
          </p:cNvSpPr>
          <p:nvPr>
            <p:ph type="title"/>
          </p:nvPr>
        </p:nvSpPr>
        <p:spPr>
          <a:xfrm>
            <a:off x="624417" y="549790"/>
            <a:ext cx="10972800" cy="1141872"/>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624417" y="1894662"/>
            <a:ext cx="10972800" cy="4525197"/>
          </a:xfrm>
          <a:prstGeom prst="rect">
            <a:avLst/>
          </a:prstGeom>
          <a:noFill/>
          <a:ln w="9525">
            <a:noFill/>
          </a:ln>
        </p:spPr>
        <p:txBody>
          <a:bodyPr anchor="t"/>
          <a:p>
            <a:pPr lvl="0"/>
            <a:r>
              <a:rPr lang="zh-CN" altLang="zh-CN" dirty="0"/>
              <a:t>单击此处编辑母版文本样式</a:t>
            </a:r>
            <a:endParaRPr lang="zh-CN" altLang="zh-CN" dirty="0"/>
          </a:p>
          <a:p>
            <a:pPr lvl="1" indent="-28575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30" name="Rectangle 6"/>
          <p:cNvSpPr>
            <a:spLocks noChangeArrowheads="1"/>
          </p:cNvSpPr>
          <p:nvPr/>
        </p:nvSpPr>
        <p:spPr bwMode="auto">
          <a:xfrm>
            <a:off x="4233" y="0"/>
            <a:ext cx="12192000" cy="346791"/>
          </a:xfrm>
          <a:prstGeom prst="rect">
            <a:avLst/>
          </a:prstGeom>
          <a:solidFill>
            <a:srgbClr val="007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imes New Roman" panose="02020603050405020304" pitchFamily="18" charset="0"/>
                <a:ea typeface="微软雅黑" panose="020B0503020204020204" pitchFamily="34" charset="-122"/>
              </a:defRPr>
            </a:lvl1pPr>
            <a:lvl2pPr marL="742950" indent="-285750" eaLnBrk="0" hangingPunct="0">
              <a:defRPr>
                <a:solidFill>
                  <a:schemeClr val="tx1"/>
                </a:solidFill>
                <a:latin typeface="Times New Roman" panose="02020603050405020304" pitchFamily="18" charset="0"/>
                <a:ea typeface="微软雅黑" panose="020B0503020204020204" pitchFamily="34" charset="-122"/>
              </a:defRPr>
            </a:lvl2pPr>
            <a:lvl3pPr marL="1143000" indent="-228600" eaLnBrk="0" hangingPunct="0">
              <a:defRPr>
                <a:solidFill>
                  <a:schemeClr val="tx1"/>
                </a:solidFill>
                <a:latin typeface="Times New Roman" panose="02020603050405020304" pitchFamily="18" charset="0"/>
                <a:ea typeface="微软雅黑" panose="020B0503020204020204" pitchFamily="34" charset="-122"/>
              </a:defRPr>
            </a:lvl3pPr>
            <a:lvl4pPr marL="1600200" indent="-228600" eaLnBrk="0" hangingPunct="0">
              <a:defRPr>
                <a:solidFill>
                  <a:schemeClr val="tx1"/>
                </a:solidFill>
                <a:latin typeface="Times New Roman" panose="02020603050405020304" pitchFamily="18" charset="0"/>
                <a:ea typeface="微软雅黑" panose="020B0503020204020204" pitchFamily="34" charset="-122"/>
              </a:defRPr>
            </a:lvl4pPr>
            <a:lvl5pPr marL="2057400" indent="-228600" eaLnBrk="0" hangingPunct="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1" name="Rectangle 7"/>
          <p:cNvSpPr>
            <a:spLocks noChangeArrowheads="1"/>
          </p:cNvSpPr>
          <p:nvPr/>
        </p:nvSpPr>
        <p:spPr bwMode="auto">
          <a:xfrm>
            <a:off x="8881533" y="0"/>
            <a:ext cx="3318933" cy="45674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Times New Roman" panose="02020603050405020304" pitchFamily="18" charset="0"/>
                <a:ea typeface="微软雅黑" panose="020B0503020204020204" pitchFamily="34" charset="-122"/>
              </a:defRPr>
            </a:lvl1pPr>
            <a:lvl2pPr marL="742950" indent="-285750" eaLnBrk="0" hangingPunct="0">
              <a:defRPr>
                <a:solidFill>
                  <a:schemeClr val="tx1"/>
                </a:solidFill>
                <a:latin typeface="Times New Roman" panose="02020603050405020304" pitchFamily="18" charset="0"/>
                <a:ea typeface="微软雅黑" panose="020B0503020204020204" pitchFamily="34" charset="-122"/>
              </a:defRPr>
            </a:lvl2pPr>
            <a:lvl3pPr marL="1143000" indent="-228600" eaLnBrk="0" hangingPunct="0">
              <a:defRPr>
                <a:solidFill>
                  <a:schemeClr val="tx1"/>
                </a:solidFill>
                <a:latin typeface="Times New Roman" panose="02020603050405020304" pitchFamily="18" charset="0"/>
                <a:ea typeface="微软雅黑" panose="020B0503020204020204" pitchFamily="34" charset="-122"/>
              </a:defRPr>
            </a:lvl3pPr>
            <a:lvl4pPr marL="1600200" indent="-228600" eaLnBrk="0" hangingPunct="0">
              <a:defRPr>
                <a:solidFill>
                  <a:schemeClr val="tx1"/>
                </a:solidFill>
                <a:latin typeface="Times New Roman" panose="02020603050405020304" pitchFamily="18" charset="0"/>
                <a:ea typeface="微软雅黑" panose="020B0503020204020204" pitchFamily="34" charset="-122"/>
              </a:defRPr>
            </a:lvl4pPr>
            <a:lvl5pPr marL="2057400" indent="-228600" eaLnBrk="0" hangingPunct="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2" name="Rectangle 8"/>
          <p:cNvSpPr>
            <a:spLocks noChangeArrowheads="1"/>
          </p:cNvSpPr>
          <p:nvPr/>
        </p:nvSpPr>
        <p:spPr bwMode="auto">
          <a:xfrm>
            <a:off x="7528984" y="6720130"/>
            <a:ext cx="4675717" cy="143791"/>
          </a:xfrm>
          <a:prstGeom prst="rect">
            <a:avLst/>
          </a:prstGeom>
          <a:solidFill>
            <a:srgbClr val="007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imes New Roman" panose="02020603050405020304" pitchFamily="18" charset="0"/>
                <a:ea typeface="微软雅黑" panose="020B0503020204020204" pitchFamily="34" charset="-122"/>
              </a:defRPr>
            </a:lvl1pPr>
            <a:lvl2pPr marL="742950" indent="-285750" eaLnBrk="0" hangingPunct="0">
              <a:defRPr>
                <a:solidFill>
                  <a:schemeClr val="tx1"/>
                </a:solidFill>
                <a:latin typeface="Times New Roman" panose="02020603050405020304" pitchFamily="18" charset="0"/>
                <a:ea typeface="微软雅黑" panose="020B0503020204020204" pitchFamily="34" charset="-122"/>
              </a:defRPr>
            </a:lvl2pPr>
            <a:lvl3pPr marL="1143000" indent="-228600" eaLnBrk="0" hangingPunct="0">
              <a:defRPr>
                <a:solidFill>
                  <a:schemeClr val="tx1"/>
                </a:solidFill>
                <a:latin typeface="Times New Roman" panose="02020603050405020304" pitchFamily="18" charset="0"/>
                <a:ea typeface="微软雅黑" panose="020B0503020204020204" pitchFamily="34" charset="-122"/>
              </a:defRPr>
            </a:lvl3pPr>
            <a:lvl4pPr marL="1600200" indent="-228600" eaLnBrk="0" hangingPunct="0">
              <a:defRPr>
                <a:solidFill>
                  <a:schemeClr val="tx1"/>
                </a:solidFill>
                <a:latin typeface="Times New Roman" panose="02020603050405020304" pitchFamily="18" charset="0"/>
                <a:ea typeface="微软雅黑" panose="020B0503020204020204" pitchFamily="34" charset="-122"/>
              </a:defRPr>
            </a:lvl4pPr>
            <a:lvl5pPr marL="2057400" indent="-228600" eaLnBrk="0" hangingPunct="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5" name="AutoShape 11"/>
          <p:cNvSpPr>
            <a:spLocks noChangeArrowheads="1"/>
          </p:cNvSpPr>
          <p:nvPr/>
        </p:nvSpPr>
        <p:spPr bwMode="auto">
          <a:xfrm rot="5400000">
            <a:off x="8913284" y="-40176"/>
            <a:ext cx="355600" cy="435603"/>
          </a:xfrm>
          <a:prstGeom prst="rtTriangle">
            <a:avLst/>
          </a:prstGeom>
          <a:solidFill>
            <a:srgbClr val="007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Times New Roman" panose="02020603050405020304" pitchFamily="18" charset="0"/>
                <a:ea typeface="微软雅黑" panose="020B0503020204020204" pitchFamily="34" charset="-122"/>
              </a:defRPr>
            </a:lvl1pPr>
            <a:lvl2pPr marL="742950" indent="-285750" eaLnBrk="0" hangingPunct="0">
              <a:defRPr>
                <a:solidFill>
                  <a:schemeClr val="tx1"/>
                </a:solidFill>
                <a:latin typeface="Times New Roman" panose="02020603050405020304" pitchFamily="18" charset="0"/>
                <a:ea typeface="微软雅黑" panose="020B0503020204020204" pitchFamily="34" charset="-122"/>
              </a:defRPr>
            </a:lvl2pPr>
            <a:lvl3pPr marL="1143000" indent="-228600" eaLnBrk="0" hangingPunct="0">
              <a:defRPr>
                <a:solidFill>
                  <a:schemeClr val="tx1"/>
                </a:solidFill>
                <a:latin typeface="Times New Roman" panose="02020603050405020304" pitchFamily="18" charset="0"/>
                <a:ea typeface="微软雅黑" panose="020B0503020204020204" pitchFamily="34" charset="-122"/>
              </a:defRPr>
            </a:lvl3pPr>
            <a:lvl4pPr marL="1600200" indent="-228600" eaLnBrk="0" hangingPunct="0">
              <a:defRPr>
                <a:solidFill>
                  <a:schemeClr val="tx1"/>
                </a:solidFill>
                <a:latin typeface="Times New Roman" panose="02020603050405020304" pitchFamily="18" charset="0"/>
                <a:ea typeface="微软雅黑" panose="020B0503020204020204" pitchFamily="34" charset="-122"/>
              </a:defRPr>
            </a:lvl4pPr>
            <a:lvl5pPr marL="2057400" indent="-228600" eaLnBrk="0" hangingPunct="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6" name="AutoShape 12"/>
          <p:cNvSpPr>
            <a:spLocks noChangeArrowheads="1"/>
          </p:cNvSpPr>
          <p:nvPr/>
        </p:nvSpPr>
        <p:spPr bwMode="auto">
          <a:xfrm rot="16260000">
            <a:off x="7363884" y="6694755"/>
            <a:ext cx="148167" cy="190312"/>
          </a:xfrm>
          <a:prstGeom prst="rtTriangle">
            <a:avLst/>
          </a:prstGeom>
          <a:solidFill>
            <a:srgbClr val="007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Times New Roman" panose="02020603050405020304" pitchFamily="18" charset="0"/>
                <a:ea typeface="微软雅黑" panose="020B0503020204020204" pitchFamily="34" charset="-122"/>
              </a:defRPr>
            </a:lvl1pPr>
            <a:lvl2pPr marL="742950" indent="-285750" eaLnBrk="0" hangingPunct="0">
              <a:defRPr>
                <a:solidFill>
                  <a:schemeClr val="tx1"/>
                </a:solidFill>
                <a:latin typeface="Times New Roman" panose="02020603050405020304" pitchFamily="18" charset="0"/>
                <a:ea typeface="微软雅黑" panose="020B0503020204020204" pitchFamily="34" charset="-122"/>
              </a:defRPr>
            </a:lvl2pPr>
            <a:lvl3pPr marL="1143000" indent="-228600" eaLnBrk="0" hangingPunct="0">
              <a:defRPr>
                <a:solidFill>
                  <a:schemeClr val="tx1"/>
                </a:solidFill>
                <a:latin typeface="Times New Roman" panose="02020603050405020304" pitchFamily="18" charset="0"/>
                <a:ea typeface="微软雅黑" panose="020B0503020204020204" pitchFamily="34" charset="-122"/>
              </a:defRPr>
            </a:lvl3pPr>
            <a:lvl4pPr marL="1600200" indent="-228600" eaLnBrk="0" hangingPunct="0">
              <a:defRPr>
                <a:solidFill>
                  <a:schemeClr val="tx1"/>
                </a:solidFill>
                <a:latin typeface="Times New Roman" panose="02020603050405020304" pitchFamily="18" charset="0"/>
                <a:ea typeface="微软雅黑" panose="020B0503020204020204" pitchFamily="34" charset="-122"/>
              </a:defRPr>
            </a:lvl4pPr>
            <a:lvl5pPr marL="2057400" indent="-228600" eaLnBrk="0" hangingPunct="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7" name="灯片编号占位符 5"/>
          <p:cNvSpPr>
            <a:spLocks noGrp="1" noChangeArrowheads="1"/>
          </p:cNvSpPr>
          <p:nvPr>
            <p:ph type="sldNum" sz="quarter" idx="4"/>
          </p:nvPr>
        </p:nvSpPr>
        <p:spPr bwMode="auto">
          <a:xfrm>
            <a:off x="10703984" y="6728588"/>
            <a:ext cx="1261533" cy="1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defRPr sz="800" b="1">
                <a:solidFill>
                  <a:schemeClr val="bg1"/>
                </a:solidFill>
                <a:latin typeface="黑体" panose="02010609060101010101" pitchFamily="49" charset="-122"/>
              </a:defRPr>
            </a:lvl1pPr>
          </a:lstStyle>
          <a:p>
            <a:pPr lvl="0" eaLnBrk="1" fontAlgn="base" hangingPunct="1"/>
            <a:fld id="{9A0DB2DC-4C9A-4742-B13C-FB6460FD3503}" type="slidenum">
              <a:rPr lang="zh-CN" altLang="en-US" strike="noStrike" noProof="1" dirty="0">
                <a:latin typeface="黑体" panose="02010609060101010101" pitchFamily="49" charset="-122"/>
                <a:ea typeface="微软雅黑" panose="020B0503020204020204" pitchFamily="34" charset="-122"/>
                <a:cs typeface="+mn-cs"/>
              </a:rPr>
            </a:fld>
            <a:endParaRPr lang="zh-CN" altLang="en-US" strike="noStrike" noProof="1" dirty="0">
              <a:latin typeface="Times New Roman" panose="02020603050405020304" pitchFamily="18" charset="0"/>
            </a:endParaRPr>
          </a:p>
        </p:txBody>
      </p:sp>
      <p:pic>
        <p:nvPicPr>
          <p:cNvPr id="1034" name="Picture 9"/>
          <p:cNvPicPr>
            <a:picLocks noChangeAspect="1"/>
          </p:cNvPicPr>
          <p:nvPr userDrawn="1"/>
        </p:nvPicPr>
        <p:blipFill>
          <a:blip r:embed="rId9"/>
          <a:stretch>
            <a:fillRect/>
          </a:stretch>
        </p:blipFill>
        <p:spPr>
          <a:xfrm>
            <a:off x="10124017" y="19032"/>
            <a:ext cx="336549" cy="331988"/>
          </a:xfrm>
          <a:prstGeom prst="rect">
            <a:avLst/>
          </a:prstGeom>
          <a:noFill/>
          <a:ln w="9525">
            <a:noFill/>
          </a:ln>
        </p:spPr>
      </p:pic>
      <p:pic>
        <p:nvPicPr>
          <p:cNvPr id="2" name="Picture 10"/>
          <p:cNvPicPr>
            <a:picLocks noChangeAspect="1"/>
          </p:cNvPicPr>
          <p:nvPr userDrawn="1"/>
        </p:nvPicPr>
        <p:blipFill>
          <a:blip r:embed="rId10"/>
          <a:stretch>
            <a:fillRect/>
          </a:stretch>
        </p:blipFill>
        <p:spPr>
          <a:xfrm>
            <a:off x="10494433" y="25375"/>
            <a:ext cx="1464733" cy="336219"/>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algn="l" rtl="0" eaLnBrk="0" fontAlgn="base" hangingPunct="0">
        <a:spcBef>
          <a:spcPct val="0"/>
        </a:spcBef>
        <a:spcAft>
          <a:spcPct val="0"/>
        </a:spcAft>
        <a:defRPr sz="586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400">
          <a:solidFill>
            <a:srgbClr val="0070C0"/>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400">
          <a:solidFill>
            <a:srgbClr val="0070C0"/>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400">
          <a:solidFill>
            <a:srgbClr val="0070C0"/>
          </a:solidFill>
          <a:latin typeface="Arial Black" panose="020B0A04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456565" indent="-456565" algn="l" rtl="0" eaLnBrk="0" fontAlgn="base" hangingPunct="0">
        <a:spcBef>
          <a:spcPts val="130"/>
        </a:spcBef>
        <a:spcAft>
          <a:spcPct val="0"/>
        </a:spcAft>
        <a:buFont typeface="Arial" panose="020B0604020202020204" pitchFamily="34" charset="0"/>
        <a:buChar char="•"/>
        <a:defRPr sz="4260" kern="1200">
          <a:solidFill>
            <a:schemeClr val="tx1"/>
          </a:solidFill>
          <a:latin typeface="+mn-lt"/>
          <a:ea typeface="+mn-ea"/>
          <a:cs typeface="+mn-cs"/>
        </a:defRPr>
      </a:lvl1pPr>
      <a:lvl2pPr marL="989330" indent="-380365" algn="l" rtl="0" eaLnBrk="0" fontAlgn="base" hangingPunct="0">
        <a:spcBef>
          <a:spcPts val="130"/>
        </a:spcBef>
        <a:spcAft>
          <a:spcPct val="0"/>
        </a:spcAft>
        <a:buFont typeface="Arial" panose="020B0604020202020204" pitchFamily="34" charset="0"/>
        <a:buChar char="–"/>
        <a:defRPr sz="3730" kern="1200">
          <a:solidFill>
            <a:schemeClr val="tx1"/>
          </a:solidFill>
          <a:latin typeface="+mn-lt"/>
          <a:ea typeface="+mn-ea"/>
          <a:cs typeface="+mn-cs"/>
        </a:defRPr>
      </a:lvl2pPr>
      <a:lvl3pPr marL="1522730" indent="-304800" algn="l" rtl="0" eaLnBrk="0" fontAlgn="base" hangingPunct="0">
        <a:spcBef>
          <a:spcPts val="130"/>
        </a:spcBef>
        <a:spcAft>
          <a:spcPct val="0"/>
        </a:spcAft>
        <a:buFont typeface="Arial" panose="020B0604020202020204" pitchFamily="34" charset="0"/>
        <a:buChar char="•"/>
        <a:defRPr sz="3195" kern="1200">
          <a:solidFill>
            <a:schemeClr val="tx1"/>
          </a:solidFill>
          <a:latin typeface="+mn-lt"/>
          <a:ea typeface="+mn-ea"/>
          <a:cs typeface="+mn-cs"/>
        </a:defRPr>
      </a:lvl3pPr>
      <a:lvl4pPr marL="2131695"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066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58590"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67555"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76520"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4825" algn="l" defTabSz="1217930" rtl="0" eaLnBrk="1" latinLnBrk="0" hangingPunct="1">
        <a:defRPr sz="2400" kern="1200">
          <a:solidFill>
            <a:schemeClr val="tx1"/>
          </a:solidFill>
          <a:latin typeface="+mn-lt"/>
          <a:ea typeface="+mn-ea"/>
          <a:cs typeface="+mn-cs"/>
        </a:defRPr>
      </a:lvl6pPr>
      <a:lvl7pPr marL="3653790" algn="l" defTabSz="1217930" rtl="0" eaLnBrk="1" latinLnBrk="0" hangingPunct="1">
        <a:defRPr sz="2400" kern="1200">
          <a:solidFill>
            <a:schemeClr val="tx1"/>
          </a:solidFill>
          <a:latin typeface="+mn-lt"/>
          <a:ea typeface="+mn-ea"/>
          <a:cs typeface="+mn-cs"/>
        </a:defRPr>
      </a:lvl7pPr>
      <a:lvl8pPr marL="4262755" algn="l" defTabSz="1217930" rtl="0" eaLnBrk="1" latinLnBrk="0" hangingPunct="1">
        <a:defRPr sz="2400" kern="1200">
          <a:solidFill>
            <a:schemeClr val="tx1"/>
          </a:solidFill>
          <a:latin typeface="+mn-lt"/>
          <a:ea typeface="+mn-ea"/>
          <a:cs typeface="+mn-cs"/>
        </a:defRPr>
      </a:lvl8pPr>
      <a:lvl9pPr marL="4871720" algn="l" defTabSz="121793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9144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3" name="Text Placeholder 2"/>
          <p:cNvSpPr>
            <a:spLocks noGrp="1"/>
          </p:cNvSpPr>
          <p:nvPr>
            <p:ph type="body" idx="1"/>
          </p:nvPr>
        </p:nvSpPr>
        <p:spPr>
          <a:xfrm>
            <a:off x="609600" y="1828800"/>
            <a:ext cx="10972800" cy="42973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F922158D-428B-4987-8B28-745A2AFA1252}" type="datetimeFigureOut">
              <a:rPr/>
            </a:fld>
            <a:endParaRPr kumimoji="0" lang="zh-C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515FC477-0A05-4F3E-8EE9-E015C9089D56}" type="slidenum">
              <a:rPr/>
            </a:fld>
            <a:endParaRPr kumimoji="0" lang="zh-CN"/>
          </a:p>
        </p:txBody>
      </p:sp>
      <p:pic>
        <p:nvPicPr>
          <p:cNvPr id="7" name="Picture 6"/>
          <p:cNvPicPr>
            <a:picLocks noChangeAspect="1"/>
          </p:cNvPicPr>
          <p:nvPr/>
        </p:nvPicPr>
        <p:blipFill rotWithShape="1">
          <a:blip r:embed="rId12" cstate="email"/>
          <a:srcRect l="-144"/>
          <a:stretch>
            <a:fillRect/>
          </a:stretch>
        </p:blipFill>
        <p:spPr>
          <a:xfrm>
            <a:off x="-17668" y="0"/>
            <a:ext cx="12209669" cy="660449"/>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spd="slow">
    <p:fade/>
  </p:transition>
  <p:txStyles>
    <p:titleStyle>
      <a:lvl1pPr algn="l" defTabSz="914400" rtl="0" eaLnBrk="1" latinLnBrk="0" hangingPunct="1">
        <a:spcBef>
          <a:spcPct val="0"/>
        </a:spcBef>
        <a:buNone/>
        <a:defRPr kumimoji="0" lang="zh-CN"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3.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7.png"/><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9458"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认知－</a:t>
            </a:r>
            <a:r>
              <a:rPr lang="zh-CN" altLang="en-US" dirty="0">
                <a:ea typeface="楷体_GB2312"/>
              </a:rPr>
              <a:t>测试与调试</a:t>
            </a:r>
            <a:endParaRPr lang="zh-CN" altLang="en-US" dirty="0">
              <a:ea typeface="楷体_GB2312"/>
            </a:endParaRPr>
          </a:p>
        </p:txBody>
      </p:sp>
      <p:sp>
        <p:nvSpPr>
          <p:cNvPr id="19459" name="Rectangle 3"/>
          <p:cNvSpPr>
            <a:spLocks noGrp="1"/>
          </p:cNvSpPr>
          <p:nvPr>
            <p:ph idx="1" hasCustomPrompt="1"/>
          </p:nvPr>
        </p:nvSpPr>
        <p:spPr>
          <a:xfrm>
            <a:off x="724971" y="1196851"/>
            <a:ext cx="10866818" cy="4537885"/>
          </a:xfrm>
        </p:spPr>
        <p:txBody>
          <a:bodyPr vert="horz" wrap="square" lIns="121799" tIns="60899" rIns="121799" bIns="60899" anchor="t"/>
          <a:p>
            <a:r>
              <a:rPr lang="zh-CN" altLang="en-US" sz="3730" dirty="0"/>
              <a:t>测试不是调试，调试也不是测试。</a:t>
            </a:r>
            <a:endParaRPr lang="zh-CN" altLang="en-US" sz="3730" dirty="0"/>
          </a:p>
          <a:p>
            <a:r>
              <a:rPr lang="zh-CN" altLang="en-US" sz="3730" dirty="0"/>
              <a:t>主要区别：</a:t>
            </a:r>
            <a:endParaRPr lang="zh-CN" altLang="en-US" sz="3730" dirty="0"/>
          </a:p>
          <a:p>
            <a:pPr lvl="1"/>
            <a:r>
              <a:rPr lang="zh-CN" altLang="en-US" sz="3195" dirty="0"/>
              <a:t>测试是一种检验，调试是推理过程。</a:t>
            </a:r>
            <a:endParaRPr lang="zh-CN" altLang="en-US" sz="3195" dirty="0"/>
          </a:p>
          <a:p>
            <a:pPr lvl="1"/>
            <a:r>
              <a:rPr lang="zh-CN" altLang="en-US" sz="3195" dirty="0"/>
              <a:t>测试从已知条件开始，使用预先定义的规程并且有可预知的结果；调试的开始条件可能是不可知的，结果不可预见。</a:t>
            </a:r>
            <a:endParaRPr lang="zh-CN" altLang="en-US" sz="3195" dirty="0"/>
          </a:p>
          <a:p>
            <a:pPr lvl="1"/>
            <a:r>
              <a:rPr lang="zh-CN" altLang="en-US" sz="3195" dirty="0"/>
              <a:t>测试经常由非程序设计人员完成，调试必须由程序设计者完成。</a:t>
            </a:r>
            <a:endParaRPr lang="zh-CN" altLang="en-US" sz="3195" dirty="0"/>
          </a:p>
          <a:p>
            <a:r>
              <a:rPr lang="zh-CN" altLang="en-US" sz="3730" dirty="0"/>
              <a:t>实际工作中人们常将测试与调试混为一谈</a:t>
            </a:r>
            <a:endParaRPr lang="zh-CN" altLang="en-US" sz="37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2402"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语句覆盖</a:t>
            </a:r>
            <a:endParaRPr lang="zh-CN" altLang="en-US" dirty="0">
              <a:latin typeface="楷体_GB2312"/>
              <a:ea typeface="楷体_GB2312"/>
            </a:endParaRPr>
          </a:p>
        </p:txBody>
      </p:sp>
      <p:sp>
        <p:nvSpPr>
          <p:cNvPr id="102403" name="Rectangle 3"/>
          <p:cNvSpPr>
            <a:spLocks noGrp="1"/>
          </p:cNvSpPr>
          <p:nvPr>
            <p:ph idx="1" hasCustomPrompt="1"/>
          </p:nvPr>
        </p:nvSpPr>
        <p:spPr>
          <a:xfrm>
            <a:off x="820128" y="1340643"/>
            <a:ext cx="10551745" cy="4679562"/>
          </a:xfrm>
        </p:spPr>
        <p:txBody>
          <a:bodyPr vert="horz" wrap="square" lIns="121799" tIns="60899" rIns="121799" bIns="60899" anchor="t"/>
          <a:p>
            <a:pPr>
              <a:spcBef>
                <a:spcPct val="50000"/>
              </a:spcBef>
            </a:pPr>
            <a:r>
              <a:rPr lang="zh-CN" altLang="en-US" dirty="0"/>
              <a:t>程序中每条语句至少被执行一次 </a:t>
            </a:r>
            <a:endParaRPr lang="zh-CN" altLang="en-US" dirty="0"/>
          </a:p>
          <a:p>
            <a:pPr>
              <a:spcBef>
                <a:spcPct val="50000"/>
              </a:spcBef>
            </a:pPr>
            <a:r>
              <a:rPr lang="en-US" altLang="zh-CN" dirty="0"/>
              <a:t>C1</a:t>
            </a:r>
            <a:r>
              <a:rPr lang="zh-CN" altLang="en-US" dirty="0"/>
              <a:t>覆盖、行覆盖、段覆盖、基本块覆盖</a:t>
            </a:r>
            <a:endParaRPr lang="zh-CN" altLang="en-US" dirty="0"/>
          </a:p>
          <a:p>
            <a:pPr>
              <a:spcBef>
                <a:spcPct val="50000"/>
              </a:spcBef>
            </a:pPr>
            <a:r>
              <a:rPr lang="zh-CN" altLang="en-US" dirty="0"/>
              <a:t>语句覆盖的盲点</a:t>
            </a:r>
            <a:r>
              <a:rPr lang="en-US" altLang="zh-CN" dirty="0"/>
              <a:t>(=&gt;0;</a:t>
            </a:r>
            <a:r>
              <a:rPr lang="zh-CN" altLang="en-US" dirty="0"/>
              <a:t>循环</a:t>
            </a:r>
            <a:r>
              <a:rPr lang="en-US" altLang="zh-CN" dirty="0"/>
              <a:t>;</a:t>
            </a:r>
            <a:r>
              <a:rPr lang="zh-CN" altLang="en-US" dirty="0"/>
              <a:t>条件</a:t>
            </a:r>
            <a:r>
              <a:rPr lang="en-US" altLang="zh-CN" dirty="0"/>
              <a:t>)</a:t>
            </a:r>
            <a:endParaRPr lang="en-US" altLang="zh-CN" dirty="0"/>
          </a:p>
          <a:p>
            <a:pPr>
              <a:spcBef>
                <a:spcPct val="50000"/>
              </a:spcBef>
            </a:pPr>
            <a:r>
              <a:rPr lang="zh-CN" altLang="en-US" dirty="0"/>
              <a:t>语句覆盖是最起码的测试要求</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3426"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语句覆盖实例</a:t>
            </a:r>
            <a:endParaRPr lang="zh-CN" altLang="en-US" dirty="0">
              <a:latin typeface="楷体_GB2312"/>
              <a:ea typeface="楷体_GB2312"/>
            </a:endParaRPr>
          </a:p>
        </p:txBody>
      </p:sp>
      <p:sp>
        <p:nvSpPr>
          <p:cNvPr id="103427" name="Rectangle 3"/>
          <p:cNvSpPr>
            <a:spLocks noGrp="1"/>
          </p:cNvSpPr>
          <p:nvPr>
            <p:ph idx="1" hasCustomPrompt="1"/>
          </p:nvPr>
        </p:nvSpPr>
        <p:spPr>
          <a:xfrm>
            <a:off x="2063500" y="1484434"/>
            <a:ext cx="4032500" cy="4104397"/>
          </a:xfrm>
        </p:spPr>
        <p:txBody>
          <a:bodyPr vert="horz" wrap="square" lIns="121799" tIns="60899" rIns="121799" bIns="60899" anchor="t"/>
          <a:p>
            <a:pPr>
              <a:spcBef>
                <a:spcPct val="50000"/>
              </a:spcBef>
            </a:pPr>
            <a:r>
              <a:rPr lang="zh-CN" altLang="en-US" dirty="0"/>
              <a:t>用例 </a:t>
            </a:r>
            <a:endParaRPr lang="zh-CN" altLang="en-US" dirty="0"/>
          </a:p>
          <a:p>
            <a:pPr lvl="1">
              <a:spcBef>
                <a:spcPct val="50000"/>
              </a:spcBef>
            </a:pPr>
            <a:r>
              <a:rPr lang="en-US" altLang="zh-CN" dirty="0"/>
              <a:t>{ x=4</a:t>
            </a:r>
            <a:r>
              <a:rPr lang="zh-CN" altLang="en-US" dirty="0"/>
              <a:t>、</a:t>
            </a:r>
            <a:r>
              <a:rPr lang="en-US" altLang="zh-CN" dirty="0"/>
              <a:t>y=5</a:t>
            </a:r>
            <a:r>
              <a:rPr lang="zh-CN" altLang="en-US" dirty="0"/>
              <a:t>、</a:t>
            </a:r>
            <a:r>
              <a:rPr lang="en-US" altLang="zh-CN" dirty="0"/>
              <a:t>z=5}</a:t>
            </a:r>
            <a:endParaRPr lang="en-US" altLang="zh-CN" dirty="0"/>
          </a:p>
          <a:p>
            <a:pPr>
              <a:spcBef>
                <a:spcPct val="50000"/>
              </a:spcBef>
            </a:pPr>
            <a:r>
              <a:rPr lang="zh-CN" altLang="en-US" dirty="0"/>
              <a:t>执行路径</a:t>
            </a:r>
            <a:endParaRPr lang="zh-CN" altLang="en-US" dirty="0"/>
          </a:p>
          <a:p>
            <a:pPr lvl="1">
              <a:spcBef>
                <a:spcPct val="50000"/>
              </a:spcBef>
            </a:pPr>
            <a:r>
              <a:rPr lang="en-US" altLang="zh-CN" dirty="0"/>
              <a:t>ABCDEF</a:t>
            </a:r>
            <a:endParaRPr lang="en-US" altLang="zh-CN" dirty="0"/>
          </a:p>
        </p:txBody>
      </p:sp>
      <p:sp>
        <p:nvSpPr>
          <p:cNvPr id="851972" name="AutoShape 4"/>
          <p:cNvSpPr>
            <a:spLocks noChangeArrowheads="1"/>
          </p:cNvSpPr>
          <p:nvPr/>
        </p:nvSpPr>
        <p:spPr bwMode="auto">
          <a:xfrm>
            <a:off x="7538142" y="1700121"/>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A</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429" name="Line 5"/>
          <p:cNvSpPr/>
          <p:nvPr/>
        </p:nvSpPr>
        <p:spPr>
          <a:xfrm>
            <a:off x="8257099" y="2996358"/>
            <a:ext cx="395427" cy="287583"/>
          </a:xfrm>
          <a:prstGeom prst="line">
            <a:avLst/>
          </a:prstGeom>
          <a:ln w="9525" cap="flat" cmpd="sng">
            <a:solidFill>
              <a:srgbClr val="000000"/>
            </a:solidFill>
            <a:prstDash val="solid"/>
            <a:round/>
            <a:headEnd type="none" w="med" len="med"/>
            <a:tailEnd type="triangle" w="med" len="med"/>
          </a:ln>
        </p:spPr>
      </p:sp>
      <p:sp>
        <p:nvSpPr>
          <p:cNvPr id="103430" name="Line 6"/>
          <p:cNvSpPr/>
          <p:nvPr/>
        </p:nvSpPr>
        <p:spPr>
          <a:xfrm>
            <a:off x="8257099" y="4220698"/>
            <a:ext cx="431374" cy="287583"/>
          </a:xfrm>
          <a:prstGeom prst="line">
            <a:avLst/>
          </a:prstGeom>
          <a:ln w="9525" cap="flat" cmpd="sng">
            <a:solidFill>
              <a:srgbClr val="000000"/>
            </a:solidFill>
            <a:prstDash val="solid"/>
            <a:round/>
            <a:headEnd type="none" w="med" len="med"/>
            <a:tailEnd type="triangle" w="med" len="med"/>
          </a:ln>
        </p:spPr>
      </p:sp>
      <p:sp>
        <p:nvSpPr>
          <p:cNvPr id="103431" name="Line 7"/>
          <p:cNvSpPr/>
          <p:nvPr/>
        </p:nvSpPr>
        <p:spPr>
          <a:xfrm flipH="1">
            <a:off x="8257099" y="3645533"/>
            <a:ext cx="359478" cy="287583"/>
          </a:xfrm>
          <a:prstGeom prst="line">
            <a:avLst/>
          </a:prstGeom>
          <a:ln w="9525" cap="flat" cmpd="sng">
            <a:solidFill>
              <a:srgbClr val="000000"/>
            </a:solidFill>
            <a:prstDash val="solid"/>
            <a:round/>
            <a:headEnd type="none" w="med" len="med"/>
            <a:tailEnd type="triangle" w="med" len="med"/>
          </a:ln>
        </p:spPr>
      </p:sp>
      <p:sp>
        <p:nvSpPr>
          <p:cNvPr id="103432" name="Line 8"/>
          <p:cNvSpPr/>
          <p:nvPr/>
        </p:nvSpPr>
        <p:spPr>
          <a:xfrm flipH="1">
            <a:off x="8257099" y="4867759"/>
            <a:ext cx="359478" cy="287583"/>
          </a:xfrm>
          <a:prstGeom prst="line">
            <a:avLst/>
          </a:prstGeom>
          <a:ln w="9525" cap="flat" cmpd="sng">
            <a:solidFill>
              <a:srgbClr val="000000"/>
            </a:solidFill>
            <a:prstDash val="solid"/>
            <a:round/>
            <a:headEnd type="none" w="med" len="med"/>
            <a:tailEnd type="triangle" w="med" len="med"/>
          </a:ln>
        </p:spPr>
      </p:sp>
      <p:sp>
        <p:nvSpPr>
          <p:cNvPr id="103433" name="Line 9"/>
          <p:cNvSpPr/>
          <p:nvPr/>
        </p:nvSpPr>
        <p:spPr>
          <a:xfrm>
            <a:off x="7897621" y="2275286"/>
            <a:ext cx="0" cy="361594"/>
          </a:xfrm>
          <a:prstGeom prst="line">
            <a:avLst/>
          </a:prstGeom>
          <a:ln w="9525" cap="flat" cmpd="sng">
            <a:solidFill>
              <a:schemeClr val="tx1"/>
            </a:solidFill>
            <a:prstDash val="solid"/>
            <a:round/>
            <a:headEnd type="none" w="med" len="med"/>
            <a:tailEnd type="triangle" w="med" len="med"/>
          </a:ln>
        </p:spPr>
      </p:sp>
      <p:sp>
        <p:nvSpPr>
          <p:cNvPr id="851978" name="AutoShape 10"/>
          <p:cNvSpPr>
            <a:spLocks noChangeArrowheads="1"/>
          </p:cNvSpPr>
          <p:nvPr/>
        </p:nvSpPr>
        <p:spPr bwMode="auto">
          <a:xfrm>
            <a:off x="7538142" y="2636880"/>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B</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1979" name="AutoShape 11"/>
          <p:cNvSpPr>
            <a:spLocks noChangeArrowheads="1"/>
          </p:cNvSpPr>
          <p:nvPr/>
        </p:nvSpPr>
        <p:spPr bwMode="auto">
          <a:xfrm>
            <a:off x="7538142" y="3789324"/>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D</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1980" name="AutoShape 12"/>
          <p:cNvSpPr>
            <a:spLocks noChangeArrowheads="1"/>
          </p:cNvSpPr>
          <p:nvPr/>
        </p:nvSpPr>
        <p:spPr bwMode="auto">
          <a:xfrm>
            <a:off x="7538142" y="493965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F</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1981" name="AutoShape 13"/>
          <p:cNvSpPr>
            <a:spLocks noChangeArrowheads="1"/>
          </p:cNvSpPr>
          <p:nvPr/>
        </p:nvSpPr>
        <p:spPr bwMode="auto">
          <a:xfrm>
            <a:off x="8544682" y="443638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E</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1982" name="AutoShape 14"/>
          <p:cNvSpPr>
            <a:spLocks noChangeArrowheads="1"/>
          </p:cNvSpPr>
          <p:nvPr/>
        </p:nvSpPr>
        <p:spPr bwMode="auto">
          <a:xfrm>
            <a:off x="8544682" y="321204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C</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3439" name="Line 15"/>
          <p:cNvSpPr/>
          <p:nvPr/>
        </p:nvSpPr>
        <p:spPr>
          <a:xfrm>
            <a:off x="7897621" y="3212045"/>
            <a:ext cx="0" cy="577279"/>
          </a:xfrm>
          <a:prstGeom prst="line">
            <a:avLst/>
          </a:prstGeom>
          <a:ln w="9525" cap="flat" cmpd="sng">
            <a:solidFill>
              <a:schemeClr val="tx1"/>
            </a:solidFill>
            <a:prstDash val="solid"/>
            <a:round/>
            <a:headEnd type="none" w="med" len="med"/>
            <a:tailEnd type="triangle" w="med" len="med"/>
          </a:ln>
        </p:spPr>
      </p:sp>
      <p:sp>
        <p:nvSpPr>
          <p:cNvPr id="103440" name="Line 16"/>
          <p:cNvSpPr/>
          <p:nvPr/>
        </p:nvSpPr>
        <p:spPr>
          <a:xfrm>
            <a:off x="7897621" y="4364489"/>
            <a:ext cx="0" cy="577281"/>
          </a:xfrm>
          <a:prstGeom prst="line">
            <a:avLst/>
          </a:prstGeom>
          <a:ln w="9525" cap="flat" cmpd="sng">
            <a:solidFill>
              <a:schemeClr val="tx1"/>
            </a:solidFill>
            <a:prstDash val="solid"/>
            <a:round/>
            <a:headEnd type="none" w="med" len="med"/>
            <a:tailEnd type="triangle" w="med" len="med"/>
          </a:ln>
        </p:spPr>
      </p:sp>
      <p:sp>
        <p:nvSpPr>
          <p:cNvPr id="103441" name="Freeform 19"/>
          <p:cNvSpPr/>
          <p:nvPr/>
        </p:nvSpPr>
        <p:spPr>
          <a:xfrm>
            <a:off x="7836299" y="1700121"/>
            <a:ext cx="1355444" cy="417629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54" h="2631">
                <a:moveTo>
                  <a:pt x="113" y="0"/>
                </a:moveTo>
                <a:cubicBezTo>
                  <a:pt x="109" y="332"/>
                  <a:pt x="105" y="665"/>
                  <a:pt x="113" y="816"/>
                </a:cubicBezTo>
                <a:cubicBezTo>
                  <a:pt x="121" y="967"/>
                  <a:pt x="83" y="847"/>
                  <a:pt x="159" y="907"/>
                </a:cubicBezTo>
                <a:cubicBezTo>
                  <a:pt x="235" y="967"/>
                  <a:pt x="506" y="1126"/>
                  <a:pt x="567" y="1179"/>
                </a:cubicBezTo>
                <a:cubicBezTo>
                  <a:pt x="628" y="1232"/>
                  <a:pt x="582" y="1164"/>
                  <a:pt x="522" y="1224"/>
                </a:cubicBezTo>
                <a:cubicBezTo>
                  <a:pt x="462" y="1284"/>
                  <a:pt x="249" y="1474"/>
                  <a:pt x="204" y="1542"/>
                </a:cubicBezTo>
                <a:cubicBezTo>
                  <a:pt x="159" y="1610"/>
                  <a:pt x="158" y="1573"/>
                  <a:pt x="249" y="1633"/>
                </a:cubicBezTo>
                <a:cubicBezTo>
                  <a:pt x="340" y="1693"/>
                  <a:pt x="665" y="1837"/>
                  <a:pt x="748" y="1905"/>
                </a:cubicBezTo>
                <a:cubicBezTo>
                  <a:pt x="831" y="1973"/>
                  <a:pt x="854" y="1966"/>
                  <a:pt x="748" y="2041"/>
                </a:cubicBezTo>
                <a:cubicBezTo>
                  <a:pt x="642" y="2116"/>
                  <a:pt x="226" y="2298"/>
                  <a:pt x="113" y="2358"/>
                </a:cubicBezTo>
                <a:cubicBezTo>
                  <a:pt x="0" y="2418"/>
                  <a:pt x="75" y="2359"/>
                  <a:pt x="68" y="2404"/>
                </a:cubicBezTo>
                <a:cubicBezTo>
                  <a:pt x="61" y="2449"/>
                  <a:pt x="64" y="2540"/>
                  <a:pt x="68" y="2631"/>
                </a:cubicBezTo>
              </a:path>
            </a:pathLst>
          </a:custGeom>
          <a:noFill/>
          <a:ln w="38100" cap="rnd" cmpd="sng">
            <a:solidFill>
              <a:srgbClr val="FF0000"/>
            </a:solidFill>
            <a:prstDash val="solid"/>
            <a:round/>
            <a:headEnd type="none" w="med" len="med"/>
            <a:tailEnd type="arrow" w="med" len="lg"/>
          </a:ln>
        </p:spPr>
        <p:txBody>
          <a:bodyPr/>
          <a:p>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4450" name="Rectangle 1026"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分支覆盖</a:t>
            </a:r>
            <a:endParaRPr lang="zh-CN" altLang="en-US" dirty="0">
              <a:latin typeface="楷体_GB2312"/>
              <a:ea typeface="楷体_GB2312"/>
            </a:endParaRPr>
          </a:p>
        </p:txBody>
      </p:sp>
      <p:sp>
        <p:nvSpPr>
          <p:cNvPr id="636931" name="Rectangle 1027"/>
          <p:cNvSpPr>
            <a:spLocks noGrp="1" noChangeArrowheads="1"/>
          </p:cNvSpPr>
          <p:nvPr>
            <p:ph idx="1" hasCustomPrompt="1"/>
          </p:nvPr>
        </p:nvSpPr>
        <p:spPr>
          <a:xfrm>
            <a:off x="629816" y="1319497"/>
            <a:ext cx="10961973" cy="4525197"/>
          </a:xfrm>
        </p:spPr>
        <p:txBody>
          <a:bodyPr vert="horz" wrap="square" lIns="121799" tIns="60899" rIns="121799" bIns="60899"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mn-lt"/>
                <a:ea typeface="+mn-ea"/>
                <a:cs typeface="+mn-cs"/>
              </a:rPr>
              <a:t>程序中的每一个分支至少通过一次 </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b="0" i="0" u="none" strike="noStrike" kern="1200" cap="none" spc="0" normalizeH="0" baseline="0" noProof="0">
                <a:ln>
                  <a:noFill/>
                </a:ln>
                <a:solidFill>
                  <a:schemeClr val="tx1"/>
                </a:solidFill>
                <a:effectLst/>
                <a:uLnTx/>
                <a:uFillTx/>
                <a:latin typeface="+mn-lt"/>
                <a:ea typeface="+mn-ea"/>
                <a:cs typeface="+mn-cs"/>
              </a:rPr>
              <a:t>C2</a:t>
            </a:r>
            <a:r>
              <a:rPr kumimoji="0" lang="zh-CN" altLang="en-US" b="0" i="0" u="none" strike="noStrike" kern="1200" cap="none" spc="0" normalizeH="0" baseline="0" noProof="0">
                <a:ln>
                  <a:noFill/>
                </a:ln>
                <a:solidFill>
                  <a:schemeClr val="tx1"/>
                </a:solidFill>
                <a:effectLst/>
                <a:uLnTx/>
                <a:uFillTx/>
                <a:latin typeface="+mn-lt"/>
                <a:ea typeface="+mn-ea"/>
                <a:cs typeface="+mn-cs"/>
              </a:rPr>
              <a:t>覆盖、决策覆盖</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mn-lt"/>
                <a:ea typeface="+mn-ea"/>
                <a:cs typeface="+mn-cs"/>
              </a:rPr>
              <a:t>分支覆盖的盲点</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短路估值使分支覆盖不必考虑所有条件</a:t>
            </a:r>
            <a:endParaRPr kumimoji="0" lang="zh-CN" altLang="en-US" sz="2400" b="1" i="0" u="none" strike="noStrike" kern="1200" cap="none" spc="0" normalizeH="0" baseline="0" noProof="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忽略了从复合谓词引出的隐含路径</a:t>
            </a:r>
            <a:endParaRPr kumimoji="0" lang="zh-CN" altLang="en-US" sz="2400" b="1" i="0" u="none" strike="noStrike" kern="1200" cap="none" spc="0" normalizeH="0" baseline="0" noProof="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分支覆盖不能保证所有入口－出口路径都被执行</a:t>
            </a:r>
            <a:endParaRPr kumimoji="0" lang="zh-CN" altLang="en-US" sz="2400" b="1"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5474"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分支覆盖实例</a:t>
            </a:r>
            <a:endParaRPr lang="zh-CN" altLang="en-US" dirty="0">
              <a:latin typeface="楷体_GB2312"/>
              <a:ea typeface="楷体_GB2312"/>
            </a:endParaRPr>
          </a:p>
        </p:txBody>
      </p:sp>
      <p:sp>
        <p:nvSpPr>
          <p:cNvPr id="105475" name="Rectangle 3"/>
          <p:cNvSpPr>
            <a:spLocks noGrp="1"/>
          </p:cNvSpPr>
          <p:nvPr>
            <p:ph idx="1" hasCustomPrompt="1"/>
          </p:nvPr>
        </p:nvSpPr>
        <p:spPr>
          <a:xfrm>
            <a:off x="917399" y="1484434"/>
            <a:ext cx="5322393" cy="4535771"/>
          </a:xfrm>
        </p:spPr>
        <p:txBody>
          <a:bodyPr vert="horz" wrap="square" lIns="121799" tIns="60899" rIns="121799" bIns="60899" anchor="t"/>
          <a:p>
            <a:pPr>
              <a:spcBef>
                <a:spcPct val="50000"/>
              </a:spcBef>
            </a:pPr>
            <a:r>
              <a:rPr lang="zh-CN" altLang="en-US" sz="3730" dirty="0"/>
              <a:t>用例</a:t>
            </a:r>
            <a:endParaRPr lang="zh-CN" altLang="en-US" sz="3730" dirty="0"/>
          </a:p>
          <a:p>
            <a:pPr lvl="1">
              <a:spcBef>
                <a:spcPct val="50000"/>
              </a:spcBef>
            </a:pPr>
            <a:r>
              <a:rPr lang="en-US" altLang="zh-CN" sz="3195" dirty="0"/>
              <a:t>{ x=2</a:t>
            </a:r>
            <a:r>
              <a:rPr lang="zh-CN" altLang="en-US" sz="3195" dirty="0"/>
              <a:t>、</a:t>
            </a:r>
            <a:r>
              <a:rPr lang="en-US" altLang="zh-CN" sz="3195" dirty="0"/>
              <a:t>y=6</a:t>
            </a:r>
            <a:r>
              <a:rPr lang="zh-CN" altLang="en-US" sz="3195" dirty="0"/>
              <a:t>、</a:t>
            </a:r>
            <a:r>
              <a:rPr lang="en-US" altLang="zh-CN" sz="3195" dirty="0"/>
              <a:t>z=5}</a:t>
            </a:r>
            <a:endParaRPr lang="en-US" altLang="zh-CN" sz="3195" dirty="0"/>
          </a:p>
          <a:p>
            <a:pPr lvl="1">
              <a:spcBef>
                <a:spcPct val="50000"/>
              </a:spcBef>
            </a:pPr>
            <a:r>
              <a:rPr lang="en-US" altLang="zh-CN" sz="3195" dirty="0"/>
              <a:t>{ x=4</a:t>
            </a:r>
            <a:r>
              <a:rPr lang="zh-CN" altLang="en-US" sz="3195" dirty="0"/>
              <a:t>、</a:t>
            </a:r>
            <a:r>
              <a:rPr lang="en-US" altLang="zh-CN" sz="3195" dirty="0"/>
              <a:t>y=5</a:t>
            </a:r>
            <a:r>
              <a:rPr lang="zh-CN" altLang="en-US" sz="3195" dirty="0"/>
              <a:t>、</a:t>
            </a:r>
            <a:r>
              <a:rPr lang="en-US" altLang="zh-CN" sz="3195" dirty="0"/>
              <a:t>z=5}</a:t>
            </a:r>
            <a:endParaRPr lang="en-US" altLang="zh-CN" sz="3195" dirty="0"/>
          </a:p>
          <a:p>
            <a:pPr>
              <a:spcBef>
                <a:spcPct val="50000"/>
              </a:spcBef>
            </a:pPr>
            <a:r>
              <a:rPr lang="zh-CN" altLang="en-US" sz="3730" dirty="0"/>
              <a:t>执行路径</a:t>
            </a:r>
            <a:endParaRPr lang="zh-CN" altLang="en-US" sz="3730" dirty="0"/>
          </a:p>
          <a:p>
            <a:pPr lvl="1">
              <a:spcBef>
                <a:spcPct val="50000"/>
              </a:spcBef>
            </a:pPr>
            <a:r>
              <a:rPr lang="en-US" altLang="zh-CN" sz="3195" dirty="0"/>
              <a:t>ABDEF</a:t>
            </a:r>
            <a:endParaRPr lang="en-US" altLang="zh-CN" sz="3195" dirty="0"/>
          </a:p>
          <a:p>
            <a:pPr lvl="1">
              <a:spcBef>
                <a:spcPct val="50000"/>
              </a:spcBef>
            </a:pPr>
            <a:r>
              <a:rPr lang="en-US" altLang="zh-CN" sz="3195" dirty="0"/>
              <a:t>ABDF</a:t>
            </a:r>
            <a:endParaRPr lang="en-US" altLang="zh-CN" sz="3195" dirty="0"/>
          </a:p>
        </p:txBody>
      </p:sp>
      <p:sp>
        <p:nvSpPr>
          <p:cNvPr id="857092" name="AutoShape 4"/>
          <p:cNvSpPr>
            <a:spLocks noChangeArrowheads="1"/>
          </p:cNvSpPr>
          <p:nvPr/>
        </p:nvSpPr>
        <p:spPr bwMode="auto">
          <a:xfrm>
            <a:off x="7538142" y="1843912"/>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A</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5477" name="Line 5"/>
          <p:cNvSpPr/>
          <p:nvPr/>
        </p:nvSpPr>
        <p:spPr>
          <a:xfrm>
            <a:off x="8257099" y="3140149"/>
            <a:ext cx="395427" cy="287583"/>
          </a:xfrm>
          <a:prstGeom prst="line">
            <a:avLst/>
          </a:prstGeom>
          <a:ln w="9525" cap="flat" cmpd="sng">
            <a:solidFill>
              <a:srgbClr val="000000"/>
            </a:solidFill>
            <a:prstDash val="solid"/>
            <a:round/>
            <a:headEnd type="none" w="med" len="med"/>
            <a:tailEnd type="triangle" w="med" len="med"/>
          </a:ln>
        </p:spPr>
      </p:sp>
      <p:sp>
        <p:nvSpPr>
          <p:cNvPr id="105478" name="Line 6"/>
          <p:cNvSpPr/>
          <p:nvPr/>
        </p:nvSpPr>
        <p:spPr>
          <a:xfrm>
            <a:off x="8257099" y="4364489"/>
            <a:ext cx="431374" cy="287583"/>
          </a:xfrm>
          <a:prstGeom prst="line">
            <a:avLst/>
          </a:prstGeom>
          <a:ln w="9525" cap="flat" cmpd="sng">
            <a:solidFill>
              <a:srgbClr val="000000"/>
            </a:solidFill>
            <a:prstDash val="solid"/>
            <a:round/>
            <a:headEnd type="none" w="med" len="med"/>
            <a:tailEnd type="triangle" w="med" len="med"/>
          </a:ln>
        </p:spPr>
      </p:sp>
      <p:sp>
        <p:nvSpPr>
          <p:cNvPr id="105479" name="Line 7"/>
          <p:cNvSpPr/>
          <p:nvPr/>
        </p:nvSpPr>
        <p:spPr>
          <a:xfrm flipH="1">
            <a:off x="8257099" y="3789324"/>
            <a:ext cx="359478" cy="289698"/>
          </a:xfrm>
          <a:prstGeom prst="line">
            <a:avLst/>
          </a:prstGeom>
          <a:ln w="9525" cap="flat" cmpd="sng">
            <a:solidFill>
              <a:srgbClr val="000000"/>
            </a:solidFill>
            <a:prstDash val="solid"/>
            <a:round/>
            <a:headEnd type="none" w="med" len="med"/>
            <a:tailEnd type="triangle" w="med" len="med"/>
          </a:ln>
        </p:spPr>
      </p:sp>
      <p:sp>
        <p:nvSpPr>
          <p:cNvPr id="105480" name="Line 8"/>
          <p:cNvSpPr/>
          <p:nvPr/>
        </p:nvSpPr>
        <p:spPr>
          <a:xfrm flipH="1">
            <a:off x="8257099" y="5013666"/>
            <a:ext cx="359478" cy="287583"/>
          </a:xfrm>
          <a:prstGeom prst="line">
            <a:avLst/>
          </a:prstGeom>
          <a:ln w="9525" cap="flat" cmpd="sng">
            <a:solidFill>
              <a:srgbClr val="000000"/>
            </a:solidFill>
            <a:prstDash val="solid"/>
            <a:round/>
            <a:headEnd type="none" w="med" len="med"/>
            <a:tailEnd type="triangle" w="med" len="med"/>
          </a:ln>
        </p:spPr>
      </p:sp>
      <p:sp>
        <p:nvSpPr>
          <p:cNvPr id="105481" name="Line 9"/>
          <p:cNvSpPr/>
          <p:nvPr/>
        </p:nvSpPr>
        <p:spPr>
          <a:xfrm>
            <a:off x="7897621" y="2421193"/>
            <a:ext cx="0" cy="359478"/>
          </a:xfrm>
          <a:prstGeom prst="line">
            <a:avLst/>
          </a:prstGeom>
          <a:ln w="9525" cap="flat" cmpd="sng">
            <a:solidFill>
              <a:schemeClr val="tx1"/>
            </a:solidFill>
            <a:prstDash val="solid"/>
            <a:round/>
            <a:headEnd type="none" w="med" len="med"/>
            <a:tailEnd type="triangle" w="med" len="med"/>
          </a:ln>
        </p:spPr>
      </p:sp>
      <p:sp>
        <p:nvSpPr>
          <p:cNvPr id="857098" name="AutoShape 10"/>
          <p:cNvSpPr>
            <a:spLocks noChangeArrowheads="1"/>
          </p:cNvSpPr>
          <p:nvPr/>
        </p:nvSpPr>
        <p:spPr bwMode="auto">
          <a:xfrm>
            <a:off x="7538142" y="2780671"/>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B</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7099" name="AutoShape 11"/>
          <p:cNvSpPr>
            <a:spLocks noChangeArrowheads="1"/>
          </p:cNvSpPr>
          <p:nvPr/>
        </p:nvSpPr>
        <p:spPr bwMode="auto">
          <a:xfrm>
            <a:off x="7538142" y="393311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D</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7100" name="AutoShape 12"/>
          <p:cNvSpPr>
            <a:spLocks noChangeArrowheads="1"/>
          </p:cNvSpPr>
          <p:nvPr/>
        </p:nvSpPr>
        <p:spPr bwMode="auto">
          <a:xfrm>
            <a:off x="7538142" y="5083446"/>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F</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7101" name="AutoShape 13"/>
          <p:cNvSpPr>
            <a:spLocks noChangeArrowheads="1"/>
          </p:cNvSpPr>
          <p:nvPr/>
        </p:nvSpPr>
        <p:spPr bwMode="auto">
          <a:xfrm>
            <a:off x="8544682" y="4582292"/>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E</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7102" name="AutoShape 14"/>
          <p:cNvSpPr>
            <a:spLocks noChangeArrowheads="1"/>
          </p:cNvSpPr>
          <p:nvPr/>
        </p:nvSpPr>
        <p:spPr bwMode="auto">
          <a:xfrm>
            <a:off x="8544682" y="3357950"/>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C</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5487" name="Line 15"/>
          <p:cNvSpPr/>
          <p:nvPr/>
        </p:nvSpPr>
        <p:spPr>
          <a:xfrm>
            <a:off x="7897621" y="3357950"/>
            <a:ext cx="0" cy="575165"/>
          </a:xfrm>
          <a:prstGeom prst="line">
            <a:avLst/>
          </a:prstGeom>
          <a:ln w="9525" cap="flat" cmpd="sng">
            <a:solidFill>
              <a:schemeClr val="tx1"/>
            </a:solidFill>
            <a:prstDash val="solid"/>
            <a:round/>
            <a:headEnd type="none" w="med" len="med"/>
            <a:tailEnd type="triangle" w="med" len="med"/>
          </a:ln>
        </p:spPr>
      </p:sp>
      <p:sp>
        <p:nvSpPr>
          <p:cNvPr id="105488" name="Line 16"/>
          <p:cNvSpPr/>
          <p:nvPr/>
        </p:nvSpPr>
        <p:spPr>
          <a:xfrm>
            <a:off x="7897621" y="4510396"/>
            <a:ext cx="0" cy="575165"/>
          </a:xfrm>
          <a:prstGeom prst="line">
            <a:avLst/>
          </a:prstGeom>
          <a:ln w="9525" cap="flat" cmpd="sng">
            <a:solidFill>
              <a:schemeClr val="tx1"/>
            </a:solidFill>
            <a:prstDash val="solid"/>
            <a:round/>
            <a:headEnd type="none" w="med" len="med"/>
            <a:tailEnd type="triangle" w="med" len="med"/>
          </a:ln>
        </p:spPr>
      </p:sp>
      <p:sp>
        <p:nvSpPr>
          <p:cNvPr id="105489" name="Line 18"/>
          <p:cNvSpPr/>
          <p:nvPr/>
        </p:nvSpPr>
        <p:spPr>
          <a:xfrm>
            <a:off x="7751715" y="1700121"/>
            <a:ext cx="0" cy="4320084"/>
          </a:xfrm>
          <a:prstGeom prst="line">
            <a:avLst/>
          </a:prstGeom>
          <a:ln w="38100" cap="rnd" cmpd="sng">
            <a:solidFill>
              <a:srgbClr val="339966"/>
            </a:solidFill>
            <a:prstDash val="solid"/>
            <a:round/>
            <a:headEnd type="none" w="med" len="med"/>
            <a:tailEnd type="arrow" w="med" len="lg"/>
          </a:ln>
        </p:spPr>
      </p:sp>
      <p:sp>
        <p:nvSpPr>
          <p:cNvPr id="105490" name="Oval 19"/>
          <p:cNvSpPr/>
          <p:nvPr/>
        </p:nvSpPr>
        <p:spPr>
          <a:xfrm>
            <a:off x="7967402" y="6020205"/>
            <a:ext cx="359478" cy="361592"/>
          </a:xfrm>
          <a:prstGeom prst="ellipse">
            <a:avLst/>
          </a:prstGeom>
          <a:noFill/>
          <a:ln w="28575" cap="rnd" cmpd="sng">
            <a:solidFill>
              <a:srgbClr val="FF0000"/>
            </a:solidFill>
            <a:prstDash val="solid"/>
            <a:round/>
            <a:headEnd type="none" w="med" len="med"/>
            <a:tailEnd type="none" w="med" len="med"/>
          </a:ln>
        </p:spPr>
        <p:txBody>
          <a:bodyPr wrap="none" anchor="ctr"/>
          <a:p>
            <a:pPr algn="ctr" eaLnBrk="0" hangingPunct="0"/>
            <a:r>
              <a:rPr lang="en-US" altLang="zh-CN" sz="2400" dirty="0">
                <a:solidFill>
                  <a:srgbClr val="FF0000"/>
                </a:solidFill>
                <a:latin typeface="Times New Roman" panose="02020603050405020304" pitchFamily="18" charset="0"/>
                <a:ea typeface="微软雅黑" panose="020B0503020204020204" pitchFamily="34" charset="-122"/>
              </a:rPr>
              <a:t>1</a:t>
            </a:r>
            <a:endParaRPr lang="en-US" altLang="zh-CN" sz="2400" dirty="0">
              <a:solidFill>
                <a:srgbClr val="FF0000"/>
              </a:solidFill>
              <a:latin typeface="Times New Roman" panose="02020603050405020304" pitchFamily="18" charset="0"/>
              <a:ea typeface="微软雅黑" panose="020B0503020204020204" pitchFamily="34" charset="-122"/>
            </a:endParaRPr>
          </a:p>
        </p:txBody>
      </p:sp>
      <p:sp>
        <p:nvSpPr>
          <p:cNvPr id="105491" name="Oval 20"/>
          <p:cNvSpPr/>
          <p:nvPr/>
        </p:nvSpPr>
        <p:spPr>
          <a:xfrm>
            <a:off x="7392237" y="6020205"/>
            <a:ext cx="359478" cy="361592"/>
          </a:xfrm>
          <a:prstGeom prst="ellipse">
            <a:avLst/>
          </a:prstGeom>
          <a:noFill/>
          <a:ln w="28575" cap="rnd" cmpd="sng">
            <a:solidFill>
              <a:srgbClr val="339966"/>
            </a:solidFill>
            <a:prstDash val="solid"/>
            <a:round/>
            <a:headEnd type="none" w="med" len="med"/>
            <a:tailEnd type="none" w="med" len="med"/>
          </a:ln>
        </p:spPr>
        <p:txBody>
          <a:bodyPr wrap="none" anchor="ctr"/>
          <a:p>
            <a:pPr algn="ctr" eaLnBrk="0" hangingPunct="0"/>
            <a:r>
              <a:rPr lang="en-US" altLang="zh-CN" sz="2400" dirty="0">
                <a:solidFill>
                  <a:srgbClr val="008000"/>
                </a:solidFill>
                <a:latin typeface="Times New Roman" panose="02020603050405020304" pitchFamily="18" charset="0"/>
                <a:ea typeface="微软雅黑" panose="020B0503020204020204" pitchFamily="34" charset="-122"/>
              </a:rPr>
              <a:t>2</a:t>
            </a:r>
            <a:endParaRPr lang="en-US" altLang="zh-CN" sz="2400" dirty="0">
              <a:solidFill>
                <a:srgbClr val="008000"/>
              </a:solidFill>
              <a:latin typeface="Times New Roman" panose="02020603050405020304" pitchFamily="18" charset="0"/>
              <a:ea typeface="微软雅黑" panose="020B0503020204020204" pitchFamily="34" charset="-122"/>
            </a:endParaRPr>
          </a:p>
        </p:txBody>
      </p:sp>
      <p:sp>
        <p:nvSpPr>
          <p:cNvPr id="105492" name="Freeform 22"/>
          <p:cNvSpPr/>
          <p:nvPr/>
        </p:nvSpPr>
        <p:spPr>
          <a:xfrm>
            <a:off x="7908194" y="1700121"/>
            <a:ext cx="1355444" cy="417629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54" h="2631">
                <a:moveTo>
                  <a:pt x="113" y="0"/>
                </a:moveTo>
                <a:cubicBezTo>
                  <a:pt x="109" y="332"/>
                  <a:pt x="105" y="665"/>
                  <a:pt x="113" y="816"/>
                </a:cubicBezTo>
                <a:cubicBezTo>
                  <a:pt x="121" y="967"/>
                  <a:pt x="83" y="847"/>
                  <a:pt x="159" y="907"/>
                </a:cubicBezTo>
                <a:cubicBezTo>
                  <a:pt x="235" y="967"/>
                  <a:pt x="506" y="1126"/>
                  <a:pt x="567" y="1179"/>
                </a:cubicBezTo>
                <a:cubicBezTo>
                  <a:pt x="628" y="1232"/>
                  <a:pt x="582" y="1164"/>
                  <a:pt x="522" y="1224"/>
                </a:cubicBezTo>
                <a:cubicBezTo>
                  <a:pt x="462" y="1284"/>
                  <a:pt x="249" y="1474"/>
                  <a:pt x="204" y="1542"/>
                </a:cubicBezTo>
                <a:cubicBezTo>
                  <a:pt x="159" y="1610"/>
                  <a:pt x="158" y="1573"/>
                  <a:pt x="249" y="1633"/>
                </a:cubicBezTo>
                <a:cubicBezTo>
                  <a:pt x="340" y="1693"/>
                  <a:pt x="665" y="1837"/>
                  <a:pt x="748" y="1905"/>
                </a:cubicBezTo>
                <a:cubicBezTo>
                  <a:pt x="831" y="1973"/>
                  <a:pt x="854" y="1966"/>
                  <a:pt x="748" y="2041"/>
                </a:cubicBezTo>
                <a:cubicBezTo>
                  <a:pt x="642" y="2116"/>
                  <a:pt x="226" y="2298"/>
                  <a:pt x="113" y="2358"/>
                </a:cubicBezTo>
                <a:cubicBezTo>
                  <a:pt x="0" y="2418"/>
                  <a:pt x="75" y="2359"/>
                  <a:pt x="68" y="2404"/>
                </a:cubicBezTo>
                <a:cubicBezTo>
                  <a:pt x="61" y="2449"/>
                  <a:pt x="64" y="2540"/>
                  <a:pt x="68" y="2631"/>
                </a:cubicBezTo>
              </a:path>
            </a:pathLst>
          </a:custGeom>
          <a:noFill/>
          <a:ln w="38100" cap="rnd" cmpd="sng">
            <a:solidFill>
              <a:srgbClr val="FF0000"/>
            </a:solidFill>
            <a:prstDash val="solid"/>
            <a:round/>
            <a:headEnd type="none" w="med" len="med"/>
            <a:tailEnd type="arrow" w="med" len="lg"/>
          </a:ln>
        </p:spPr>
        <p:txBody>
          <a:bodyPr/>
          <a:p>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6498"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条件覆盖</a:t>
            </a:r>
            <a:endParaRPr lang="zh-CN" altLang="en-US" dirty="0">
              <a:latin typeface="楷体_GB2312"/>
              <a:ea typeface="楷体_GB2312"/>
            </a:endParaRPr>
          </a:p>
        </p:txBody>
      </p:sp>
      <p:sp>
        <p:nvSpPr>
          <p:cNvPr id="106499" name="Rectangle 3"/>
          <p:cNvSpPr>
            <a:spLocks noGrp="1"/>
          </p:cNvSpPr>
          <p:nvPr>
            <p:ph idx="1" hasCustomPrompt="1"/>
          </p:nvPr>
        </p:nvSpPr>
        <p:spPr>
          <a:xfrm>
            <a:off x="2135396" y="1651486"/>
            <a:ext cx="8001564" cy="4117083"/>
          </a:xfrm>
        </p:spPr>
        <p:txBody>
          <a:bodyPr vert="horz" wrap="square" lIns="121799" tIns="60899" rIns="121799" bIns="60899" anchor="t"/>
          <a:p>
            <a:r>
              <a:rPr lang="zh-CN" altLang="en-US" dirty="0"/>
              <a:t>判定中的每个条件获得各种可能的结果 </a:t>
            </a:r>
            <a:endParaRPr lang="zh-CN" altLang="en-US" dirty="0"/>
          </a:p>
          <a:p>
            <a:r>
              <a:rPr lang="zh-CN" altLang="en-US" dirty="0"/>
              <a:t>不要求测试所有可能的分支</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7522"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条件覆盖实例</a:t>
            </a:r>
            <a:endParaRPr lang="zh-CN" altLang="en-US" dirty="0">
              <a:latin typeface="楷体_GB2312"/>
              <a:ea typeface="楷体_GB2312"/>
            </a:endParaRPr>
          </a:p>
        </p:txBody>
      </p:sp>
      <p:sp>
        <p:nvSpPr>
          <p:cNvPr id="107523" name="Rectangle 3"/>
          <p:cNvSpPr>
            <a:spLocks noGrp="1"/>
          </p:cNvSpPr>
          <p:nvPr>
            <p:ph idx="1" hasCustomPrompt="1"/>
          </p:nvPr>
        </p:nvSpPr>
        <p:spPr>
          <a:xfrm>
            <a:off x="724971" y="1484434"/>
            <a:ext cx="5658611" cy="4535771"/>
          </a:xfrm>
        </p:spPr>
        <p:txBody>
          <a:bodyPr vert="horz" wrap="square" lIns="121799" tIns="60899" rIns="121799" bIns="60899" anchor="t"/>
          <a:p>
            <a:pPr>
              <a:spcBef>
                <a:spcPct val="50000"/>
              </a:spcBef>
            </a:pPr>
            <a:r>
              <a:rPr lang="zh-CN" altLang="en-US" sz="3730" dirty="0"/>
              <a:t>用例</a:t>
            </a:r>
            <a:endParaRPr lang="zh-CN" altLang="en-US" sz="3730" dirty="0"/>
          </a:p>
          <a:p>
            <a:pPr lvl="1">
              <a:spcBef>
                <a:spcPct val="50000"/>
              </a:spcBef>
            </a:pPr>
            <a:r>
              <a:rPr lang="en-US" altLang="zh-CN" sz="3195" dirty="0"/>
              <a:t>{ x=4</a:t>
            </a:r>
            <a:r>
              <a:rPr lang="zh-CN" altLang="en-US" sz="3195" dirty="0"/>
              <a:t>、</a:t>
            </a:r>
            <a:r>
              <a:rPr lang="en-US" altLang="zh-CN" sz="3195" dirty="0"/>
              <a:t>y=5</a:t>
            </a:r>
            <a:r>
              <a:rPr lang="zh-CN" altLang="en-US" sz="3195" dirty="0"/>
              <a:t>、</a:t>
            </a:r>
            <a:r>
              <a:rPr lang="en-US" altLang="zh-CN" sz="3195" dirty="0"/>
              <a:t>z=15}</a:t>
            </a:r>
            <a:endParaRPr lang="en-US" altLang="zh-CN" sz="3195" dirty="0"/>
          </a:p>
          <a:p>
            <a:pPr lvl="1">
              <a:spcBef>
                <a:spcPct val="50000"/>
              </a:spcBef>
            </a:pPr>
            <a:r>
              <a:rPr lang="en-US" altLang="zh-CN" sz="3195" dirty="0"/>
              <a:t>{ x=2</a:t>
            </a:r>
            <a:r>
              <a:rPr lang="zh-CN" altLang="en-US" sz="3195" dirty="0"/>
              <a:t>、</a:t>
            </a:r>
            <a:r>
              <a:rPr lang="en-US" altLang="zh-CN" sz="3195" dirty="0"/>
              <a:t>y=6</a:t>
            </a:r>
            <a:r>
              <a:rPr lang="zh-CN" altLang="en-US" sz="3195" dirty="0"/>
              <a:t>、</a:t>
            </a:r>
            <a:r>
              <a:rPr lang="en-US" altLang="zh-CN" sz="3195" dirty="0"/>
              <a:t>z=5}</a:t>
            </a:r>
            <a:endParaRPr lang="en-US" altLang="zh-CN" sz="3195" dirty="0"/>
          </a:p>
          <a:p>
            <a:pPr>
              <a:spcBef>
                <a:spcPct val="50000"/>
              </a:spcBef>
            </a:pPr>
            <a:r>
              <a:rPr lang="zh-CN" altLang="en-US" sz="3730" dirty="0"/>
              <a:t>执行路径</a:t>
            </a:r>
            <a:endParaRPr lang="zh-CN" altLang="en-US" sz="3730" dirty="0"/>
          </a:p>
          <a:p>
            <a:pPr lvl="1">
              <a:spcBef>
                <a:spcPct val="50000"/>
              </a:spcBef>
            </a:pPr>
            <a:r>
              <a:rPr lang="en-US" altLang="zh-CN" sz="3195" dirty="0"/>
              <a:t>ABDF</a:t>
            </a:r>
            <a:endParaRPr lang="en-US" altLang="zh-CN" sz="3195" dirty="0"/>
          </a:p>
          <a:p>
            <a:pPr lvl="1">
              <a:spcBef>
                <a:spcPct val="50000"/>
              </a:spcBef>
            </a:pPr>
            <a:r>
              <a:rPr lang="en-US" altLang="zh-CN" sz="3195" dirty="0"/>
              <a:t>ABCDEF</a:t>
            </a:r>
            <a:endParaRPr lang="en-US" altLang="zh-CN" sz="3195" dirty="0"/>
          </a:p>
        </p:txBody>
      </p:sp>
      <p:sp>
        <p:nvSpPr>
          <p:cNvPr id="858116" name="AutoShape 4"/>
          <p:cNvSpPr>
            <a:spLocks noChangeArrowheads="1"/>
          </p:cNvSpPr>
          <p:nvPr/>
        </p:nvSpPr>
        <p:spPr bwMode="auto">
          <a:xfrm>
            <a:off x="7538142" y="1843912"/>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A</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7525" name="Line 5"/>
          <p:cNvSpPr/>
          <p:nvPr/>
        </p:nvSpPr>
        <p:spPr>
          <a:xfrm>
            <a:off x="8257099" y="3140149"/>
            <a:ext cx="395427" cy="287583"/>
          </a:xfrm>
          <a:prstGeom prst="line">
            <a:avLst/>
          </a:prstGeom>
          <a:ln w="9525" cap="flat" cmpd="sng">
            <a:solidFill>
              <a:srgbClr val="000000"/>
            </a:solidFill>
            <a:prstDash val="solid"/>
            <a:round/>
            <a:headEnd type="none" w="med" len="med"/>
            <a:tailEnd type="triangle" w="med" len="med"/>
          </a:ln>
        </p:spPr>
      </p:sp>
      <p:sp>
        <p:nvSpPr>
          <p:cNvPr id="107526" name="Line 6"/>
          <p:cNvSpPr/>
          <p:nvPr/>
        </p:nvSpPr>
        <p:spPr>
          <a:xfrm>
            <a:off x="8257099" y="4364489"/>
            <a:ext cx="431374" cy="287583"/>
          </a:xfrm>
          <a:prstGeom prst="line">
            <a:avLst/>
          </a:prstGeom>
          <a:ln w="9525" cap="flat" cmpd="sng">
            <a:solidFill>
              <a:srgbClr val="000000"/>
            </a:solidFill>
            <a:prstDash val="solid"/>
            <a:round/>
            <a:headEnd type="none" w="med" len="med"/>
            <a:tailEnd type="triangle" w="med" len="med"/>
          </a:ln>
        </p:spPr>
      </p:sp>
      <p:sp>
        <p:nvSpPr>
          <p:cNvPr id="107527" name="Line 7"/>
          <p:cNvSpPr/>
          <p:nvPr/>
        </p:nvSpPr>
        <p:spPr>
          <a:xfrm flipH="1">
            <a:off x="8257099" y="3789324"/>
            <a:ext cx="359478" cy="289698"/>
          </a:xfrm>
          <a:prstGeom prst="line">
            <a:avLst/>
          </a:prstGeom>
          <a:ln w="9525" cap="flat" cmpd="sng">
            <a:solidFill>
              <a:srgbClr val="000000"/>
            </a:solidFill>
            <a:prstDash val="solid"/>
            <a:round/>
            <a:headEnd type="none" w="med" len="med"/>
            <a:tailEnd type="triangle" w="med" len="med"/>
          </a:ln>
        </p:spPr>
      </p:sp>
      <p:sp>
        <p:nvSpPr>
          <p:cNvPr id="107528" name="Line 8"/>
          <p:cNvSpPr/>
          <p:nvPr/>
        </p:nvSpPr>
        <p:spPr>
          <a:xfrm flipH="1">
            <a:off x="8257099" y="5013666"/>
            <a:ext cx="359478" cy="287583"/>
          </a:xfrm>
          <a:prstGeom prst="line">
            <a:avLst/>
          </a:prstGeom>
          <a:ln w="9525" cap="flat" cmpd="sng">
            <a:solidFill>
              <a:srgbClr val="000000"/>
            </a:solidFill>
            <a:prstDash val="solid"/>
            <a:round/>
            <a:headEnd type="none" w="med" len="med"/>
            <a:tailEnd type="triangle" w="med" len="med"/>
          </a:ln>
        </p:spPr>
      </p:sp>
      <p:sp>
        <p:nvSpPr>
          <p:cNvPr id="107529" name="Line 9"/>
          <p:cNvSpPr/>
          <p:nvPr/>
        </p:nvSpPr>
        <p:spPr>
          <a:xfrm>
            <a:off x="7897621" y="2421193"/>
            <a:ext cx="0" cy="359478"/>
          </a:xfrm>
          <a:prstGeom prst="line">
            <a:avLst/>
          </a:prstGeom>
          <a:ln w="9525" cap="flat" cmpd="sng">
            <a:solidFill>
              <a:schemeClr val="tx1"/>
            </a:solidFill>
            <a:prstDash val="solid"/>
            <a:round/>
            <a:headEnd type="none" w="med" len="med"/>
            <a:tailEnd type="triangle" w="med" len="med"/>
          </a:ln>
        </p:spPr>
      </p:sp>
      <p:sp>
        <p:nvSpPr>
          <p:cNvPr id="858122" name="AutoShape 10"/>
          <p:cNvSpPr>
            <a:spLocks noChangeArrowheads="1"/>
          </p:cNvSpPr>
          <p:nvPr/>
        </p:nvSpPr>
        <p:spPr bwMode="auto">
          <a:xfrm>
            <a:off x="7538142" y="2780671"/>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B</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8123" name="AutoShape 11"/>
          <p:cNvSpPr>
            <a:spLocks noChangeArrowheads="1"/>
          </p:cNvSpPr>
          <p:nvPr/>
        </p:nvSpPr>
        <p:spPr bwMode="auto">
          <a:xfrm>
            <a:off x="7538142" y="393311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D</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8124" name="AutoShape 12"/>
          <p:cNvSpPr>
            <a:spLocks noChangeArrowheads="1"/>
          </p:cNvSpPr>
          <p:nvPr/>
        </p:nvSpPr>
        <p:spPr bwMode="auto">
          <a:xfrm>
            <a:off x="7538142" y="5083446"/>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F</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8125" name="AutoShape 13"/>
          <p:cNvSpPr>
            <a:spLocks noChangeArrowheads="1"/>
          </p:cNvSpPr>
          <p:nvPr/>
        </p:nvSpPr>
        <p:spPr bwMode="auto">
          <a:xfrm>
            <a:off x="8544682" y="4582292"/>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E</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8126" name="AutoShape 14"/>
          <p:cNvSpPr>
            <a:spLocks noChangeArrowheads="1"/>
          </p:cNvSpPr>
          <p:nvPr/>
        </p:nvSpPr>
        <p:spPr bwMode="auto">
          <a:xfrm>
            <a:off x="8544682" y="3357950"/>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C</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7535" name="Line 15"/>
          <p:cNvSpPr/>
          <p:nvPr/>
        </p:nvSpPr>
        <p:spPr>
          <a:xfrm>
            <a:off x="7897621" y="3357950"/>
            <a:ext cx="0" cy="575165"/>
          </a:xfrm>
          <a:prstGeom prst="line">
            <a:avLst/>
          </a:prstGeom>
          <a:ln w="9525" cap="flat" cmpd="sng">
            <a:solidFill>
              <a:schemeClr val="tx1"/>
            </a:solidFill>
            <a:prstDash val="solid"/>
            <a:round/>
            <a:headEnd type="none" w="med" len="med"/>
            <a:tailEnd type="triangle" w="med" len="med"/>
          </a:ln>
        </p:spPr>
      </p:sp>
      <p:sp>
        <p:nvSpPr>
          <p:cNvPr id="107536" name="Line 16"/>
          <p:cNvSpPr/>
          <p:nvPr/>
        </p:nvSpPr>
        <p:spPr>
          <a:xfrm>
            <a:off x="7897621" y="4510396"/>
            <a:ext cx="0" cy="575165"/>
          </a:xfrm>
          <a:prstGeom prst="line">
            <a:avLst/>
          </a:prstGeom>
          <a:ln w="9525" cap="flat" cmpd="sng">
            <a:solidFill>
              <a:schemeClr val="tx1"/>
            </a:solidFill>
            <a:prstDash val="solid"/>
            <a:round/>
            <a:headEnd type="none" w="med" len="med"/>
            <a:tailEnd type="triangle" w="med" len="med"/>
          </a:ln>
        </p:spPr>
      </p:sp>
      <p:sp>
        <p:nvSpPr>
          <p:cNvPr id="107537" name="Line 18"/>
          <p:cNvSpPr/>
          <p:nvPr/>
        </p:nvSpPr>
        <p:spPr>
          <a:xfrm>
            <a:off x="7751715" y="1700121"/>
            <a:ext cx="0" cy="4320084"/>
          </a:xfrm>
          <a:prstGeom prst="line">
            <a:avLst/>
          </a:prstGeom>
          <a:ln w="38100" cap="rnd" cmpd="sng">
            <a:solidFill>
              <a:srgbClr val="339966"/>
            </a:solidFill>
            <a:prstDash val="solid"/>
            <a:round/>
            <a:headEnd type="none" w="med" len="med"/>
            <a:tailEnd type="arrow" w="med" len="lg"/>
          </a:ln>
        </p:spPr>
      </p:sp>
      <p:sp>
        <p:nvSpPr>
          <p:cNvPr id="107538" name="Oval 19"/>
          <p:cNvSpPr/>
          <p:nvPr/>
        </p:nvSpPr>
        <p:spPr>
          <a:xfrm>
            <a:off x="7967402" y="6020205"/>
            <a:ext cx="359478" cy="361592"/>
          </a:xfrm>
          <a:prstGeom prst="ellipse">
            <a:avLst/>
          </a:prstGeom>
          <a:noFill/>
          <a:ln w="28575" cap="rnd" cmpd="sng">
            <a:solidFill>
              <a:srgbClr val="FF0000"/>
            </a:solidFill>
            <a:prstDash val="solid"/>
            <a:round/>
            <a:headEnd type="none" w="med" len="med"/>
            <a:tailEnd type="none" w="med" len="med"/>
          </a:ln>
        </p:spPr>
        <p:txBody>
          <a:bodyPr wrap="none" anchor="ctr"/>
          <a:p>
            <a:pPr algn="ctr" eaLnBrk="0" hangingPunct="0"/>
            <a:r>
              <a:rPr lang="en-US" altLang="zh-CN" sz="2400" dirty="0">
                <a:solidFill>
                  <a:srgbClr val="FF0000"/>
                </a:solidFill>
                <a:latin typeface="Times New Roman" panose="02020603050405020304" pitchFamily="18" charset="0"/>
                <a:ea typeface="微软雅黑" panose="020B0503020204020204" pitchFamily="34" charset="-122"/>
              </a:rPr>
              <a:t>1</a:t>
            </a:r>
            <a:endParaRPr lang="en-US" altLang="zh-CN" sz="2400" dirty="0">
              <a:solidFill>
                <a:srgbClr val="FF0000"/>
              </a:solidFill>
              <a:latin typeface="Times New Roman" panose="02020603050405020304" pitchFamily="18" charset="0"/>
              <a:ea typeface="微软雅黑" panose="020B0503020204020204" pitchFamily="34" charset="-122"/>
            </a:endParaRPr>
          </a:p>
        </p:txBody>
      </p:sp>
      <p:sp>
        <p:nvSpPr>
          <p:cNvPr id="107539" name="Oval 20"/>
          <p:cNvSpPr/>
          <p:nvPr/>
        </p:nvSpPr>
        <p:spPr>
          <a:xfrm>
            <a:off x="7392237" y="6020205"/>
            <a:ext cx="359478" cy="361592"/>
          </a:xfrm>
          <a:prstGeom prst="ellipse">
            <a:avLst/>
          </a:prstGeom>
          <a:noFill/>
          <a:ln w="28575" cap="rnd" cmpd="sng">
            <a:solidFill>
              <a:srgbClr val="339966"/>
            </a:solidFill>
            <a:prstDash val="solid"/>
            <a:round/>
            <a:headEnd type="none" w="med" len="med"/>
            <a:tailEnd type="none" w="med" len="med"/>
          </a:ln>
        </p:spPr>
        <p:txBody>
          <a:bodyPr wrap="none" anchor="ctr"/>
          <a:p>
            <a:pPr algn="ctr" eaLnBrk="0" hangingPunct="0"/>
            <a:r>
              <a:rPr lang="en-US" altLang="zh-CN" sz="2400" dirty="0">
                <a:solidFill>
                  <a:srgbClr val="008000"/>
                </a:solidFill>
                <a:latin typeface="Times New Roman" panose="02020603050405020304" pitchFamily="18" charset="0"/>
                <a:ea typeface="微软雅黑" panose="020B0503020204020204" pitchFamily="34" charset="-122"/>
              </a:rPr>
              <a:t>2</a:t>
            </a:r>
            <a:endParaRPr lang="en-US" altLang="zh-CN" sz="2400" dirty="0">
              <a:solidFill>
                <a:srgbClr val="008000"/>
              </a:solidFill>
              <a:latin typeface="Times New Roman" panose="02020603050405020304" pitchFamily="18" charset="0"/>
              <a:ea typeface="微软雅黑" panose="020B0503020204020204" pitchFamily="34" charset="-122"/>
            </a:endParaRPr>
          </a:p>
        </p:txBody>
      </p:sp>
      <p:sp>
        <p:nvSpPr>
          <p:cNvPr id="107540" name="Freeform 21"/>
          <p:cNvSpPr/>
          <p:nvPr/>
        </p:nvSpPr>
        <p:spPr>
          <a:xfrm>
            <a:off x="8005465" y="1700121"/>
            <a:ext cx="970591" cy="4320084"/>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11" h="2722">
                <a:moveTo>
                  <a:pt x="83" y="0"/>
                </a:moveTo>
                <a:cubicBezTo>
                  <a:pt x="75" y="620"/>
                  <a:pt x="68" y="1241"/>
                  <a:pt x="83" y="1543"/>
                </a:cubicBezTo>
                <a:cubicBezTo>
                  <a:pt x="98" y="1845"/>
                  <a:pt x="98" y="1740"/>
                  <a:pt x="173" y="1815"/>
                </a:cubicBezTo>
                <a:cubicBezTo>
                  <a:pt x="248" y="1890"/>
                  <a:pt x="476" y="1951"/>
                  <a:pt x="536" y="1996"/>
                </a:cubicBezTo>
                <a:cubicBezTo>
                  <a:pt x="596" y="2041"/>
                  <a:pt x="611" y="2027"/>
                  <a:pt x="536" y="2087"/>
                </a:cubicBezTo>
                <a:cubicBezTo>
                  <a:pt x="461" y="2147"/>
                  <a:pt x="166" y="2299"/>
                  <a:pt x="83" y="2359"/>
                </a:cubicBezTo>
                <a:cubicBezTo>
                  <a:pt x="0" y="2419"/>
                  <a:pt x="45" y="2390"/>
                  <a:pt x="37" y="2450"/>
                </a:cubicBezTo>
                <a:cubicBezTo>
                  <a:pt x="29" y="2510"/>
                  <a:pt x="33" y="2616"/>
                  <a:pt x="37" y="2722"/>
                </a:cubicBezTo>
              </a:path>
            </a:pathLst>
          </a:custGeom>
          <a:noFill/>
          <a:ln w="38100" cap="rnd" cmpd="sng">
            <a:solidFill>
              <a:srgbClr val="FF0000"/>
            </a:solidFill>
            <a:prstDash val="solid"/>
            <a:round/>
            <a:headEnd type="none" w="med" len="med"/>
            <a:tailEnd type="arrow" w="med" len="lg"/>
          </a:ln>
        </p:spPr>
        <p:txBody>
          <a:bodyPr/>
          <a:p>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8546"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条件组合覆盖</a:t>
            </a:r>
            <a:endParaRPr lang="zh-CN" altLang="en-US" dirty="0">
              <a:latin typeface="楷体_GB2312"/>
              <a:ea typeface="楷体_GB2312"/>
            </a:endParaRPr>
          </a:p>
        </p:txBody>
      </p:sp>
      <p:sp>
        <p:nvSpPr>
          <p:cNvPr id="108547" name="Rectangle 3"/>
          <p:cNvSpPr>
            <a:spLocks noGrp="1"/>
          </p:cNvSpPr>
          <p:nvPr>
            <p:ph idx="1" hasCustomPrompt="1"/>
          </p:nvPr>
        </p:nvSpPr>
        <p:spPr>
          <a:xfrm>
            <a:off x="629816" y="1319497"/>
            <a:ext cx="10961973" cy="4525197"/>
          </a:xfrm>
        </p:spPr>
        <p:txBody>
          <a:bodyPr vert="horz" wrap="square" lIns="121799" tIns="60899" rIns="121799" bIns="60899" anchor="t"/>
          <a:p>
            <a:pPr>
              <a:lnSpc>
                <a:spcPct val="110000"/>
              </a:lnSpc>
              <a:spcBef>
                <a:spcPct val="30000"/>
              </a:spcBef>
            </a:pPr>
            <a:r>
              <a:rPr lang="zh-CN" altLang="en-US" sz="3730" dirty="0"/>
              <a:t>每个判定中条件的各种组合至少出现一次。</a:t>
            </a:r>
            <a:endParaRPr lang="zh-CN" altLang="en-US" sz="3730" dirty="0"/>
          </a:p>
          <a:p>
            <a:pPr>
              <a:lnSpc>
                <a:spcPct val="110000"/>
              </a:lnSpc>
              <a:spcBef>
                <a:spcPct val="30000"/>
              </a:spcBef>
            </a:pPr>
            <a:r>
              <a:rPr lang="zh-CN" altLang="en-US" sz="3730" dirty="0"/>
              <a:t>达到了条件组合覆盖，所有的语句、分支和条件都将覆盖，但不保证路径覆盖。</a:t>
            </a:r>
            <a:endParaRPr lang="zh-CN" altLang="en-US" sz="3730" dirty="0"/>
          </a:p>
          <a:p>
            <a:pPr>
              <a:lnSpc>
                <a:spcPct val="110000"/>
              </a:lnSpc>
              <a:spcBef>
                <a:spcPct val="30000"/>
              </a:spcBef>
            </a:pPr>
            <a:r>
              <a:rPr lang="zh-CN" altLang="en-US" sz="3730" dirty="0"/>
              <a:t>在实际测试中，由于谓词表达式的短路估值和排它性条件使得达到所有条件组合不可能。</a:t>
            </a:r>
            <a:endParaRPr lang="zh-CN" altLang="en-US" sz="373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9570"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条件组合覆盖实例</a:t>
            </a:r>
            <a:endParaRPr lang="zh-CN" altLang="en-US" dirty="0">
              <a:latin typeface="楷体_GB2312"/>
              <a:ea typeface="楷体_GB2312"/>
            </a:endParaRPr>
          </a:p>
        </p:txBody>
      </p:sp>
      <p:sp>
        <p:nvSpPr>
          <p:cNvPr id="859139" name="Rectangle 3"/>
          <p:cNvSpPr>
            <a:spLocks noGrp="1" noChangeArrowheads="1"/>
          </p:cNvSpPr>
          <p:nvPr>
            <p:ph idx="1" hasCustomPrompt="1"/>
          </p:nvPr>
        </p:nvSpPr>
        <p:spPr>
          <a:xfrm>
            <a:off x="2135396" y="1556330"/>
            <a:ext cx="4320084" cy="4679562"/>
          </a:xfrm>
        </p:spPr>
        <p:txBody>
          <a:bodyPr vert="horz" wrap="square" lIns="121799" tIns="60899" rIns="121799" bIns="60899" numCol="1" anchor="t" anchorCtr="0" compatLnSpc="1"/>
          <a:lstStyle/>
          <a:p>
            <a:pPr marL="342900" marR="0" lvl="0" indent="-34290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用例</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 x=4</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y=6</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z=5}</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 x=4</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y=5</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z=15}</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 x=2</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y=6</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z=5}</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 x=2</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y=5</a:t>
            </a:r>
            <a:r>
              <a:rPr kumimoji="0" lang="zh-CN" altLang="en-US" sz="2400" b="0" i="0" u="none" strike="noStrike" kern="1200" cap="none" spc="0" normalizeH="0" baseline="0" noProof="0">
                <a:ln>
                  <a:noFill/>
                </a:ln>
                <a:solidFill>
                  <a:schemeClr val="tx1"/>
                </a:solidFill>
                <a:effectLst/>
                <a:uLnTx/>
                <a:uFillTx/>
                <a:latin typeface="+mn-lt"/>
                <a:ea typeface="+mn-ea"/>
                <a:cs typeface="+mn-cs"/>
              </a:rPr>
              <a:t>、</a:t>
            </a:r>
            <a:r>
              <a:rPr kumimoji="0" lang="en-US" altLang="zh-CN" sz="2400" b="0" i="0" u="none" strike="noStrike" kern="1200" cap="none" spc="0" normalizeH="0" baseline="0" noProof="0">
                <a:ln>
                  <a:noFill/>
                </a:ln>
                <a:solidFill>
                  <a:schemeClr val="tx1"/>
                </a:solidFill>
                <a:effectLst/>
                <a:uLnTx/>
                <a:uFillTx/>
                <a:latin typeface="+mn-lt"/>
                <a:ea typeface="+mn-ea"/>
                <a:cs typeface="+mn-cs"/>
              </a:rPr>
              <a:t>z=15}</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执行路径</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ABCDEF</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ABDEF</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ABDEF</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8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ABDF</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p:txBody>
      </p:sp>
      <p:sp>
        <p:nvSpPr>
          <p:cNvPr id="859140" name="AutoShape 4"/>
          <p:cNvSpPr>
            <a:spLocks noChangeArrowheads="1"/>
          </p:cNvSpPr>
          <p:nvPr/>
        </p:nvSpPr>
        <p:spPr bwMode="auto">
          <a:xfrm>
            <a:off x="7538142" y="1843912"/>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A</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9573" name="Line 5"/>
          <p:cNvSpPr/>
          <p:nvPr/>
        </p:nvSpPr>
        <p:spPr>
          <a:xfrm>
            <a:off x="8257099" y="3140149"/>
            <a:ext cx="395427" cy="287583"/>
          </a:xfrm>
          <a:prstGeom prst="line">
            <a:avLst/>
          </a:prstGeom>
          <a:ln w="9525" cap="flat" cmpd="sng">
            <a:solidFill>
              <a:srgbClr val="000000"/>
            </a:solidFill>
            <a:prstDash val="solid"/>
            <a:round/>
            <a:headEnd type="none" w="med" len="med"/>
            <a:tailEnd type="triangle" w="med" len="med"/>
          </a:ln>
        </p:spPr>
      </p:sp>
      <p:sp>
        <p:nvSpPr>
          <p:cNvPr id="109574" name="Line 6"/>
          <p:cNvSpPr/>
          <p:nvPr/>
        </p:nvSpPr>
        <p:spPr>
          <a:xfrm>
            <a:off x="8257099" y="4364489"/>
            <a:ext cx="431374" cy="287583"/>
          </a:xfrm>
          <a:prstGeom prst="line">
            <a:avLst/>
          </a:prstGeom>
          <a:ln w="9525" cap="flat" cmpd="sng">
            <a:solidFill>
              <a:srgbClr val="000000"/>
            </a:solidFill>
            <a:prstDash val="solid"/>
            <a:round/>
            <a:headEnd type="none" w="med" len="med"/>
            <a:tailEnd type="triangle" w="med" len="med"/>
          </a:ln>
        </p:spPr>
      </p:sp>
      <p:sp>
        <p:nvSpPr>
          <p:cNvPr id="109575" name="Line 7"/>
          <p:cNvSpPr/>
          <p:nvPr/>
        </p:nvSpPr>
        <p:spPr>
          <a:xfrm flipH="1">
            <a:off x="8257099" y="3789324"/>
            <a:ext cx="359478" cy="289698"/>
          </a:xfrm>
          <a:prstGeom prst="line">
            <a:avLst/>
          </a:prstGeom>
          <a:ln w="9525" cap="flat" cmpd="sng">
            <a:solidFill>
              <a:srgbClr val="000000"/>
            </a:solidFill>
            <a:prstDash val="solid"/>
            <a:round/>
            <a:headEnd type="none" w="med" len="med"/>
            <a:tailEnd type="triangle" w="med" len="med"/>
          </a:ln>
        </p:spPr>
      </p:sp>
      <p:sp>
        <p:nvSpPr>
          <p:cNvPr id="109576" name="Line 8"/>
          <p:cNvSpPr/>
          <p:nvPr/>
        </p:nvSpPr>
        <p:spPr>
          <a:xfrm flipH="1">
            <a:off x="8257099" y="5013666"/>
            <a:ext cx="359478" cy="287583"/>
          </a:xfrm>
          <a:prstGeom prst="line">
            <a:avLst/>
          </a:prstGeom>
          <a:ln w="9525" cap="flat" cmpd="sng">
            <a:solidFill>
              <a:srgbClr val="000000"/>
            </a:solidFill>
            <a:prstDash val="solid"/>
            <a:round/>
            <a:headEnd type="none" w="med" len="med"/>
            <a:tailEnd type="triangle" w="med" len="med"/>
          </a:ln>
        </p:spPr>
      </p:sp>
      <p:sp>
        <p:nvSpPr>
          <p:cNvPr id="109577" name="Line 9"/>
          <p:cNvSpPr/>
          <p:nvPr/>
        </p:nvSpPr>
        <p:spPr>
          <a:xfrm>
            <a:off x="7897621" y="2421193"/>
            <a:ext cx="0" cy="359478"/>
          </a:xfrm>
          <a:prstGeom prst="line">
            <a:avLst/>
          </a:prstGeom>
          <a:ln w="9525" cap="flat" cmpd="sng">
            <a:solidFill>
              <a:schemeClr val="tx1"/>
            </a:solidFill>
            <a:prstDash val="solid"/>
            <a:round/>
            <a:headEnd type="none" w="med" len="med"/>
            <a:tailEnd type="triangle" w="med" len="med"/>
          </a:ln>
        </p:spPr>
      </p:sp>
      <p:sp>
        <p:nvSpPr>
          <p:cNvPr id="859146" name="AutoShape 10"/>
          <p:cNvSpPr>
            <a:spLocks noChangeArrowheads="1"/>
          </p:cNvSpPr>
          <p:nvPr/>
        </p:nvSpPr>
        <p:spPr bwMode="auto">
          <a:xfrm>
            <a:off x="7538142" y="2780671"/>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B</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9147" name="AutoShape 11"/>
          <p:cNvSpPr>
            <a:spLocks noChangeArrowheads="1"/>
          </p:cNvSpPr>
          <p:nvPr/>
        </p:nvSpPr>
        <p:spPr bwMode="auto">
          <a:xfrm>
            <a:off x="7538142" y="393311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D</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9148" name="AutoShape 12"/>
          <p:cNvSpPr>
            <a:spLocks noChangeArrowheads="1"/>
          </p:cNvSpPr>
          <p:nvPr/>
        </p:nvSpPr>
        <p:spPr bwMode="auto">
          <a:xfrm>
            <a:off x="7538142" y="5083446"/>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F</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9149" name="AutoShape 13"/>
          <p:cNvSpPr>
            <a:spLocks noChangeArrowheads="1"/>
          </p:cNvSpPr>
          <p:nvPr/>
        </p:nvSpPr>
        <p:spPr bwMode="auto">
          <a:xfrm>
            <a:off x="8616577" y="4582292"/>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E</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59150" name="AutoShape 14"/>
          <p:cNvSpPr>
            <a:spLocks noChangeArrowheads="1"/>
          </p:cNvSpPr>
          <p:nvPr/>
        </p:nvSpPr>
        <p:spPr bwMode="auto">
          <a:xfrm>
            <a:off x="8544682" y="3357950"/>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C</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9583" name="Line 15"/>
          <p:cNvSpPr/>
          <p:nvPr/>
        </p:nvSpPr>
        <p:spPr>
          <a:xfrm>
            <a:off x="7897621" y="3357950"/>
            <a:ext cx="0" cy="575165"/>
          </a:xfrm>
          <a:prstGeom prst="line">
            <a:avLst/>
          </a:prstGeom>
          <a:ln w="9525" cap="flat" cmpd="sng">
            <a:solidFill>
              <a:schemeClr val="tx1"/>
            </a:solidFill>
            <a:prstDash val="solid"/>
            <a:round/>
            <a:headEnd type="none" w="med" len="med"/>
            <a:tailEnd type="triangle" w="med" len="med"/>
          </a:ln>
        </p:spPr>
      </p:sp>
      <p:sp>
        <p:nvSpPr>
          <p:cNvPr id="109584" name="Line 16"/>
          <p:cNvSpPr/>
          <p:nvPr/>
        </p:nvSpPr>
        <p:spPr>
          <a:xfrm>
            <a:off x="7897621" y="4510396"/>
            <a:ext cx="0" cy="575165"/>
          </a:xfrm>
          <a:prstGeom prst="line">
            <a:avLst/>
          </a:prstGeom>
          <a:ln w="9525" cap="flat" cmpd="sng">
            <a:solidFill>
              <a:schemeClr val="tx1"/>
            </a:solidFill>
            <a:prstDash val="solid"/>
            <a:round/>
            <a:headEnd type="none" w="med" len="med"/>
            <a:tailEnd type="triangle" w="med" len="med"/>
          </a:ln>
        </p:spPr>
      </p:sp>
      <p:sp>
        <p:nvSpPr>
          <p:cNvPr id="109585" name="Line 17"/>
          <p:cNvSpPr/>
          <p:nvPr/>
        </p:nvSpPr>
        <p:spPr>
          <a:xfrm>
            <a:off x="7464133" y="1628225"/>
            <a:ext cx="0" cy="4322198"/>
          </a:xfrm>
          <a:prstGeom prst="line">
            <a:avLst/>
          </a:prstGeom>
          <a:ln w="38100" cap="rnd" cmpd="sng">
            <a:solidFill>
              <a:srgbClr val="339966"/>
            </a:solidFill>
            <a:prstDash val="solid"/>
            <a:round/>
            <a:headEnd type="none" w="med" len="med"/>
            <a:tailEnd type="arrow" w="med" len="lg"/>
          </a:ln>
        </p:spPr>
      </p:sp>
      <p:sp>
        <p:nvSpPr>
          <p:cNvPr id="109586" name="Oval 18"/>
          <p:cNvSpPr/>
          <p:nvPr/>
        </p:nvSpPr>
        <p:spPr>
          <a:xfrm>
            <a:off x="8183089" y="6020205"/>
            <a:ext cx="361592" cy="361592"/>
          </a:xfrm>
          <a:prstGeom prst="ellipse">
            <a:avLst/>
          </a:prstGeom>
          <a:noFill/>
          <a:ln w="28575" cap="rnd" cmpd="sng">
            <a:solidFill>
              <a:srgbClr val="FF0000"/>
            </a:solidFill>
            <a:prstDash val="solid"/>
            <a:round/>
            <a:headEnd type="none" w="med" len="med"/>
            <a:tailEnd type="none" w="med" len="med"/>
          </a:ln>
        </p:spPr>
        <p:txBody>
          <a:bodyPr wrap="none" anchor="ctr"/>
          <a:p>
            <a:pPr algn="ctr" eaLnBrk="0" hangingPunct="0"/>
            <a:r>
              <a:rPr lang="en-US" altLang="zh-CN" sz="2400" dirty="0">
                <a:solidFill>
                  <a:srgbClr val="FF0000"/>
                </a:solidFill>
                <a:latin typeface="Times New Roman" panose="02020603050405020304" pitchFamily="18" charset="0"/>
                <a:ea typeface="微软雅黑" panose="020B0503020204020204" pitchFamily="34" charset="-122"/>
              </a:rPr>
              <a:t>1</a:t>
            </a:r>
            <a:endParaRPr lang="en-US" altLang="zh-CN" sz="2400" dirty="0">
              <a:solidFill>
                <a:srgbClr val="FF0000"/>
              </a:solidFill>
              <a:latin typeface="Times New Roman" panose="02020603050405020304" pitchFamily="18" charset="0"/>
              <a:ea typeface="微软雅黑" panose="020B0503020204020204" pitchFamily="34" charset="-122"/>
            </a:endParaRPr>
          </a:p>
        </p:txBody>
      </p:sp>
      <p:sp>
        <p:nvSpPr>
          <p:cNvPr id="109587" name="Oval 19"/>
          <p:cNvSpPr/>
          <p:nvPr/>
        </p:nvSpPr>
        <p:spPr>
          <a:xfrm>
            <a:off x="7104654" y="6020205"/>
            <a:ext cx="359478" cy="361592"/>
          </a:xfrm>
          <a:prstGeom prst="ellipse">
            <a:avLst/>
          </a:prstGeom>
          <a:noFill/>
          <a:ln w="28575" cap="rnd" cmpd="sng">
            <a:solidFill>
              <a:srgbClr val="339966"/>
            </a:solidFill>
            <a:prstDash val="solid"/>
            <a:round/>
            <a:headEnd type="none" w="med" len="med"/>
            <a:tailEnd type="none" w="med" len="med"/>
          </a:ln>
        </p:spPr>
        <p:txBody>
          <a:bodyPr wrap="none" anchor="ctr"/>
          <a:p>
            <a:pPr algn="ctr" eaLnBrk="0" hangingPunct="0"/>
            <a:r>
              <a:rPr lang="en-US" altLang="zh-CN" sz="2400" dirty="0">
                <a:solidFill>
                  <a:srgbClr val="008000"/>
                </a:solidFill>
                <a:latin typeface="Times New Roman" panose="02020603050405020304" pitchFamily="18" charset="0"/>
                <a:ea typeface="微软雅黑" panose="020B0503020204020204" pitchFamily="34" charset="-122"/>
              </a:rPr>
              <a:t>4</a:t>
            </a:r>
            <a:endParaRPr lang="en-US" altLang="zh-CN" sz="2400" dirty="0">
              <a:solidFill>
                <a:srgbClr val="008000"/>
              </a:solidFill>
              <a:latin typeface="Times New Roman" panose="02020603050405020304" pitchFamily="18" charset="0"/>
              <a:ea typeface="微软雅黑" panose="020B0503020204020204" pitchFamily="34" charset="-122"/>
            </a:endParaRPr>
          </a:p>
        </p:txBody>
      </p:sp>
      <p:sp>
        <p:nvSpPr>
          <p:cNvPr id="109588" name="Freeform 20"/>
          <p:cNvSpPr/>
          <p:nvPr/>
        </p:nvSpPr>
        <p:spPr>
          <a:xfrm>
            <a:off x="7895507" y="1628225"/>
            <a:ext cx="970591" cy="432219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11" h="2722">
                <a:moveTo>
                  <a:pt x="83" y="0"/>
                </a:moveTo>
                <a:cubicBezTo>
                  <a:pt x="75" y="620"/>
                  <a:pt x="68" y="1241"/>
                  <a:pt x="83" y="1543"/>
                </a:cubicBezTo>
                <a:cubicBezTo>
                  <a:pt x="98" y="1845"/>
                  <a:pt x="98" y="1740"/>
                  <a:pt x="173" y="1815"/>
                </a:cubicBezTo>
                <a:cubicBezTo>
                  <a:pt x="248" y="1890"/>
                  <a:pt x="476" y="1951"/>
                  <a:pt x="536" y="1996"/>
                </a:cubicBezTo>
                <a:cubicBezTo>
                  <a:pt x="596" y="2041"/>
                  <a:pt x="611" y="2027"/>
                  <a:pt x="536" y="2087"/>
                </a:cubicBezTo>
                <a:cubicBezTo>
                  <a:pt x="461" y="2147"/>
                  <a:pt x="166" y="2299"/>
                  <a:pt x="83" y="2359"/>
                </a:cubicBezTo>
                <a:cubicBezTo>
                  <a:pt x="0" y="2419"/>
                  <a:pt x="45" y="2390"/>
                  <a:pt x="37" y="2450"/>
                </a:cubicBezTo>
                <a:cubicBezTo>
                  <a:pt x="29" y="2510"/>
                  <a:pt x="33" y="2616"/>
                  <a:pt x="37" y="2722"/>
                </a:cubicBezTo>
              </a:path>
            </a:pathLst>
          </a:custGeom>
          <a:noFill/>
          <a:ln w="38100" cap="rnd" cmpd="sng">
            <a:solidFill>
              <a:srgbClr val="3366FF"/>
            </a:solidFill>
            <a:prstDash val="solid"/>
            <a:round/>
            <a:headEnd type="none" w="med" len="med"/>
            <a:tailEnd type="arrow" w="med" len="lg"/>
          </a:ln>
        </p:spPr>
        <p:txBody>
          <a:bodyPr/>
          <a:p>
            <a:endParaRPr lang="zh-CN" altLang="en-US" sz="2400"/>
          </a:p>
        </p:txBody>
      </p:sp>
      <p:sp>
        <p:nvSpPr>
          <p:cNvPr id="109589" name="Freeform 22"/>
          <p:cNvSpPr/>
          <p:nvPr/>
        </p:nvSpPr>
        <p:spPr>
          <a:xfrm>
            <a:off x="8064673" y="1626111"/>
            <a:ext cx="1055174" cy="4250302"/>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65" h="2677">
                <a:moveTo>
                  <a:pt x="128" y="0"/>
                </a:moveTo>
                <a:cubicBezTo>
                  <a:pt x="116" y="321"/>
                  <a:pt x="105" y="643"/>
                  <a:pt x="128" y="817"/>
                </a:cubicBezTo>
                <a:cubicBezTo>
                  <a:pt x="151" y="991"/>
                  <a:pt x="196" y="969"/>
                  <a:pt x="264" y="1044"/>
                </a:cubicBezTo>
                <a:cubicBezTo>
                  <a:pt x="332" y="1119"/>
                  <a:pt x="491" y="1210"/>
                  <a:pt x="536" y="1270"/>
                </a:cubicBezTo>
                <a:cubicBezTo>
                  <a:pt x="581" y="1330"/>
                  <a:pt x="611" y="1339"/>
                  <a:pt x="536" y="1407"/>
                </a:cubicBezTo>
                <a:cubicBezTo>
                  <a:pt x="461" y="1475"/>
                  <a:pt x="159" y="1619"/>
                  <a:pt x="83" y="1679"/>
                </a:cubicBezTo>
                <a:cubicBezTo>
                  <a:pt x="7" y="1739"/>
                  <a:pt x="0" y="1709"/>
                  <a:pt x="83" y="1769"/>
                </a:cubicBezTo>
                <a:cubicBezTo>
                  <a:pt x="166" y="1829"/>
                  <a:pt x="499" y="1982"/>
                  <a:pt x="582" y="2042"/>
                </a:cubicBezTo>
                <a:cubicBezTo>
                  <a:pt x="665" y="2102"/>
                  <a:pt x="665" y="2079"/>
                  <a:pt x="582" y="2132"/>
                </a:cubicBezTo>
                <a:cubicBezTo>
                  <a:pt x="499" y="2185"/>
                  <a:pt x="166" y="2291"/>
                  <a:pt x="83" y="2359"/>
                </a:cubicBezTo>
                <a:cubicBezTo>
                  <a:pt x="0" y="2427"/>
                  <a:pt x="83" y="2488"/>
                  <a:pt x="83" y="2541"/>
                </a:cubicBezTo>
                <a:cubicBezTo>
                  <a:pt x="83" y="2594"/>
                  <a:pt x="83" y="2635"/>
                  <a:pt x="83" y="2677"/>
                </a:cubicBezTo>
              </a:path>
            </a:pathLst>
          </a:custGeom>
          <a:noFill/>
          <a:ln w="38100" cap="rnd" cmpd="sng">
            <a:solidFill>
              <a:srgbClr val="FF0000"/>
            </a:solidFill>
            <a:prstDash val="solid"/>
            <a:round/>
            <a:headEnd type="none" w="med" len="med"/>
            <a:tailEnd type="arrow" w="med" len="lg"/>
          </a:ln>
        </p:spPr>
        <p:txBody>
          <a:bodyPr/>
          <a:p>
            <a:endParaRPr lang="zh-CN" altLang="en-US" sz="2400"/>
          </a:p>
        </p:txBody>
      </p:sp>
      <p:sp>
        <p:nvSpPr>
          <p:cNvPr id="109590" name="Oval 23"/>
          <p:cNvSpPr/>
          <p:nvPr/>
        </p:nvSpPr>
        <p:spPr>
          <a:xfrm>
            <a:off x="7825725" y="6020205"/>
            <a:ext cx="359478" cy="361592"/>
          </a:xfrm>
          <a:prstGeom prst="ellipse">
            <a:avLst/>
          </a:prstGeom>
          <a:noFill/>
          <a:ln w="28575" cap="rnd" cmpd="sng">
            <a:solidFill>
              <a:srgbClr val="3366FF"/>
            </a:solidFill>
            <a:prstDash val="solid"/>
            <a:round/>
            <a:headEnd type="none" w="med" len="med"/>
            <a:tailEnd type="none" w="med" len="med"/>
          </a:ln>
        </p:spPr>
        <p:txBody>
          <a:bodyPr wrap="none" anchor="ctr"/>
          <a:p>
            <a:pPr algn="ctr" eaLnBrk="0" hangingPunct="0"/>
            <a:r>
              <a:rPr lang="en-US" altLang="zh-CN" sz="2400" dirty="0">
                <a:solidFill>
                  <a:srgbClr val="3333FF"/>
                </a:solidFill>
                <a:latin typeface="Times New Roman" panose="02020603050405020304" pitchFamily="18" charset="0"/>
                <a:ea typeface="微软雅黑" panose="020B0503020204020204" pitchFamily="34" charset="-122"/>
              </a:rPr>
              <a:t>2</a:t>
            </a:r>
            <a:endParaRPr lang="en-US" altLang="zh-CN" sz="2400" dirty="0">
              <a:solidFill>
                <a:srgbClr val="3333FF"/>
              </a:solidFill>
              <a:latin typeface="Times New Roman" panose="02020603050405020304" pitchFamily="18" charset="0"/>
              <a:ea typeface="微软雅黑" panose="020B0503020204020204" pitchFamily="34" charset="-122"/>
            </a:endParaRPr>
          </a:p>
        </p:txBody>
      </p:sp>
      <p:sp>
        <p:nvSpPr>
          <p:cNvPr id="109591" name="Freeform 24"/>
          <p:cNvSpPr/>
          <p:nvPr/>
        </p:nvSpPr>
        <p:spPr>
          <a:xfrm>
            <a:off x="7645986" y="1628225"/>
            <a:ext cx="970591" cy="432219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11" h="2722">
                <a:moveTo>
                  <a:pt x="83" y="0"/>
                </a:moveTo>
                <a:cubicBezTo>
                  <a:pt x="75" y="620"/>
                  <a:pt x="68" y="1241"/>
                  <a:pt x="83" y="1543"/>
                </a:cubicBezTo>
                <a:cubicBezTo>
                  <a:pt x="98" y="1845"/>
                  <a:pt x="98" y="1740"/>
                  <a:pt x="173" y="1815"/>
                </a:cubicBezTo>
                <a:cubicBezTo>
                  <a:pt x="248" y="1890"/>
                  <a:pt x="476" y="1951"/>
                  <a:pt x="536" y="1996"/>
                </a:cubicBezTo>
                <a:cubicBezTo>
                  <a:pt x="596" y="2041"/>
                  <a:pt x="611" y="2027"/>
                  <a:pt x="536" y="2087"/>
                </a:cubicBezTo>
                <a:cubicBezTo>
                  <a:pt x="461" y="2147"/>
                  <a:pt x="166" y="2299"/>
                  <a:pt x="83" y="2359"/>
                </a:cubicBezTo>
                <a:cubicBezTo>
                  <a:pt x="0" y="2419"/>
                  <a:pt x="45" y="2390"/>
                  <a:pt x="37" y="2450"/>
                </a:cubicBezTo>
                <a:cubicBezTo>
                  <a:pt x="29" y="2510"/>
                  <a:pt x="33" y="2616"/>
                  <a:pt x="37" y="2722"/>
                </a:cubicBezTo>
              </a:path>
            </a:pathLst>
          </a:custGeom>
          <a:noFill/>
          <a:ln w="38100" cap="rnd" cmpd="sng">
            <a:solidFill>
              <a:srgbClr val="800080"/>
            </a:solidFill>
            <a:prstDash val="solid"/>
            <a:round/>
            <a:headEnd type="none" w="med" len="med"/>
            <a:tailEnd type="arrow" w="med" len="lg"/>
          </a:ln>
        </p:spPr>
        <p:txBody>
          <a:bodyPr/>
          <a:p>
            <a:endParaRPr lang="zh-CN" altLang="en-US" sz="2400"/>
          </a:p>
        </p:txBody>
      </p:sp>
      <p:sp>
        <p:nvSpPr>
          <p:cNvPr id="109592" name="Oval 25"/>
          <p:cNvSpPr/>
          <p:nvPr/>
        </p:nvSpPr>
        <p:spPr>
          <a:xfrm>
            <a:off x="7464133" y="6020205"/>
            <a:ext cx="361592" cy="361592"/>
          </a:xfrm>
          <a:prstGeom prst="ellipse">
            <a:avLst/>
          </a:prstGeom>
          <a:noFill/>
          <a:ln w="28575" cap="rnd" cmpd="sng">
            <a:solidFill>
              <a:srgbClr val="800080"/>
            </a:solidFill>
            <a:prstDash val="solid"/>
            <a:round/>
            <a:headEnd type="none" w="med" len="med"/>
            <a:tailEnd type="none" w="med" len="med"/>
          </a:ln>
        </p:spPr>
        <p:txBody>
          <a:bodyPr wrap="none" anchor="ctr"/>
          <a:p>
            <a:pPr algn="ctr" eaLnBrk="0" hangingPunct="0"/>
            <a:r>
              <a:rPr lang="en-US" altLang="zh-CN" sz="2400" dirty="0">
                <a:solidFill>
                  <a:srgbClr val="993300"/>
                </a:solidFill>
                <a:latin typeface="Times New Roman" panose="02020603050405020304" pitchFamily="18" charset="0"/>
                <a:ea typeface="微软雅黑" panose="020B0503020204020204" pitchFamily="34" charset="-122"/>
              </a:rPr>
              <a:t>3</a:t>
            </a:r>
            <a:endParaRPr lang="en-US" altLang="zh-CN" sz="2400" dirty="0">
              <a:solidFill>
                <a:srgbClr val="993300"/>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10594"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基本路径覆盖</a:t>
            </a:r>
            <a:endParaRPr lang="zh-CN" altLang="en-US" dirty="0">
              <a:latin typeface="楷体_GB2312"/>
              <a:ea typeface="楷体_GB2312"/>
            </a:endParaRPr>
          </a:p>
        </p:txBody>
      </p:sp>
      <p:sp>
        <p:nvSpPr>
          <p:cNvPr id="110595" name="Rectangle 3"/>
          <p:cNvSpPr>
            <a:spLocks noGrp="1"/>
          </p:cNvSpPr>
          <p:nvPr>
            <p:ph idx="1" hasCustomPrompt="1"/>
          </p:nvPr>
        </p:nvSpPr>
        <p:spPr>
          <a:xfrm>
            <a:off x="629816" y="1319497"/>
            <a:ext cx="10961973" cy="4525197"/>
          </a:xfrm>
        </p:spPr>
        <p:txBody>
          <a:bodyPr vert="horz" wrap="square" lIns="121799" tIns="60899" rIns="121799" bIns="60899" anchor="t"/>
          <a:p>
            <a:r>
              <a:rPr lang="zh-CN" altLang="en-US" dirty="0"/>
              <a:t>圈复杂度</a:t>
            </a:r>
            <a:r>
              <a:rPr lang="en-US" altLang="zh-CN" dirty="0"/>
              <a:t>C=e-n+2</a:t>
            </a:r>
            <a:endParaRPr lang="en-US" altLang="zh-CN" dirty="0"/>
          </a:p>
          <a:p>
            <a:r>
              <a:rPr lang="zh-CN" altLang="en-US" dirty="0"/>
              <a:t>基本路径覆盖要求测试</a:t>
            </a:r>
            <a:r>
              <a:rPr lang="en-US" altLang="zh-CN" dirty="0"/>
              <a:t>C</a:t>
            </a:r>
            <a:r>
              <a:rPr lang="zh-CN" altLang="en-US" dirty="0"/>
              <a:t>条不同的入口－出口路径</a:t>
            </a:r>
            <a:endParaRPr lang="zh-CN" altLang="en-US" dirty="0"/>
          </a:p>
          <a:p>
            <a:r>
              <a:rPr lang="zh-CN" altLang="en-US" dirty="0"/>
              <a:t>在某些程序中，分支覆盖可在少于</a:t>
            </a:r>
            <a:r>
              <a:rPr lang="en-US" altLang="zh-CN" dirty="0"/>
              <a:t>C</a:t>
            </a:r>
            <a:r>
              <a:rPr lang="zh-CN" altLang="en-US" dirty="0"/>
              <a:t>条路径的情况下获得</a:t>
            </a:r>
            <a:endParaRPr lang="zh-CN" altLang="en-US" dirty="0"/>
          </a:p>
          <a:p>
            <a:r>
              <a:rPr lang="zh-CN" altLang="en-US" dirty="0"/>
              <a:t>基本路径覆盖可能既没有获得语句覆盖也没有获得分支覆盖。</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11618"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基本路径覆盖实例</a:t>
            </a:r>
            <a:endParaRPr lang="zh-CN" altLang="en-US" dirty="0">
              <a:latin typeface="楷体_GB2312"/>
              <a:ea typeface="楷体_GB2312"/>
            </a:endParaRPr>
          </a:p>
        </p:txBody>
      </p:sp>
      <p:sp>
        <p:nvSpPr>
          <p:cNvPr id="860163" name="Rectangle 3"/>
          <p:cNvSpPr>
            <a:spLocks noGrp="1" noChangeArrowheads="1"/>
          </p:cNvSpPr>
          <p:nvPr>
            <p:ph idx="1" hasCustomPrompt="1"/>
          </p:nvPr>
        </p:nvSpPr>
        <p:spPr>
          <a:xfrm>
            <a:off x="2135396" y="1556330"/>
            <a:ext cx="4032501" cy="4609780"/>
          </a:xfrm>
        </p:spPr>
        <p:txBody>
          <a:bodyPr vert="horz" wrap="square" lIns="121799" tIns="60899" rIns="121799" bIns="60899" numCol="1" anchor="t" anchorCtr="0" compatLnSpc="1"/>
          <a:lstStyle/>
          <a:p>
            <a:pPr marL="342900" marR="0" lvl="0" indent="-34290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圈复杂度</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C=7-6+2=3</a:t>
            </a: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用例</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mn-ea"/>
                <a:cs typeface="+mn-cs"/>
              </a:rPr>
              <a:t>{ x=4</a:t>
            </a:r>
            <a:r>
              <a:rPr kumimoji="0" lang="zh-CN" altLang="en-US" sz="2000" b="0" i="0" u="none" strike="noStrike" kern="1200" cap="none" spc="0" normalizeH="0" baseline="0" noProof="0">
                <a:ln>
                  <a:noFill/>
                </a:ln>
                <a:solidFill>
                  <a:schemeClr val="tx1"/>
                </a:solidFill>
                <a:effectLst/>
                <a:uLnTx/>
                <a:uFillTx/>
                <a:latin typeface="+mn-lt"/>
                <a:ea typeface="+mn-ea"/>
                <a:cs typeface="+mn-cs"/>
              </a:rPr>
              <a:t>、</a:t>
            </a:r>
            <a:r>
              <a:rPr kumimoji="0" lang="en-US" altLang="zh-CN" sz="2000" b="0" i="0" u="none" strike="noStrike" kern="1200" cap="none" spc="0" normalizeH="0" baseline="0" noProof="0">
                <a:ln>
                  <a:noFill/>
                </a:ln>
                <a:solidFill>
                  <a:schemeClr val="tx1"/>
                </a:solidFill>
                <a:effectLst/>
                <a:uLnTx/>
                <a:uFillTx/>
                <a:latin typeface="+mn-lt"/>
                <a:ea typeface="+mn-ea"/>
                <a:cs typeface="+mn-cs"/>
              </a:rPr>
              <a:t>y=6</a:t>
            </a:r>
            <a:r>
              <a:rPr kumimoji="0" lang="zh-CN" altLang="en-US" sz="2000" b="0" i="0" u="none" strike="noStrike" kern="1200" cap="none" spc="0" normalizeH="0" baseline="0" noProof="0">
                <a:ln>
                  <a:noFill/>
                </a:ln>
                <a:solidFill>
                  <a:schemeClr val="tx1"/>
                </a:solidFill>
                <a:effectLst/>
                <a:uLnTx/>
                <a:uFillTx/>
                <a:latin typeface="+mn-lt"/>
                <a:ea typeface="+mn-ea"/>
                <a:cs typeface="+mn-cs"/>
              </a:rPr>
              <a:t>、</a:t>
            </a:r>
            <a:r>
              <a:rPr kumimoji="0" lang="en-US" altLang="zh-CN" sz="2000" b="0" i="0" u="none" strike="noStrike" kern="1200" cap="none" spc="0" normalizeH="0" baseline="0" noProof="0">
                <a:ln>
                  <a:noFill/>
                </a:ln>
                <a:solidFill>
                  <a:schemeClr val="tx1"/>
                </a:solidFill>
                <a:effectLst/>
                <a:uLnTx/>
                <a:uFillTx/>
                <a:latin typeface="+mn-lt"/>
                <a:ea typeface="+mn-ea"/>
                <a:cs typeface="+mn-cs"/>
              </a:rPr>
              <a:t>z=5}</a:t>
            </a:r>
            <a:endParaRPr kumimoji="0" lang="en-US" altLang="zh-CN" sz="20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mn-ea"/>
                <a:cs typeface="+mn-cs"/>
              </a:rPr>
              <a:t>{ x=4</a:t>
            </a:r>
            <a:r>
              <a:rPr kumimoji="0" lang="zh-CN" altLang="en-US" sz="2000" b="0" i="0" u="none" strike="noStrike" kern="1200" cap="none" spc="0" normalizeH="0" baseline="0" noProof="0">
                <a:ln>
                  <a:noFill/>
                </a:ln>
                <a:solidFill>
                  <a:schemeClr val="tx1"/>
                </a:solidFill>
                <a:effectLst/>
                <a:uLnTx/>
                <a:uFillTx/>
                <a:latin typeface="+mn-lt"/>
                <a:ea typeface="+mn-ea"/>
                <a:cs typeface="+mn-cs"/>
              </a:rPr>
              <a:t>、</a:t>
            </a:r>
            <a:r>
              <a:rPr kumimoji="0" lang="en-US" altLang="zh-CN" sz="2000" b="0" i="0" u="none" strike="noStrike" kern="1200" cap="none" spc="0" normalizeH="0" baseline="0" noProof="0">
                <a:ln>
                  <a:noFill/>
                </a:ln>
                <a:solidFill>
                  <a:schemeClr val="tx1"/>
                </a:solidFill>
                <a:effectLst/>
                <a:uLnTx/>
                <a:uFillTx/>
                <a:latin typeface="+mn-lt"/>
                <a:ea typeface="+mn-ea"/>
                <a:cs typeface="+mn-cs"/>
              </a:rPr>
              <a:t>y=5</a:t>
            </a:r>
            <a:r>
              <a:rPr kumimoji="0" lang="zh-CN" altLang="en-US" sz="2000" b="0" i="0" u="none" strike="noStrike" kern="1200" cap="none" spc="0" normalizeH="0" baseline="0" noProof="0">
                <a:ln>
                  <a:noFill/>
                </a:ln>
                <a:solidFill>
                  <a:schemeClr val="tx1"/>
                </a:solidFill>
                <a:effectLst/>
                <a:uLnTx/>
                <a:uFillTx/>
                <a:latin typeface="+mn-lt"/>
                <a:ea typeface="+mn-ea"/>
                <a:cs typeface="+mn-cs"/>
              </a:rPr>
              <a:t>、</a:t>
            </a:r>
            <a:r>
              <a:rPr kumimoji="0" lang="en-US" altLang="zh-CN" sz="2000" b="0" i="0" u="none" strike="noStrike" kern="1200" cap="none" spc="0" normalizeH="0" baseline="0" noProof="0">
                <a:ln>
                  <a:noFill/>
                </a:ln>
                <a:solidFill>
                  <a:schemeClr val="tx1"/>
                </a:solidFill>
                <a:effectLst/>
                <a:uLnTx/>
                <a:uFillTx/>
                <a:latin typeface="+mn-lt"/>
                <a:ea typeface="+mn-ea"/>
                <a:cs typeface="+mn-cs"/>
              </a:rPr>
              <a:t>z=15}</a:t>
            </a:r>
            <a:endParaRPr kumimoji="0" lang="en-US" altLang="zh-CN" sz="20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mn-ea"/>
                <a:cs typeface="+mn-cs"/>
              </a:rPr>
              <a:t>{ x=2</a:t>
            </a:r>
            <a:r>
              <a:rPr kumimoji="0" lang="zh-CN" altLang="en-US" sz="2000" b="0" i="0" u="none" strike="noStrike" kern="1200" cap="none" spc="0" normalizeH="0" baseline="0" noProof="0">
                <a:ln>
                  <a:noFill/>
                </a:ln>
                <a:solidFill>
                  <a:schemeClr val="tx1"/>
                </a:solidFill>
                <a:effectLst/>
                <a:uLnTx/>
                <a:uFillTx/>
                <a:latin typeface="+mn-lt"/>
                <a:ea typeface="+mn-ea"/>
                <a:cs typeface="+mn-cs"/>
              </a:rPr>
              <a:t>、</a:t>
            </a:r>
            <a:r>
              <a:rPr kumimoji="0" lang="en-US" altLang="zh-CN" sz="2000" b="0" i="0" u="none" strike="noStrike" kern="1200" cap="none" spc="0" normalizeH="0" baseline="0" noProof="0">
                <a:ln>
                  <a:noFill/>
                </a:ln>
                <a:solidFill>
                  <a:schemeClr val="tx1"/>
                </a:solidFill>
                <a:effectLst/>
                <a:uLnTx/>
                <a:uFillTx/>
                <a:latin typeface="+mn-lt"/>
                <a:ea typeface="+mn-ea"/>
                <a:cs typeface="+mn-cs"/>
              </a:rPr>
              <a:t>y=5</a:t>
            </a:r>
            <a:r>
              <a:rPr kumimoji="0" lang="zh-CN" altLang="en-US" sz="2000" b="0" i="0" u="none" strike="noStrike" kern="1200" cap="none" spc="0" normalizeH="0" baseline="0" noProof="0">
                <a:ln>
                  <a:noFill/>
                </a:ln>
                <a:solidFill>
                  <a:schemeClr val="tx1"/>
                </a:solidFill>
                <a:effectLst/>
                <a:uLnTx/>
                <a:uFillTx/>
                <a:latin typeface="+mn-lt"/>
                <a:ea typeface="+mn-ea"/>
                <a:cs typeface="+mn-cs"/>
              </a:rPr>
              <a:t>、</a:t>
            </a:r>
            <a:r>
              <a:rPr kumimoji="0" lang="en-US" altLang="zh-CN" sz="2000" b="0" i="0" u="none" strike="noStrike" kern="1200" cap="none" spc="0" normalizeH="0" baseline="0" noProof="0">
                <a:ln>
                  <a:noFill/>
                </a:ln>
                <a:solidFill>
                  <a:schemeClr val="tx1"/>
                </a:solidFill>
                <a:effectLst/>
                <a:uLnTx/>
                <a:uFillTx/>
                <a:latin typeface="+mn-lt"/>
                <a:ea typeface="+mn-ea"/>
                <a:cs typeface="+mn-cs"/>
              </a:rPr>
              <a:t>z=15}</a:t>
            </a:r>
            <a:endParaRPr kumimoji="0" lang="en-US" altLang="zh-CN"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执行路径</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mn-ea"/>
                <a:cs typeface="+mn-cs"/>
              </a:rPr>
              <a:t>ABCDEF</a:t>
            </a:r>
            <a:endParaRPr kumimoji="0" lang="en-US" altLang="zh-CN" sz="20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mn-ea"/>
                <a:cs typeface="+mn-cs"/>
              </a:rPr>
              <a:t>ABDEF</a:t>
            </a:r>
            <a:endParaRPr kumimoji="0" lang="en-US" altLang="zh-CN" sz="20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mn-ea"/>
                <a:cs typeface="+mn-cs"/>
              </a:rPr>
              <a:t>ABDF</a:t>
            </a:r>
            <a:endParaRPr kumimoji="0" lang="en-US" altLang="zh-CN" sz="2000" b="0" i="0" u="none" strike="noStrike" kern="1200" cap="none" spc="0" normalizeH="0" baseline="0" noProof="0">
              <a:ln>
                <a:noFill/>
              </a:ln>
              <a:solidFill>
                <a:schemeClr val="tx1"/>
              </a:solidFill>
              <a:effectLst/>
              <a:uLnTx/>
              <a:uFillTx/>
              <a:latin typeface="+mn-lt"/>
              <a:ea typeface="+mn-ea"/>
              <a:cs typeface="+mn-cs"/>
            </a:endParaRPr>
          </a:p>
        </p:txBody>
      </p:sp>
      <p:sp>
        <p:nvSpPr>
          <p:cNvPr id="860164" name="AutoShape 4"/>
          <p:cNvSpPr>
            <a:spLocks noChangeArrowheads="1"/>
          </p:cNvSpPr>
          <p:nvPr/>
        </p:nvSpPr>
        <p:spPr bwMode="auto">
          <a:xfrm>
            <a:off x="7538142" y="1843912"/>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A</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11621" name="Line 5"/>
          <p:cNvSpPr/>
          <p:nvPr/>
        </p:nvSpPr>
        <p:spPr>
          <a:xfrm>
            <a:off x="8257099" y="3140149"/>
            <a:ext cx="395427" cy="287583"/>
          </a:xfrm>
          <a:prstGeom prst="line">
            <a:avLst/>
          </a:prstGeom>
          <a:ln w="9525" cap="flat" cmpd="sng">
            <a:solidFill>
              <a:srgbClr val="000000"/>
            </a:solidFill>
            <a:prstDash val="solid"/>
            <a:round/>
            <a:headEnd type="none" w="med" len="med"/>
            <a:tailEnd type="triangle" w="med" len="med"/>
          </a:ln>
        </p:spPr>
      </p:sp>
      <p:sp>
        <p:nvSpPr>
          <p:cNvPr id="111622" name="Line 6"/>
          <p:cNvSpPr/>
          <p:nvPr/>
        </p:nvSpPr>
        <p:spPr>
          <a:xfrm>
            <a:off x="8257099" y="4364489"/>
            <a:ext cx="431374" cy="287583"/>
          </a:xfrm>
          <a:prstGeom prst="line">
            <a:avLst/>
          </a:prstGeom>
          <a:ln w="9525" cap="flat" cmpd="sng">
            <a:solidFill>
              <a:srgbClr val="000000"/>
            </a:solidFill>
            <a:prstDash val="solid"/>
            <a:round/>
            <a:headEnd type="none" w="med" len="med"/>
            <a:tailEnd type="triangle" w="med" len="med"/>
          </a:ln>
        </p:spPr>
      </p:sp>
      <p:sp>
        <p:nvSpPr>
          <p:cNvPr id="111623" name="Line 7"/>
          <p:cNvSpPr/>
          <p:nvPr/>
        </p:nvSpPr>
        <p:spPr>
          <a:xfrm flipH="1">
            <a:off x="8257099" y="3789324"/>
            <a:ext cx="359478" cy="289698"/>
          </a:xfrm>
          <a:prstGeom prst="line">
            <a:avLst/>
          </a:prstGeom>
          <a:ln w="9525" cap="flat" cmpd="sng">
            <a:solidFill>
              <a:srgbClr val="000000"/>
            </a:solidFill>
            <a:prstDash val="solid"/>
            <a:round/>
            <a:headEnd type="none" w="med" len="med"/>
            <a:tailEnd type="triangle" w="med" len="med"/>
          </a:ln>
        </p:spPr>
      </p:sp>
      <p:sp>
        <p:nvSpPr>
          <p:cNvPr id="111624" name="Line 8"/>
          <p:cNvSpPr/>
          <p:nvPr/>
        </p:nvSpPr>
        <p:spPr>
          <a:xfrm flipH="1">
            <a:off x="8257099" y="5013666"/>
            <a:ext cx="359478" cy="287583"/>
          </a:xfrm>
          <a:prstGeom prst="line">
            <a:avLst/>
          </a:prstGeom>
          <a:ln w="9525" cap="flat" cmpd="sng">
            <a:solidFill>
              <a:srgbClr val="000000"/>
            </a:solidFill>
            <a:prstDash val="solid"/>
            <a:round/>
            <a:headEnd type="none" w="med" len="med"/>
            <a:tailEnd type="triangle" w="med" len="med"/>
          </a:ln>
        </p:spPr>
      </p:sp>
      <p:sp>
        <p:nvSpPr>
          <p:cNvPr id="111625" name="Line 9"/>
          <p:cNvSpPr/>
          <p:nvPr/>
        </p:nvSpPr>
        <p:spPr>
          <a:xfrm>
            <a:off x="7897621" y="2421193"/>
            <a:ext cx="0" cy="359478"/>
          </a:xfrm>
          <a:prstGeom prst="line">
            <a:avLst/>
          </a:prstGeom>
          <a:ln w="9525" cap="flat" cmpd="sng">
            <a:solidFill>
              <a:schemeClr val="tx1"/>
            </a:solidFill>
            <a:prstDash val="solid"/>
            <a:round/>
            <a:headEnd type="none" w="med" len="med"/>
            <a:tailEnd type="triangle" w="med" len="med"/>
          </a:ln>
        </p:spPr>
      </p:sp>
      <p:sp>
        <p:nvSpPr>
          <p:cNvPr id="860170" name="AutoShape 10"/>
          <p:cNvSpPr>
            <a:spLocks noChangeArrowheads="1"/>
          </p:cNvSpPr>
          <p:nvPr/>
        </p:nvSpPr>
        <p:spPr bwMode="auto">
          <a:xfrm>
            <a:off x="7538142" y="2780671"/>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B</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60171" name="AutoShape 11"/>
          <p:cNvSpPr>
            <a:spLocks noChangeArrowheads="1"/>
          </p:cNvSpPr>
          <p:nvPr/>
        </p:nvSpPr>
        <p:spPr bwMode="auto">
          <a:xfrm>
            <a:off x="7538142" y="393311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D</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60172" name="AutoShape 12"/>
          <p:cNvSpPr>
            <a:spLocks noChangeArrowheads="1"/>
          </p:cNvSpPr>
          <p:nvPr/>
        </p:nvSpPr>
        <p:spPr bwMode="auto">
          <a:xfrm>
            <a:off x="7538142" y="5083446"/>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F</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60173" name="AutoShape 13"/>
          <p:cNvSpPr>
            <a:spLocks noChangeArrowheads="1"/>
          </p:cNvSpPr>
          <p:nvPr/>
        </p:nvSpPr>
        <p:spPr bwMode="auto">
          <a:xfrm>
            <a:off x="8616577" y="4582292"/>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E</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860174" name="AutoShape 14"/>
          <p:cNvSpPr>
            <a:spLocks noChangeArrowheads="1"/>
          </p:cNvSpPr>
          <p:nvPr/>
        </p:nvSpPr>
        <p:spPr bwMode="auto">
          <a:xfrm>
            <a:off x="8544682" y="3357950"/>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C</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11631" name="Line 15"/>
          <p:cNvSpPr/>
          <p:nvPr/>
        </p:nvSpPr>
        <p:spPr>
          <a:xfrm>
            <a:off x="7897621" y="3357950"/>
            <a:ext cx="0" cy="575165"/>
          </a:xfrm>
          <a:prstGeom prst="line">
            <a:avLst/>
          </a:prstGeom>
          <a:ln w="9525" cap="flat" cmpd="sng">
            <a:solidFill>
              <a:schemeClr val="tx1"/>
            </a:solidFill>
            <a:prstDash val="solid"/>
            <a:round/>
            <a:headEnd type="none" w="med" len="med"/>
            <a:tailEnd type="triangle" w="med" len="med"/>
          </a:ln>
        </p:spPr>
      </p:sp>
      <p:sp>
        <p:nvSpPr>
          <p:cNvPr id="111632" name="Line 16"/>
          <p:cNvSpPr/>
          <p:nvPr/>
        </p:nvSpPr>
        <p:spPr>
          <a:xfrm>
            <a:off x="7897621" y="4510396"/>
            <a:ext cx="0" cy="575165"/>
          </a:xfrm>
          <a:prstGeom prst="line">
            <a:avLst/>
          </a:prstGeom>
          <a:ln w="9525" cap="flat" cmpd="sng">
            <a:solidFill>
              <a:schemeClr val="tx1"/>
            </a:solidFill>
            <a:prstDash val="solid"/>
            <a:round/>
            <a:headEnd type="none" w="med" len="med"/>
            <a:tailEnd type="triangle" w="med" len="med"/>
          </a:ln>
        </p:spPr>
      </p:sp>
      <p:sp>
        <p:nvSpPr>
          <p:cNvPr id="111633" name="Line 17"/>
          <p:cNvSpPr/>
          <p:nvPr/>
        </p:nvSpPr>
        <p:spPr>
          <a:xfrm>
            <a:off x="7607924" y="1628225"/>
            <a:ext cx="0" cy="4322198"/>
          </a:xfrm>
          <a:prstGeom prst="line">
            <a:avLst/>
          </a:prstGeom>
          <a:ln w="38100" cap="rnd" cmpd="sng">
            <a:solidFill>
              <a:srgbClr val="339966"/>
            </a:solidFill>
            <a:prstDash val="solid"/>
            <a:round/>
            <a:headEnd type="none" w="med" len="med"/>
            <a:tailEnd type="arrow" w="med" len="lg"/>
          </a:ln>
        </p:spPr>
      </p:sp>
      <p:sp>
        <p:nvSpPr>
          <p:cNvPr id="111634" name="Oval 18"/>
          <p:cNvSpPr/>
          <p:nvPr/>
        </p:nvSpPr>
        <p:spPr>
          <a:xfrm>
            <a:off x="8183089" y="6020205"/>
            <a:ext cx="361592" cy="361592"/>
          </a:xfrm>
          <a:prstGeom prst="ellipse">
            <a:avLst/>
          </a:prstGeom>
          <a:noFill/>
          <a:ln w="28575" cap="rnd" cmpd="sng">
            <a:solidFill>
              <a:srgbClr val="FF0000"/>
            </a:solidFill>
            <a:prstDash val="solid"/>
            <a:round/>
            <a:headEnd type="none" w="med" len="med"/>
            <a:tailEnd type="none" w="med" len="med"/>
          </a:ln>
        </p:spPr>
        <p:txBody>
          <a:bodyPr wrap="none" anchor="ctr"/>
          <a:p>
            <a:pPr algn="ctr" eaLnBrk="0" hangingPunct="0"/>
            <a:r>
              <a:rPr lang="en-US" altLang="zh-CN" sz="2400" dirty="0">
                <a:solidFill>
                  <a:srgbClr val="FF0000"/>
                </a:solidFill>
                <a:latin typeface="Times New Roman" panose="02020603050405020304" pitchFamily="18" charset="0"/>
                <a:ea typeface="微软雅黑" panose="020B0503020204020204" pitchFamily="34" charset="-122"/>
              </a:rPr>
              <a:t>1</a:t>
            </a:r>
            <a:endParaRPr lang="en-US" altLang="zh-CN" sz="2400" dirty="0">
              <a:solidFill>
                <a:srgbClr val="FF0000"/>
              </a:solidFill>
              <a:latin typeface="Times New Roman" panose="02020603050405020304" pitchFamily="18" charset="0"/>
              <a:ea typeface="微软雅黑" panose="020B0503020204020204" pitchFamily="34" charset="-122"/>
            </a:endParaRPr>
          </a:p>
        </p:txBody>
      </p:sp>
      <p:sp>
        <p:nvSpPr>
          <p:cNvPr id="111635" name="Oval 19"/>
          <p:cNvSpPr/>
          <p:nvPr/>
        </p:nvSpPr>
        <p:spPr>
          <a:xfrm>
            <a:off x="7320341" y="6020205"/>
            <a:ext cx="359478" cy="361592"/>
          </a:xfrm>
          <a:prstGeom prst="ellipse">
            <a:avLst/>
          </a:prstGeom>
          <a:noFill/>
          <a:ln w="28575" cap="rnd" cmpd="sng">
            <a:solidFill>
              <a:srgbClr val="339966"/>
            </a:solidFill>
            <a:prstDash val="solid"/>
            <a:round/>
            <a:headEnd type="none" w="med" len="med"/>
            <a:tailEnd type="none" w="med" len="med"/>
          </a:ln>
        </p:spPr>
        <p:txBody>
          <a:bodyPr wrap="none" anchor="ctr"/>
          <a:p>
            <a:pPr algn="ctr" eaLnBrk="0" hangingPunct="0"/>
            <a:r>
              <a:rPr lang="en-US" altLang="zh-CN" sz="2400" dirty="0">
                <a:solidFill>
                  <a:srgbClr val="008000"/>
                </a:solidFill>
                <a:latin typeface="Times New Roman" panose="02020603050405020304" pitchFamily="18" charset="0"/>
                <a:ea typeface="微软雅黑" panose="020B0503020204020204" pitchFamily="34" charset="-122"/>
              </a:rPr>
              <a:t>3</a:t>
            </a:r>
            <a:endParaRPr lang="en-US" altLang="zh-CN" sz="2400" dirty="0">
              <a:solidFill>
                <a:srgbClr val="008000"/>
              </a:solidFill>
              <a:latin typeface="Times New Roman" panose="02020603050405020304" pitchFamily="18" charset="0"/>
              <a:ea typeface="微软雅黑" panose="020B0503020204020204" pitchFamily="34" charset="-122"/>
            </a:endParaRPr>
          </a:p>
        </p:txBody>
      </p:sp>
      <p:sp>
        <p:nvSpPr>
          <p:cNvPr id="111636" name="Freeform 20"/>
          <p:cNvSpPr/>
          <p:nvPr/>
        </p:nvSpPr>
        <p:spPr>
          <a:xfrm>
            <a:off x="7895507" y="1628225"/>
            <a:ext cx="970591" cy="432219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11" h="2722">
                <a:moveTo>
                  <a:pt x="83" y="0"/>
                </a:moveTo>
                <a:cubicBezTo>
                  <a:pt x="75" y="620"/>
                  <a:pt x="68" y="1241"/>
                  <a:pt x="83" y="1543"/>
                </a:cubicBezTo>
                <a:cubicBezTo>
                  <a:pt x="98" y="1845"/>
                  <a:pt x="98" y="1740"/>
                  <a:pt x="173" y="1815"/>
                </a:cubicBezTo>
                <a:cubicBezTo>
                  <a:pt x="248" y="1890"/>
                  <a:pt x="476" y="1951"/>
                  <a:pt x="536" y="1996"/>
                </a:cubicBezTo>
                <a:cubicBezTo>
                  <a:pt x="596" y="2041"/>
                  <a:pt x="611" y="2027"/>
                  <a:pt x="536" y="2087"/>
                </a:cubicBezTo>
                <a:cubicBezTo>
                  <a:pt x="461" y="2147"/>
                  <a:pt x="166" y="2299"/>
                  <a:pt x="83" y="2359"/>
                </a:cubicBezTo>
                <a:cubicBezTo>
                  <a:pt x="0" y="2419"/>
                  <a:pt x="45" y="2390"/>
                  <a:pt x="37" y="2450"/>
                </a:cubicBezTo>
                <a:cubicBezTo>
                  <a:pt x="29" y="2510"/>
                  <a:pt x="33" y="2616"/>
                  <a:pt x="37" y="2722"/>
                </a:cubicBezTo>
              </a:path>
            </a:pathLst>
          </a:custGeom>
          <a:noFill/>
          <a:ln w="38100" cap="rnd" cmpd="sng">
            <a:solidFill>
              <a:srgbClr val="3366FF"/>
            </a:solidFill>
            <a:prstDash val="solid"/>
            <a:round/>
            <a:headEnd type="none" w="med" len="med"/>
            <a:tailEnd type="arrow" w="med" len="lg"/>
          </a:ln>
        </p:spPr>
        <p:txBody>
          <a:bodyPr/>
          <a:p>
            <a:endParaRPr lang="zh-CN" altLang="en-US" sz="2400"/>
          </a:p>
        </p:txBody>
      </p:sp>
      <p:sp>
        <p:nvSpPr>
          <p:cNvPr id="111637" name="Freeform 21"/>
          <p:cNvSpPr/>
          <p:nvPr/>
        </p:nvSpPr>
        <p:spPr>
          <a:xfrm>
            <a:off x="8064673" y="1626111"/>
            <a:ext cx="1055174" cy="4250302"/>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65" h="2677">
                <a:moveTo>
                  <a:pt x="128" y="0"/>
                </a:moveTo>
                <a:cubicBezTo>
                  <a:pt x="116" y="321"/>
                  <a:pt x="105" y="643"/>
                  <a:pt x="128" y="817"/>
                </a:cubicBezTo>
                <a:cubicBezTo>
                  <a:pt x="151" y="991"/>
                  <a:pt x="196" y="969"/>
                  <a:pt x="264" y="1044"/>
                </a:cubicBezTo>
                <a:cubicBezTo>
                  <a:pt x="332" y="1119"/>
                  <a:pt x="491" y="1210"/>
                  <a:pt x="536" y="1270"/>
                </a:cubicBezTo>
                <a:cubicBezTo>
                  <a:pt x="581" y="1330"/>
                  <a:pt x="611" y="1339"/>
                  <a:pt x="536" y="1407"/>
                </a:cubicBezTo>
                <a:cubicBezTo>
                  <a:pt x="461" y="1475"/>
                  <a:pt x="159" y="1619"/>
                  <a:pt x="83" y="1679"/>
                </a:cubicBezTo>
                <a:cubicBezTo>
                  <a:pt x="7" y="1739"/>
                  <a:pt x="0" y="1709"/>
                  <a:pt x="83" y="1769"/>
                </a:cubicBezTo>
                <a:cubicBezTo>
                  <a:pt x="166" y="1829"/>
                  <a:pt x="499" y="1982"/>
                  <a:pt x="582" y="2042"/>
                </a:cubicBezTo>
                <a:cubicBezTo>
                  <a:pt x="665" y="2102"/>
                  <a:pt x="665" y="2079"/>
                  <a:pt x="582" y="2132"/>
                </a:cubicBezTo>
                <a:cubicBezTo>
                  <a:pt x="499" y="2185"/>
                  <a:pt x="166" y="2291"/>
                  <a:pt x="83" y="2359"/>
                </a:cubicBezTo>
                <a:cubicBezTo>
                  <a:pt x="0" y="2427"/>
                  <a:pt x="83" y="2488"/>
                  <a:pt x="83" y="2541"/>
                </a:cubicBezTo>
                <a:cubicBezTo>
                  <a:pt x="83" y="2594"/>
                  <a:pt x="83" y="2635"/>
                  <a:pt x="83" y="2677"/>
                </a:cubicBezTo>
              </a:path>
            </a:pathLst>
          </a:custGeom>
          <a:noFill/>
          <a:ln w="38100" cap="rnd" cmpd="sng">
            <a:solidFill>
              <a:srgbClr val="FF0000"/>
            </a:solidFill>
            <a:prstDash val="solid"/>
            <a:round/>
            <a:headEnd type="none" w="med" len="med"/>
            <a:tailEnd type="arrow" w="med" len="lg"/>
          </a:ln>
        </p:spPr>
        <p:txBody>
          <a:bodyPr/>
          <a:p>
            <a:endParaRPr lang="zh-CN" altLang="en-US" sz="2400"/>
          </a:p>
        </p:txBody>
      </p:sp>
      <p:sp>
        <p:nvSpPr>
          <p:cNvPr id="111638" name="Oval 22"/>
          <p:cNvSpPr/>
          <p:nvPr/>
        </p:nvSpPr>
        <p:spPr>
          <a:xfrm>
            <a:off x="7751715" y="6020205"/>
            <a:ext cx="359478" cy="361592"/>
          </a:xfrm>
          <a:prstGeom prst="ellipse">
            <a:avLst/>
          </a:prstGeom>
          <a:noFill/>
          <a:ln w="28575" cap="rnd" cmpd="sng">
            <a:solidFill>
              <a:srgbClr val="3366FF"/>
            </a:solidFill>
            <a:prstDash val="solid"/>
            <a:round/>
            <a:headEnd type="none" w="med" len="med"/>
            <a:tailEnd type="none" w="med" len="med"/>
          </a:ln>
        </p:spPr>
        <p:txBody>
          <a:bodyPr wrap="none" anchor="ctr"/>
          <a:p>
            <a:pPr algn="ctr" eaLnBrk="0" hangingPunct="0"/>
            <a:r>
              <a:rPr lang="en-US" altLang="zh-CN" sz="2400" dirty="0">
                <a:solidFill>
                  <a:srgbClr val="3333FF"/>
                </a:solidFill>
                <a:latin typeface="Times New Roman" panose="02020603050405020304" pitchFamily="18" charset="0"/>
                <a:ea typeface="微软雅黑" panose="020B0503020204020204" pitchFamily="34" charset="-122"/>
              </a:rPr>
              <a:t>2</a:t>
            </a:r>
            <a:endParaRPr lang="en-US" altLang="zh-CN" sz="2400" dirty="0">
              <a:solidFill>
                <a:srgbClr val="3333FF"/>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22530" name="Rectangle 1026"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法则与实践－</a:t>
            </a:r>
            <a:r>
              <a:rPr lang="zh-CN" altLang="en-US" dirty="0">
                <a:ea typeface="楷体_GB2312"/>
              </a:rPr>
              <a:t>尽早测试</a:t>
            </a:r>
            <a:endParaRPr lang="zh-CN" altLang="en-US" dirty="0">
              <a:ea typeface="楷体_GB2312"/>
            </a:endParaRPr>
          </a:p>
        </p:txBody>
      </p:sp>
      <p:sp>
        <p:nvSpPr>
          <p:cNvPr id="22531" name="Rectangle 1027"/>
          <p:cNvSpPr>
            <a:spLocks noGrp="1"/>
          </p:cNvSpPr>
          <p:nvPr>
            <p:ph idx="1" hasCustomPrompt="1"/>
          </p:nvPr>
        </p:nvSpPr>
        <p:spPr>
          <a:xfrm>
            <a:off x="667878" y="1279320"/>
            <a:ext cx="8136897" cy="2808160"/>
          </a:xfrm>
        </p:spPr>
        <p:txBody>
          <a:bodyPr vert="horz" wrap="square" lIns="121799" tIns="60899" rIns="121799" bIns="60899" anchor="t"/>
          <a:p>
            <a:r>
              <a:rPr lang="zh-CN" altLang="en-US" sz="3195" dirty="0"/>
              <a:t>法则</a:t>
            </a:r>
            <a:endParaRPr lang="zh-CN" altLang="en-US" sz="3195" dirty="0"/>
          </a:p>
          <a:p>
            <a:pPr lvl="1"/>
            <a:r>
              <a:rPr lang="zh-CN" altLang="en-US" sz="2665" dirty="0"/>
              <a:t>开发过程前进一步，发现和修复缺陷的成本增长</a:t>
            </a:r>
            <a:r>
              <a:rPr lang="en-US" altLang="zh-CN" sz="2665" dirty="0"/>
              <a:t>10</a:t>
            </a:r>
            <a:r>
              <a:rPr lang="zh-CN" altLang="en-US" sz="2665" dirty="0"/>
              <a:t>倍</a:t>
            </a:r>
            <a:endParaRPr lang="zh-CN" altLang="en-US" sz="2665" dirty="0"/>
          </a:p>
          <a:p>
            <a:pPr lvl="1"/>
            <a:r>
              <a:rPr lang="zh-CN" altLang="en-US" sz="2665" dirty="0"/>
              <a:t>随着开发过程的进展，测试的有效性会不断下降</a:t>
            </a:r>
            <a:endParaRPr lang="zh-CN" altLang="en-US" sz="2665" dirty="0"/>
          </a:p>
          <a:p>
            <a:pPr lvl="1"/>
            <a:r>
              <a:rPr lang="zh-CN" altLang="en-US" sz="2665" dirty="0"/>
              <a:t>应促使开发人员尽早考虑软件的可测试性</a:t>
            </a:r>
            <a:endParaRPr lang="zh-CN" altLang="en-US" sz="2665" dirty="0"/>
          </a:p>
          <a:p>
            <a:pPr lvl="1"/>
            <a:r>
              <a:rPr lang="zh-CN" altLang="en-US" sz="2665" dirty="0"/>
              <a:t>存在缺陷放大模型</a:t>
            </a:r>
            <a:endParaRPr lang="zh-CN" altLang="en-US" sz="2665" dirty="0"/>
          </a:p>
        </p:txBody>
      </p:sp>
      <p:grpSp>
        <p:nvGrpSpPr>
          <p:cNvPr id="22532" name="Group 1028"/>
          <p:cNvGrpSpPr/>
          <p:nvPr/>
        </p:nvGrpSpPr>
        <p:grpSpPr>
          <a:xfrm>
            <a:off x="5808417" y="4692250"/>
            <a:ext cx="6248579" cy="1066495"/>
            <a:chOff x="672" y="2928"/>
            <a:chExt cx="3936" cy="672"/>
          </a:xfrm>
        </p:grpSpPr>
        <p:sp>
          <p:nvSpPr>
            <p:cNvPr id="749573" name="Text Box 1029"/>
            <p:cNvSpPr txBox="1">
              <a:spLocks noChangeArrowheads="1"/>
            </p:cNvSpPr>
            <p:nvPr/>
          </p:nvSpPr>
          <p:spPr bwMode="auto">
            <a:xfrm>
              <a:off x="672" y="2928"/>
              <a:ext cx="57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buClrTx/>
                <a:buSzTx/>
                <a:buFontTx/>
                <a:defRPr/>
              </a:pPr>
              <a:r>
                <a:rPr kumimoji="0" lang="zh-CN" altLang="en-US" b="1" kern="1200" cap="none" spc="0" normalizeH="0" baseline="0" noProof="0">
                  <a:latin typeface="Tahoma" panose="020B0604030504040204" pitchFamily="34" charset="0"/>
                  <a:ea typeface="楷体_GB2312"/>
                  <a:cs typeface="楷体_GB2312"/>
                </a:rPr>
                <a:t>来自以前步骤的错误</a:t>
              </a:r>
              <a:endParaRPr kumimoji="0" lang="zh-CN" altLang="en-US" b="1" kern="1200" cap="none" spc="0" normalizeH="0" baseline="0" noProof="0">
                <a:latin typeface="Tahoma" panose="020B0604030504040204" pitchFamily="34" charset="0"/>
                <a:ea typeface="楷体_GB2312"/>
                <a:cs typeface="楷体_GB2312"/>
              </a:endParaRPr>
            </a:p>
          </p:txBody>
        </p:sp>
        <p:sp>
          <p:nvSpPr>
            <p:cNvPr id="749574" name="Rectangle 1030"/>
            <p:cNvSpPr>
              <a:spLocks noChangeArrowheads="1"/>
            </p:cNvSpPr>
            <p:nvPr/>
          </p:nvSpPr>
          <p:spPr bwMode="auto">
            <a:xfrm>
              <a:off x="1680" y="2928"/>
              <a:ext cx="1392" cy="22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b="1" i="1"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rPr>
                <a:t>通过的错误</a:t>
              </a:r>
              <a:endParaRPr kumimoji="0" lang="zh-CN" altLang="en-US" b="1" i="1"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endParaRPr>
            </a:p>
          </p:txBody>
        </p:sp>
        <p:sp>
          <p:nvSpPr>
            <p:cNvPr id="749575" name="Rectangle 1031"/>
            <p:cNvSpPr>
              <a:spLocks noChangeArrowheads="1"/>
            </p:cNvSpPr>
            <p:nvPr/>
          </p:nvSpPr>
          <p:spPr bwMode="auto">
            <a:xfrm>
              <a:off x="1680" y="3137"/>
              <a:ext cx="1392" cy="223"/>
            </a:xfrm>
            <a:prstGeom prst="rect">
              <a:avLst/>
            </a:prstGeom>
            <a:solidFill>
              <a:schemeClr val="folHlink"/>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chemeClr val="bg1"/>
                  </a:solidFill>
                  <a:effectLst>
                    <a:outerShdw blurRad="38100" dist="38100" dir="2700000" algn="tl">
                      <a:srgbClr val="000000"/>
                    </a:outerShdw>
                  </a:effectLst>
                  <a:uLnTx/>
                  <a:uFillTx/>
                  <a:latin typeface="Tahoma" panose="020B0604030504040204" pitchFamily="34" charset="0"/>
                  <a:ea typeface="楷体_GB2312"/>
                  <a:cs typeface="楷体_GB2312"/>
                </a:rPr>
                <a:t>放大的错误</a:t>
              </a:r>
              <a:r>
                <a:rPr kumimoji="0" lang="en-US" altLang="zh-CN" b="1" i="0" u="none" strike="noStrike" kern="1200" cap="none" spc="0" normalizeH="0" baseline="0" noProof="0">
                  <a:ln>
                    <a:noFill/>
                  </a:ln>
                  <a:solidFill>
                    <a:schemeClr val="bg1"/>
                  </a:solidFill>
                  <a:effectLst>
                    <a:outerShdw blurRad="38100" dist="38100" dir="2700000" algn="tl">
                      <a:srgbClr val="000000"/>
                    </a:outerShdw>
                  </a:effectLst>
                  <a:uLnTx/>
                  <a:uFillTx/>
                  <a:latin typeface="Tahoma" panose="020B0604030504040204" pitchFamily="34" charset="0"/>
                  <a:ea typeface="微软雅黑" panose="020B0503020204020204" pitchFamily="34" charset="-122"/>
                  <a:cs typeface="+mn-cs"/>
                </a:rPr>
                <a:t>1:X</a:t>
              </a:r>
              <a:endParaRPr kumimoji="0" lang="en-US" altLang="zh-CN" b="1" i="0" u="none" strike="noStrike" kern="1200" cap="none" spc="0" normalizeH="0" baseline="0" noProof="0">
                <a:ln>
                  <a:noFill/>
                </a:ln>
                <a:solidFill>
                  <a:schemeClr val="bg1"/>
                </a:solidFill>
                <a:effectLst>
                  <a:outerShdw blurRad="38100" dist="38100" dir="2700000" algn="tl">
                    <a:srgbClr val="000000"/>
                  </a:outerShdw>
                </a:effectLst>
                <a:uLnTx/>
                <a:uFillTx/>
                <a:latin typeface="Tahoma" panose="020B0604030504040204" pitchFamily="34" charset="0"/>
                <a:ea typeface="微软雅黑" panose="020B0503020204020204" pitchFamily="34" charset="-122"/>
                <a:cs typeface="+mn-cs"/>
              </a:endParaRPr>
            </a:p>
          </p:txBody>
        </p:sp>
        <p:sp>
          <p:nvSpPr>
            <p:cNvPr id="749576" name="Rectangle 1032"/>
            <p:cNvSpPr>
              <a:spLocks noChangeArrowheads="1"/>
            </p:cNvSpPr>
            <p:nvPr/>
          </p:nvSpPr>
          <p:spPr bwMode="auto">
            <a:xfrm>
              <a:off x="1680" y="3360"/>
              <a:ext cx="1392" cy="224"/>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chemeClr val="bg1"/>
                  </a:solidFill>
                  <a:effectLst/>
                  <a:uLnTx/>
                  <a:uFillTx/>
                  <a:latin typeface="Tahoma" panose="020B0604030504040204" pitchFamily="34" charset="0"/>
                  <a:ea typeface="楷体_GB2312"/>
                  <a:cs typeface="楷体_GB2312"/>
                </a:rPr>
                <a:t>新产生的错误</a:t>
              </a:r>
              <a:endParaRPr kumimoji="0" lang="zh-CN" altLang="en-US" b="1" i="0" u="none" strike="noStrike" kern="1200" cap="none" spc="0" normalizeH="0" baseline="0" noProof="0">
                <a:ln>
                  <a:noFill/>
                </a:ln>
                <a:solidFill>
                  <a:schemeClr val="bg1"/>
                </a:solidFill>
                <a:effectLst/>
                <a:uLnTx/>
                <a:uFillTx/>
                <a:latin typeface="Tahoma" panose="020B0604030504040204" pitchFamily="34" charset="0"/>
                <a:ea typeface="楷体_GB2312"/>
                <a:cs typeface="楷体_GB2312"/>
              </a:endParaRPr>
            </a:p>
          </p:txBody>
        </p:sp>
        <p:sp>
          <p:nvSpPr>
            <p:cNvPr id="749577" name="Rectangle 1033"/>
            <p:cNvSpPr>
              <a:spLocks noChangeArrowheads="1"/>
            </p:cNvSpPr>
            <p:nvPr/>
          </p:nvSpPr>
          <p:spPr bwMode="auto">
            <a:xfrm>
              <a:off x="3072" y="2928"/>
              <a:ext cx="575" cy="67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rPr>
                <a:t>错误检</a:t>
              </a:r>
              <a:endParaRPr kumimoji="0" lang="zh-CN" altLang="en-US" b="1" i="0"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rPr>
                <a:t>测有效</a:t>
              </a:r>
              <a:endParaRPr kumimoji="0" lang="zh-CN" altLang="en-US" b="1" i="0"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rPr>
                <a:t>百分比</a:t>
              </a:r>
              <a:endParaRPr kumimoji="0" lang="zh-CN" altLang="en-US" b="1" i="0" u="none" strike="noStrike" kern="1200" cap="none" spc="0" normalizeH="0" baseline="0" noProof="0">
                <a:ln>
                  <a:noFill/>
                </a:ln>
                <a:solidFill>
                  <a:schemeClr val="tx1"/>
                </a:solidFill>
                <a:effectLst/>
                <a:uLnTx/>
                <a:uFillTx/>
                <a:latin typeface="Tahoma" panose="020B0604030504040204" pitchFamily="34" charset="0"/>
                <a:ea typeface="楷体_GB2312"/>
                <a:cs typeface="楷体_GB2312"/>
              </a:endParaRPr>
            </a:p>
          </p:txBody>
        </p:sp>
        <p:sp>
          <p:nvSpPr>
            <p:cNvPr id="22538" name="Line 1034"/>
            <p:cNvSpPr/>
            <p:nvPr/>
          </p:nvSpPr>
          <p:spPr>
            <a:xfrm>
              <a:off x="1344" y="3264"/>
              <a:ext cx="336" cy="0"/>
            </a:xfrm>
            <a:prstGeom prst="line">
              <a:avLst/>
            </a:prstGeom>
            <a:ln w="38100" cap="flat" cmpd="sng">
              <a:solidFill>
                <a:schemeClr val="tx1"/>
              </a:solidFill>
              <a:prstDash val="solid"/>
              <a:miter/>
              <a:headEnd type="none" w="med" len="med"/>
              <a:tailEnd type="triangle" w="med" len="med"/>
            </a:ln>
          </p:spPr>
        </p:sp>
        <p:sp>
          <p:nvSpPr>
            <p:cNvPr id="22539" name="Line 1035"/>
            <p:cNvSpPr/>
            <p:nvPr/>
          </p:nvSpPr>
          <p:spPr>
            <a:xfrm>
              <a:off x="1200" y="3024"/>
              <a:ext cx="480" cy="0"/>
            </a:xfrm>
            <a:prstGeom prst="line">
              <a:avLst/>
            </a:prstGeom>
            <a:ln w="38100" cap="flat" cmpd="sng">
              <a:solidFill>
                <a:schemeClr val="tx1"/>
              </a:solidFill>
              <a:prstDash val="solid"/>
              <a:miter/>
              <a:headEnd type="none" w="med" len="med"/>
              <a:tailEnd type="triangle" w="med" len="med"/>
            </a:ln>
          </p:spPr>
        </p:sp>
        <p:sp>
          <p:nvSpPr>
            <p:cNvPr id="22540" name="Line 1036"/>
            <p:cNvSpPr/>
            <p:nvPr/>
          </p:nvSpPr>
          <p:spPr>
            <a:xfrm>
              <a:off x="1356" y="3024"/>
              <a:ext cx="0" cy="240"/>
            </a:xfrm>
            <a:prstGeom prst="line">
              <a:avLst/>
            </a:prstGeom>
            <a:ln w="38100" cap="flat" cmpd="sng">
              <a:solidFill>
                <a:schemeClr val="tx1"/>
              </a:solidFill>
              <a:prstDash val="solid"/>
              <a:miter/>
              <a:headEnd type="none" w="med" len="med"/>
              <a:tailEnd type="none" w="med" len="med"/>
            </a:ln>
          </p:spPr>
        </p:sp>
        <p:sp>
          <p:nvSpPr>
            <p:cNvPr id="22541" name="Line 1037"/>
            <p:cNvSpPr/>
            <p:nvPr/>
          </p:nvSpPr>
          <p:spPr>
            <a:xfrm>
              <a:off x="3648" y="3216"/>
              <a:ext cx="240" cy="0"/>
            </a:xfrm>
            <a:prstGeom prst="line">
              <a:avLst/>
            </a:prstGeom>
            <a:ln w="38100" cap="flat" cmpd="sng">
              <a:solidFill>
                <a:schemeClr val="tx1"/>
              </a:solidFill>
              <a:prstDash val="solid"/>
              <a:miter/>
              <a:headEnd type="none" w="med" len="med"/>
              <a:tailEnd type="triangle" w="med" len="med"/>
            </a:ln>
          </p:spPr>
        </p:sp>
        <p:sp>
          <p:nvSpPr>
            <p:cNvPr id="749582" name="Text Box 1038"/>
            <p:cNvSpPr txBox="1">
              <a:spLocks noChangeArrowheads="1"/>
            </p:cNvSpPr>
            <p:nvPr/>
          </p:nvSpPr>
          <p:spPr bwMode="auto">
            <a:xfrm>
              <a:off x="3887" y="2928"/>
              <a:ext cx="721"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buClrTx/>
                <a:buSzTx/>
                <a:buFontTx/>
                <a:defRPr/>
              </a:pPr>
              <a:r>
                <a:rPr kumimoji="0" lang="zh-CN" altLang="en-US" b="1" kern="1200" cap="none" spc="0" normalizeH="0" baseline="0" noProof="0" dirty="0">
                  <a:latin typeface="Tahoma" panose="020B0604030504040204" pitchFamily="34" charset="0"/>
                  <a:ea typeface="楷体_GB2312"/>
                  <a:cs typeface="楷体_GB2312"/>
                </a:rPr>
                <a:t>传给下一个阶段的错误</a:t>
              </a:r>
              <a:endParaRPr kumimoji="0" lang="zh-CN" altLang="en-US" b="1" kern="1200" cap="none" spc="0" normalizeH="0" baseline="0" noProof="0" dirty="0">
                <a:latin typeface="Tahoma" panose="020B0604030504040204" pitchFamily="34" charset="0"/>
                <a:ea typeface="楷体_GB2312"/>
                <a:cs typeface="楷体_GB2312"/>
              </a:endParaRPr>
            </a:p>
          </p:txBody>
        </p:sp>
      </p:grpSp>
      <p:sp>
        <p:nvSpPr>
          <p:cNvPr id="749583" name="Rectangle 1039"/>
          <p:cNvSpPr>
            <a:spLocks noChangeArrowheads="1"/>
          </p:cNvSpPr>
          <p:nvPr/>
        </p:nvSpPr>
        <p:spPr bwMode="auto">
          <a:xfrm>
            <a:off x="705941" y="4641500"/>
            <a:ext cx="7849314" cy="1440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Ø"/>
              <a:defRPr kumimoji="1" sz="2800" b="1">
                <a:solidFill>
                  <a:schemeClr val="tx1"/>
                </a:solidFill>
                <a:latin typeface="Tahoma" panose="020B0604030504040204" pitchFamily="34" charset="0"/>
                <a:ea typeface="仿宋_GB2312"/>
                <a:cs typeface="仿宋_GB2312"/>
              </a:defRPr>
            </a:lvl1pPr>
            <a:lvl2pPr marL="742950" indent="-285750">
              <a:spcBef>
                <a:spcPct val="20000"/>
              </a:spcBef>
              <a:buFont typeface="Wingdings" panose="05000000000000000000" pitchFamily="2" charset="2"/>
              <a:buChar char="u"/>
              <a:defRPr kumimoji="1" sz="2400" b="1">
                <a:solidFill>
                  <a:schemeClr val="tx1"/>
                </a:solidFill>
                <a:latin typeface="Tahoma" panose="020B0604030504040204" pitchFamily="34" charset="0"/>
                <a:ea typeface="楷体_GB2312"/>
                <a:cs typeface="楷体_GB2312"/>
              </a:defRPr>
            </a:lvl2pPr>
            <a:lvl3pPr marL="1143000" indent="-228600">
              <a:spcBef>
                <a:spcPct val="20000"/>
              </a:spcBef>
              <a:buFont typeface="Wingdings" panose="05000000000000000000" pitchFamily="2" charset="2"/>
              <a:buChar char="l"/>
              <a:defRPr kumimoji="1" sz="2000" b="1">
                <a:solidFill>
                  <a:schemeClr val="tx1"/>
                </a:solidFill>
                <a:latin typeface="Tahoma" panose="020B0604030504040204" pitchFamily="34" charset="0"/>
                <a:ea typeface="宋体" panose="02010600030101010101" pitchFamily="2" charset="-122"/>
                <a:cs typeface="楷体_GB2312"/>
              </a:defRPr>
            </a:lvl3pPr>
            <a:lvl4pPr marL="1600200" indent="-228600">
              <a:spcBef>
                <a:spcPct val="20000"/>
              </a:spcBef>
              <a:buSzPct val="70000"/>
              <a:buFont typeface="Wingdings" panose="05000000000000000000" pitchFamily="2" charset="2"/>
              <a:buChar char="n"/>
              <a:defRPr kumimoji="1" sz="2000">
                <a:solidFill>
                  <a:srgbClr val="3F3B6F"/>
                </a:solidFill>
                <a:latin typeface="Comic Sans MS" panose="030F0702030302020204" pitchFamily="66" charset="0"/>
                <a:ea typeface="宋体" panose="02010600030101010101" pitchFamily="2" charset="-122"/>
                <a:cs typeface="楷体_GB2312"/>
              </a:defRPr>
            </a:lvl4pPr>
            <a:lvl5pPr marL="2057400" indent="-228600">
              <a:spcBef>
                <a:spcPct val="20000"/>
              </a:spcBef>
              <a:buChar char="•"/>
              <a:defRPr kumimoji="1" sz="2000">
                <a:solidFill>
                  <a:srgbClr val="48447E"/>
                </a:solidFill>
                <a:latin typeface="Comic Sans MS" panose="030F0702030302020204" pitchFamily="66" charset="0"/>
                <a:ea typeface="宋体" panose="02010600030101010101" pitchFamily="2" charset="-122"/>
                <a:cs typeface="楷体_GB2312"/>
              </a:defRPr>
            </a:lvl5pPr>
            <a:lvl6pPr marL="2514600" indent="-228600" fontAlgn="base">
              <a:spcBef>
                <a:spcPct val="20000"/>
              </a:spcBef>
              <a:spcAft>
                <a:spcPct val="0"/>
              </a:spcAft>
              <a:buChar char="•"/>
              <a:defRPr kumimoji="1" sz="2000">
                <a:solidFill>
                  <a:srgbClr val="48447E"/>
                </a:solidFill>
                <a:latin typeface="Comic Sans MS" panose="030F0702030302020204" pitchFamily="66" charset="0"/>
                <a:ea typeface="宋体" panose="02010600030101010101" pitchFamily="2" charset="-122"/>
                <a:cs typeface="楷体_GB2312"/>
              </a:defRPr>
            </a:lvl6pPr>
            <a:lvl7pPr marL="2971800" indent="-228600" fontAlgn="base">
              <a:spcBef>
                <a:spcPct val="20000"/>
              </a:spcBef>
              <a:spcAft>
                <a:spcPct val="0"/>
              </a:spcAft>
              <a:buChar char="•"/>
              <a:defRPr kumimoji="1" sz="2000">
                <a:solidFill>
                  <a:srgbClr val="48447E"/>
                </a:solidFill>
                <a:latin typeface="Comic Sans MS" panose="030F0702030302020204" pitchFamily="66" charset="0"/>
                <a:ea typeface="宋体" panose="02010600030101010101" pitchFamily="2" charset="-122"/>
                <a:cs typeface="楷体_GB2312"/>
              </a:defRPr>
            </a:lvl7pPr>
            <a:lvl8pPr marL="3429000" indent="-228600" fontAlgn="base">
              <a:spcBef>
                <a:spcPct val="20000"/>
              </a:spcBef>
              <a:spcAft>
                <a:spcPct val="0"/>
              </a:spcAft>
              <a:buChar char="•"/>
              <a:defRPr kumimoji="1" sz="2000">
                <a:solidFill>
                  <a:srgbClr val="48447E"/>
                </a:solidFill>
                <a:latin typeface="Comic Sans MS" panose="030F0702030302020204" pitchFamily="66" charset="0"/>
                <a:ea typeface="宋体" panose="02010600030101010101" pitchFamily="2" charset="-122"/>
                <a:cs typeface="楷体_GB2312"/>
              </a:defRPr>
            </a:lvl8pPr>
            <a:lvl9pPr marL="3886200" indent="-228600" fontAlgn="base">
              <a:spcBef>
                <a:spcPct val="20000"/>
              </a:spcBef>
              <a:spcAft>
                <a:spcPct val="0"/>
              </a:spcAft>
              <a:buChar char="•"/>
              <a:defRPr kumimoji="1" sz="2000">
                <a:solidFill>
                  <a:srgbClr val="48447E"/>
                </a:solidFill>
                <a:latin typeface="Comic Sans MS" panose="030F0702030302020204" pitchFamily="66" charset="0"/>
                <a:ea typeface="宋体" panose="02010600030101010101" pitchFamily="2" charset="-122"/>
                <a:cs typeface="楷体_GB2312"/>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zh-CN" altLang="en-US" sz="2795" b="1" i="0" u="none" strike="noStrike" kern="1200" cap="none" spc="0" normalizeH="0" baseline="0" noProof="0" dirty="0">
                <a:ln>
                  <a:noFill/>
                </a:ln>
                <a:solidFill>
                  <a:schemeClr val="tx1"/>
                </a:solidFill>
                <a:effectLst/>
                <a:uLnTx/>
                <a:uFillTx/>
                <a:latin typeface="Tahoma" panose="020B0604030504040204" pitchFamily="34" charset="0"/>
                <a:ea typeface="仿宋_GB2312"/>
                <a:cs typeface="仿宋_GB2312"/>
              </a:rPr>
              <a:t>典型问题</a:t>
            </a:r>
            <a:endParaRPr kumimoji="0" lang="zh-CN" altLang="en-US" sz="2795" b="1" i="0" u="none" strike="noStrike" kern="1200" cap="none" spc="0" normalizeH="0" baseline="0" noProof="0" dirty="0">
              <a:ln>
                <a:noFill/>
              </a:ln>
              <a:solidFill>
                <a:schemeClr val="tx1"/>
              </a:solidFill>
              <a:effectLst/>
              <a:uLnTx/>
              <a:uFillTx/>
              <a:latin typeface="Tahoma" panose="020B0604030504040204" pitchFamily="34" charset="0"/>
              <a:ea typeface="仿宋_GB2312"/>
              <a:cs typeface="仿宋_GB2312"/>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1" lang="zh-CN" altLang="en-US" b="1" i="0" u="none" strike="noStrike" kern="1200" cap="none" spc="0" normalizeH="0" baseline="0" noProof="0" dirty="0">
                <a:ln>
                  <a:noFill/>
                </a:ln>
                <a:solidFill>
                  <a:schemeClr val="tx1"/>
                </a:solidFill>
                <a:effectLst/>
                <a:uLnTx/>
                <a:uFillTx/>
                <a:latin typeface="Tahoma" panose="020B0604030504040204" pitchFamily="34" charset="0"/>
                <a:ea typeface="楷体_GB2312"/>
                <a:cs typeface="楷体_GB2312"/>
              </a:rPr>
              <a:t>代码出来之后才开始测试</a:t>
            </a:r>
            <a:endParaRPr kumimoji="1" lang="zh-CN" altLang="en-US" b="1" i="0" u="none" strike="noStrike" kern="1200" cap="none" spc="0" normalizeH="0" baseline="0" noProof="0" dirty="0">
              <a:ln>
                <a:noFill/>
              </a:ln>
              <a:solidFill>
                <a:schemeClr val="tx1"/>
              </a:solidFill>
              <a:effectLst/>
              <a:uLnTx/>
              <a:uFillTx/>
              <a:latin typeface="Tahoma" panose="020B0604030504040204" pitchFamily="34" charset="0"/>
              <a:ea typeface="楷体_GB2312"/>
              <a:cs typeface="楷体_GB2312"/>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1" lang="zh-CN" altLang="en-US" b="1" i="0" u="none" strike="noStrike" kern="1200" cap="none" spc="0" normalizeH="0" baseline="0" noProof="0" dirty="0">
                <a:ln>
                  <a:noFill/>
                </a:ln>
                <a:solidFill>
                  <a:schemeClr val="tx1"/>
                </a:solidFill>
                <a:effectLst/>
                <a:uLnTx/>
                <a:uFillTx/>
                <a:latin typeface="Tahoma" panose="020B0604030504040204" pitchFamily="34" charset="0"/>
                <a:ea typeface="楷体_GB2312"/>
                <a:cs typeface="楷体_GB2312"/>
              </a:rPr>
              <a:t>不重视对文档进行测试</a:t>
            </a:r>
            <a:endParaRPr kumimoji="1" lang="zh-CN" altLang="en-US" b="1" i="0" u="none" strike="noStrike" kern="1200" cap="none" spc="0" normalizeH="0" baseline="0" noProof="0" dirty="0">
              <a:ln>
                <a:noFill/>
              </a:ln>
              <a:solidFill>
                <a:schemeClr val="tx1"/>
              </a:solidFill>
              <a:effectLst/>
              <a:uLnTx/>
              <a:uFillTx/>
              <a:latin typeface="Tahoma" panose="020B0604030504040204" pitchFamily="34" charset="0"/>
              <a:ea typeface="楷体_GB2312"/>
              <a:cs typeface="楷体_GB231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28002" name="Rectangle 2" descr="Large confetti"/>
          <p:cNvSpPr>
            <a:spLocks noGrp="1"/>
          </p:cNvSpPr>
          <p:nvPr>
            <p:ph type="title"/>
          </p:nvPr>
        </p:nvSpPr>
        <p:spPr>
          <a:xfrm>
            <a:off x="629816" y="551906"/>
            <a:ext cx="10069621" cy="828915"/>
          </a:xfrm>
        </p:spPr>
        <p:txBody>
          <a:bodyPr vert="horz" wrap="square" lIns="121799" tIns="60899" rIns="121799" bIns="60899" anchor="ctr"/>
          <a:p>
            <a:r>
              <a:rPr lang="zh-CN" altLang="en-US" dirty="0"/>
              <a:t>动态测试－</a:t>
            </a:r>
            <a:r>
              <a:rPr lang="zh-CN" altLang="en-US" dirty="0">
                <a:latin typeface="楷体_GB2312"/>
                <a:ea typeface="楷体_GB2312"/>
              </a:rPr>
              <a:t>黑盒测试常用方法</a:t>
            </a:r>
            <a:endParaRPr lang="zh-CN" altLang="en-US" dirty="0">
              <a:latin typeface="楷体_GB2312"/>
              <a:ea typeface="楷体_GB2312"/>
            </a:endParaRPr>
          </a:p>
        </p:txBody>
      </p:sp>
      <p:sp>
        <p:nvSpPr>
          <p:cNvPr id="128003" name="Rectangle 3"/>
          <p:cNvSpPr>
            <a:spLocks noGrp="1"/>
          </p:cNvSpPr>
          <p:nvPr>
            <p:ph idx="1" hasCustomPrompt="1"/>
          </p:nvPr>
        </p:nvSpPr>
        <p:spPr>
          <a:xfrm>
            <a:off x="629816" y="1797391"/>
            <a:ext cx="10837213" cy="4286251"/>
          </a:xfrm>
        </p:spPr>
        <p:txBody>
          <a:bodyPr vert="horz" wrap="square" lIns="121799" tIns="60899" rIns="121799" bIns="60899" anchor="t"/>
          <a:p>
            <a:pPr marL="457200" indent="-457200" fontAlgn="ctr">
              <a:spcBef>
                <a:spcPct val="50000"/>
              </a:spcBef>
              <a:buClr>
                <a:schemeClr val="tx2"/>
              </a:buClr>
            </a:pPr>
            <a:r>
              <a:rPr lang="zh-CN" altLang="en-US" sz="3730" dirty="0"/>
              <a:t>边界值分析</a:t>
            </a:r>
            <a:r>
              <a:rPr lang="en-US" altLang="zh-CN" sz="3730" dirty="0"/>
              <a:t>(boundary analysis)</a:t>
            </a:r>
            <a:endParaRPr lang="en-US" altLang="zh-CN" sz="3730" dirty="0"/>
          </a:p>
          <a:p>
            <a:pPr marL="457200" indent="-457200" fontAlgn="ctr">
              <a:spcBef>
                <a:spcPct val="50000"/>
              </a:spcBef>
              <a:buClr>
                <a:schemeClr val="tx2"/>
              </a:buClr>
            </a:pPr>
            <a:r>
              <a:rPr lang="zh-CN" altLang="en-US" sz="3730" dirty="0"/>
              <a:t>等价类划分</a:t>
            </a:r>
            <a:r>
              <a:rPr lang="en-US" altLang="zh-CN" sz="3730" dirty="0"/>
              <a:t>(equivalence class partitioning)</a:t>
            </a:r>
            <a:endParaRPr lang="en-US" altLang="zh-CN" sz="3730" dirty="0"/>
          </a:p>
          <a:p>
            <a:pPr marL="457200" indent="-457200" fontAlgn="ctr">
              <a:spcBef>
                <a:spcPct val="50000"/>
              </a:spcBef>
              <a:buClr>
                <a:schemeClr val="tx2"/>
              </a:buClr>
            </a:pPr>
            <a:r>
              <a:rPr lang="zh-CN" altLang="en-US" sz="3730" dirty="0"/>
              <a:t>组合逻辑测试</a:t>
            </a:r>
            <a:r>
              <a:rPr lang="en-US" altLang="zh-CN" sz="3730" dirty="0"/>
              <a:t>(combinational logic testing)</a:t>
            </a:r>
            <a:endParaRPr lang="en-US" altLang="zh-CN" sz="3730" dirty="0"/>
          </a:p>
          <a:p>
            <a:pPr marL="457200" indent="-457200" fontAlgn="ctr">
              <a:spcBef>
                <a:spcPct val="50000"/>
              </a:spcBef>
              <a:buClr>
                <a:schemeClr val="tx2"/>
              </a:buClr>
            </a:pPr>
            <a:r>
              <a:rPr lang="zh-CN" altLang="en-US" sz="3730" dirty="0"/>
              <a:t>基于状态转换的测试</a:t>
            </a:r>
            <a:r>
              <a:rPr lang="en-US" altLang="zh-CN" sz="3730" dirty="0"/>
              <a:t>(state-based testing)</a:t>
            </a:r>
            <a:endParaRPr lang="en-US" altLang="zh-CN" sz="3730" dirty="0"/>
          </a:p>
          <a:p>
            <a:pPr marL="457200" indent="-457200" fontAlgn="ctr">
              <a:spcBef>
                <a:spcPct val="50000"/>
              </a:spcBef>
              <a:buClr>
                <a:schemeClr val="tx2"/>
              </a:buClr>
            </a:pPr>
            <a:r>
              <a:rPr lang="zh-CN" altLang="en-US" sz="3730" dirty="0"/>
              <a:t>随机测试</a:t>
            </a:r>
            <a:r>
              <a:rPr lang="en-US" altLang="zh-CN" sz="3730" dirty="0"/>
              <a:t>(random testing)</a:t>
            </a:r>
            <a:endParaRPr lang="en-US" altLang="zh-CN" sz="373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29026"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边界值测试</a:t>
            </a:r>
            <a:endParaRPr lang="zh-CN" altLang="en-US" dirty="0">
              <a:latin typeface="楷体_GB2312"/>
              <a:ea typeface="楷体_GB2312"/>
            </a:endParaRPr>
          </a:p>
        </p:txBody>
      </p:sp>
      <p:sp>
        <p:nvSpPr>
          <p:cNvPr id="129027" name="Rectangle 3"/>
          <p:cNvSpPr>
            <a:spLocks noGrp="1"/>
          </p:cNvSpPr>
          <p:nvPr>
            <p:ph idx="1" hasCustomPrompt="1"/>
          </p:nvPr>
        </p:nvSpPr>
        <p:spPr>
          <a:xfrm>
            <a:off x="629816" y="1340643"/>
            <a:ext cx="10837213" cy="4679562"/>
          </a:xfrm>
        </p:spPr>
        <p:txBody>
          <a:bodyPr vert="horz" wrap="square" lIns="121799" tIns="60899" rIns="121799" bIns="60899" anchor="t"/>
          <a:p>
            <a:pPr>
              <a:spcBef>
                <a:spcPct val="50000"/>
              </a:spcBef>
            </a:pPr>
            <a:r>
              <a:rPr lang="zh-CN" altLang="en-US" sz="3195" dirty="0"/>
              <a:t>任何程序都可以看做是一个函数，程序的输入构成函数的定义域，程序的输出构成函数的值域。可基于定义域或值域进行边界值测试；</a:t>
            </a:r>
            <a:endParaRPr lang="zh-CN" altLang="en-US" sz="3195" dirty="0"/>
          </a:p>
          <a:p>
            <a:pPr>
              <a:spcBef>
                <a:spcPct val="50000"/>
              </a:spcBef>
            </a:pPr>
            <a:r>
              <a:rPr lang="zh-CN" altLang="en-US" sz="3195" dirty="0"/>
              <a:t>边界值测试更适合于非强类型语言，如</a:t>
            </a:r>
            <a:r>
              <a:rPr lang="en-US" altLang="zh-CN" sz="3195" dirty="0"/>
              <a:t>C</a:t>
            </a:r>
            <a:r>
              <a:rPr lang="zh-CN" altLang="en-US" sz="3195" dirty="0"/>
              <a:t>；</a:t>
            </a:r>
            <a:endParaRPr lang="zh-CN" altLang="en-US" sz="3195" dirty="0"/>
          </a:p>
          <a:p>
            <a:pPr>
              <a:spcBef>
                <a:spcPct val="50000"/>
              </a:spcBef>
            </a:pPr>
            <a:r>
              <a:rPr lang="zh-CN" altLang="en-US" sz="3195" dirty="0"/>
              <a:t>边界区域是错误高发区；</a:t>
            </a:r>
            <a:endParaRPr lang="zh-CN" altLang="en-US" sz="3195" dirty="0"/>
          </a:p>
          <a:p>
            <a:pPr>
              <a:spcBef>
                <a:spcPct val="50000"/>
              </a:spcBef>
            </a:pPr>
            <a:r>
              <a:rPr lang="zh-CN" altLang="en-US" sz="3195" dirty="0"/>
              <a:t>边界值测试融入了一定程度的否定测试设计；</a:t>
            </a:r>
            <a:endParaRPr lang="zh-CN" altLang="en-US" sz="3195" dirty="0"/>
          </a:p>
          <a:p>
            <a:pPr>
              <a:spcBef>
                <a:spcPct val="50000"/>
              </a:spcBef>
            </a:pPr>
            <a:r>
              <a:rPr lang="zh-CN" altLang="en-US" sz="3195" dirty="0"/>
              <a:t>边界值测试通过边界值分析获得测试用例。</a:t>
            </a:r>
            <a:endParaRPr lang="zh-CN" altLang="en-US" sz="319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31074" name="Rectangle 1026"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边界值分析</a:t>
            </a:r>
            <a:endParaRPr lang="zh-CN" altLang="en-US" dirty="0">
              <a:latin typeface="楷体_GB2312"/>
              <a:ea typeface="楷体_GB2312"/>
            </a:endParaRPr>
          </a:p>
        </p:txBody>
      </p:sp>
      <p:sp>
        <p:nvSpPr>
          <p:cNvPr id="131075" name="Line 1029"/>
          <p:cNvSpPr/>
          <p:nvPr/>
        </p:nvSpPr>
        <p:spPr>
          <a:xfrm>
            <a:off x="5182502" y="5332966"/>
            <a:ext cx="4781062" cy="0"/>
          </a:xfrm>
          <a:prstGeom prst="line">
            <a:avLst/>
          </a:prstGeom>
          <a:ln w="28575" cap="flat" cmpd="sng">
            <a:solidFill>
              <a:schemeClr val="tx1"/>
            </a:solidFill>
            <a:prstDash val="solid"/>
            <a:round/>
            <a:headEnd type="none" w="med" len="med"/>
            <a:tailEnd type="arrow" w="med" len="lg"/>
          </a:ln>
        </p:spPr>
      </p:sp>
      <p:sp>
        <p:nvSpPr>
          <p:cNvPr id="131076" name="Line 1030"/>
          <p:cNvSpPr/>
          <p:nvPr/>
        </p:nvSpPr>
        <p:spPr>
          <a:xfrm flipV="1">
            <a:off x="5334752" y="2057485"/>
            <a:ext cx="0" cy="3351606"/>
          </a:xfrm>
          <a:prstGeom prst="line">
            <a:avLst/>
          </a:prstGeom>
          <a:ln w="28575" cap="flat" cmpd="sng">
            <a:solidFill>
              <a:schemeClr val="tx1"/>
            </a:solidFill>
            <a:prstDash val="solid"/>
            <a:round/>
            <a:headEnd type="none" w="med" len="med"/>
            <a:tailEnd type="arrow" w="med" len="lg"/>
          </a:ln>
        </p:spPr>
      </p:sp>
      <p:sp>
        <p:nvSpPr>
          <p:cNvPr id="131077" name="Line 1032"/>
          <p:cNvSpPr/>
          <p:nvPr/>
        </p:nvSpPr>
        <p:spPr>
          <a:xfrm>
            <a:off x="5334752" y="2894858"/>
            <a:ext cx="4343344" cy="0"/>
          </a:xfrm>
          <a:prstGeom prst="line">
            <a:avLst/>
          </a:prstGeom>
          <a:ln w="28575" cap="flat" cmpd="sng">
            <a:solidFill>
              <a:schemeClr val="tx1"/>
            </a:solidFill>
            <a:prstDash val="dash"/>
            <a:round/>
            <a:headEnd type="none" w="med" len="med"/>
            <a:tailEnd type="none" w="med" len="med"/>
          </a:ln>
        </p:spPr>
      </p:sp>
      <p:sp>
        <p:nvSpPr>
          <p:cNvPr id="131078" name="Line 1033"/>
          <p:cNvSpPr/>
          <p:nvPr/>
        </p:nvSpPr>
        <p:spPr>
          <a:xfrm>
            <a:off x="5334752" y="4647843"/>
            <a:ext cx="4343344" cy="0"/>
          </a:xfrm>
          <a:prstGeom prst="line">
            <a:avLst/>
          </a:prstGeom>
          <a:ln w="28575" cap="flat" cmpd="sng">
            <a:solidFill>
              <a:schemeClr val="tx1"/>
            </a:solidFill>
            <a:prstDash val="dash"/>
            <a:round/>
            <a:headEnd type="none" w="med" len="med"/>
            <a:tailEnd type="none" w="med" len="med"/>
          </a:ln>
        </p:spPr>
      </p:sp>
      <p:sp>
        <p:nvSpPr>
          <p:cNvPr id="131079" name="Line 1034"/>
          <p:cNvSpPr/>
          <p:nvPr/>
        </p:nvSpPr>
        <p:spPr>
          <a:xfrm>
            <a:off x="6172125" y="2514234"/>
            <a:ext cx="0" cy="2818732"/>
          </a:xfrm>
          <a:prstGeom prst="line">
            <a:avLst/>
          </a:prstGeom>
          <a:ln w="28575" cap="flat" cmpd="sng">
            <a:solidFill>
              <a:schemeClr val="tx1"/>
            </a:solidFill>
            <a:prstDash val="dash"/>
            <a:round/>
            <a:headEnd type="none" w="med" len="med"/>
            <a:tailEnd type="none" w="med" len="med"/>
          </a:ln>
        </p:spPr>
      </p:sp>
      <p:sp>
        <p:nvSpPr>
          <p:cNvPr id="131080" name="Line 1035"/>
          <p:cNvSpPr/>
          <p:nvPr/>
        </p:nvSpPr>
        <p:spPr>
          <a:xfrm>
            <a:off x="8838609" y="2514234"/>
            <a:ext cx="0" cy="2818732"/>
          </a:xfrm>
          <a:prstGeom prst="line">
            <a:avLst/>
          </a:prstGeom>
          <a:ln w="28575" cap="flat" cmpd="sng">
            <a:solidFill>
              <a:schemeClr val="tx1"/>
            </a:solidFill>
            <a:prstDash val="dash"/>
            <a:round/>
            <a:headEnd type="none" w="med" len="med"/>
            <a:tailEnd type="none" w="med" len="med"/>
          </a:ln>
        </p:spPr>
      </p:sp>
      <p:sp>
        <p:nvSpPr>
          <p:cNvPr id="131081" name="Text Box 1036"/>
          <p:cNvSpPr txBox="1"/>
          <p:nvPr/>
        </p:nvSpPr>
        <p:spPr>
          <a:xfrm>
            <a:off x="6002959" y="5375258"/>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a</a:t>
            </a:r>
            <a:endParaRPr lang="en-US" altLang="zh-CN" sz="2400" dirty="0">
              <a:latin typeface="Times New Roman" panose="02020603050405020304" pitchFamily="18" charset="0"/>
              <a:ea typeface="微软雅黑" panose="020B0503020204020204" pitchFamily="34" charset="-122"/>
            </a:endParaRPr>
          </a:p>
        </p:txBody>
      </p:sp>
      <p:sp>
        <p:nvSpPr>
          <p:cNvPr id="131082" name="Text Box 1037"/>
          <p:cNvSpPr txBox="1"/>
          <p:nvPr/>
        </p:nvSpPr>
        <p:spPr>
          <a:xfrm>
            <a:off x="8686359" y="5409091"/>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b</a:t>
            </a:r>
            <a:endParaRPr lang="en-US" altLang="zh-CN" sz="2400" dirty="0">
              <a:latin typeface="Times New Roman" panose="02020603050405020304" pitchFamily="18" charset="0"/>
              <a:ea typeface="微软雅黑" panose="020B0503020204020204" pitchFamily="34" charset="-122"/>
            </a:endParaRPr>
          </a:p>
        </p:txBody>
      </p:sp>
      <p:sp>
        <p:nvSpPr>
          <p:cNvPr id="131083" name="Text Box 1038"/>
          <p:cNvSpPr txBox="1"/>
          <p:nvPr/>
        </p:nvSpPr>
        <p:spPr>
          <a:xfrm>
            <a:off x="10058720" y="5104592"/>
            <a:ext cx="43434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x</a:t>
            </a:r>
            <a:r>
              <a:rPr lang="en-US" altLang="zh-CN" sz="2400" baseline="-25000" dirty="0">
                <a:latin typeface="Times New Roman" panose="02020603050405020304" pitchFamily="18" charset="0"/>
                <a:ea typeface="微软雅黑" panose="020B0503020204020204" pitchFamily="34" charset="-122"/>
              </a:rPr>
              <a:t>1</a:t>
            </a:r>
            <a:endParaRPr lang="en-US" altLang="zh-CN" sz="2400" baseline="-25000" dirty="0">
              <a:latin typeface="Times New Roman" panose="02020603050405020304" pitchFamily="18" charset="0"/>
              <a:ea typeface="微软雅黑" panose="020B0503020204020204" pitchFamily="34" charset="-122"/>
            </a:endParaRPr>
          </a:p>
        </p:txBody>
      </p:sp>
      <p:sp>
        <p:nvSpPr>
          <p:cNvPr id="131084" name="Text Box 1039"/>
          <p:cNvSpPr txBox="1"/>
          <p:nvPr/>
        </p:nvSpPr>
        <p:spPr>
          <a:xfrm>
            <a:off x="5106377" y="1600736"/>
            <a:ext cx="43434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x</a:t>
            </a:r>
            <a:r>
              <a:rPr lang="en-US" altLang="zh-CN" sz="2400" baseline="-25000" dirty="0">
                <a:latin typeface="Times New Roman" panose="02020603050405020304" pitchFamily="18" charset="0"/>
                <a:ea typeface="微软雅黑" panose="020B0503020204020204" pitchFamily="34" charset="-122"/>
              </a:rPr>
              <a:t>2</a:t>
            </a:r>
            <a:endParaRPr lang="en-US" altLang="zh-CN" sz="2400" baseline="-25000" dirty="0">
              <a:latin typeface="Times New Roman" panose="02020603050405020304" pitchFamily="18" charset="0"/>
              <a:ea typeface="微软雅黑" panose="020B0503020204020204" pitchFamily="34" charset="-122"/>
            </a:endParaRPr>
          </a:p>
        </p:txBody>
      </p:sp>
      <p:sp>
        <p:nvSpPr>
          <p:cNvPr id="131085" name="Text Box 1040"/>
          <p:cNvSpPr txBox="1"/>
          <p:nvPr/>
        </p:nvSpPr>
        <p:spPr>
          <a:xfrm>
            <a:off x="4875889" y="4343344"/>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c</a:t>
            </a:r>
            <a:endParaRPr lang="en-US" altLang="zh-CN" sz="2400" dirty="0">
              <a:latin typeface="Times New Roman" panose="02020603050405020304" pitchFamily="18" charset="0"/>
              <a:ea typeface="微软雅黑" panose="020B0503020204020204" pitchFamily="34" charset="-122"/>
            </a:endParaRPr>
          </a:p>
        </p:txBody>
      </p:sp>
      <p:sp>
        <p:nvSpPr>
          <p:cNvPr id="131086" name="Text Box 1041"/>
          <p:cNvSpPr txBox="1"/>
          <p:nvPr/>
        </p:nvSpPr>
        <p:spPr>
          <a:xfrm>
            <a:off x="4875889" y="2666484"/>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d</a:t>
            </a:r>
            <a:endParaRPr lang="en-US" altLang="zh-CN" sz="2400" dirty="0">
              <a:latin typeface="Times New Roman" panose="02020603050405020304" pitchFamily="18" charset="0"/>
              <a:ea typeface="微软雅黑" panose="020B0503020204020204" pitchFamily="34" charset="-122"/>
            </a:endParaRPr>
          </a:p>
        </p:txBody>
      </p:sp>
      <p:sp>
        <p:nvSpPr>
          <p:cNvPr id="131087" name="Rectangle 1042"/>
          <p:cNvSpPr/>
          <p:nvPr/>
        </p:nvSpPr>
        <p:spPr>
          <a:xfrm>
            <a:off x="6172125" y="2894858"/>
            <a:ext cx="2666484" cy="1752985"/>
          </a:xfrm>
          <a:prstGeom prst="rect">
            <a:avLst/>
          </a:prstGeom>
          <a:solidFill>
            <a:srgbClr val="C0C0C0"/>
          </a:solidFill>
          <a:ln w="28575" cap="flat" cmpd="sng">
            <a:solidFill>
              <a:schemeClr val="tx1"/>
            </a:solidFill>
            <a:prstDash val="dash"/>
            <a:miter/>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660501" name="Rectangle 1045"/>
          <p:cNvSpPr>
            <a:spLocks noGrp="1" noChangeArrowheads="1"/>
          </p:cNvSpPr>
          <p:nvPr>
            <p:ph idx="1" hasCustomPrompt="1"/>
          </p:nvPr>
        </p:nvSpPr>
        <p:spPr>
          <a:xfrm>
            <a:off x="1828781" y="2421193"/>
            <a:ext cx="2894858" cy="2455026"/>
          </a:xfrm>
        </p:spPr>
        <p:txBody>
          <a:bodyPr vert="horz" wrap="square" lIns="121799" tIns="60899" rIns="121799" bIns="60899"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考虑两个输入变量的程序</a:t>
            </a: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仿宋_GB2312"/>
                <a:cs typeface="仿宋_GB2312"/>
              </a:rPr>
              <a:t>a≥x1 ≤b</a:t>
            </a:r>
            <a:endParaRPr kumimoji="0" lang="en-US" altLang="zh-CN" sz="2400" b="0" i="0" u="none" strike="noStrike" kern="1200" cap="none" spc="0" normalizeH="0" baseline="0" noProof="0">
              <a:ln>
                <a:noFill/>
              </a:ln>
              <a:solidFill>
                <a:schemeClr val="tx1"/>
              </a:solidFill>
              <a:effectLst/>
              <a:uLnTx/>
              <a:uFillTx/>
              <a:latin typeface="+mn-lt"/>
              <a:ea typeface="仿宋_GB2312"/>
              <a:cs typeface="仿宋_GB231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mn-lt"/>
                <a:ea typeface="仿宋_GB2312"/>
                <a:cs typeface="仿宋_GB2312"/>
              </a:rPr>
              <a:t>c≥x2 ≤d</a:t>
            </a:r>
            <a:endParaRPr kumimoji="0" lang="en-US" altLang="zh-CN" sz="2400" b="0" i="0" u="none" strike="noStrike" kern="1200" cap="none" spc="0" normalizeH="0" baseline="0" noProof="0">
              <a:ln>
                <a:noFill/>
              </a:ln>
              <a:solidFill>
                <a:schemeClr val="tx1"/>
              </a:solidFill>
              <a:effectLst/>
              <a:uLnTx/>
              <a:uFillTx/>
              <a:latin typeface="+mn-lt"/>
              <a:ea typeface="仿宋_GB2312"/>
              <a:cs typeface="仿宋_GB231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32098" name="Rectangle 1026"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边界值分析</a:t>
            </a:r>
            <a:endParaRPr lang="zh-CN" altLang="en-US" dirty="0">
              <a:latin typeface="楷体_GB2312"/>
              <a:ea typeface="楷体_GB2312"/>
            </a:endParaRPr>
          </a:p>
        </p:txBody>
      </p:sp>
      <p:sp>
        <p:nvSpPr>
          <p:cNvPr id="811011" name="Rectangle 1027"/>
          <p:cNvSpPr>
            <a:spLocks noGrp="1" noChangeArrowheads="1"/>
          </p:cNvSpPr>
          <p:nvPr>
            <p:ph idx="1" hasCustomPrompt="1"/>
          </p:nvPr>
        </p:nvSpPr>
        <p:spPr>
          <a:xfrm>
            <a:off x="629816" y="1319497"/>
            <a:ext cx="10961973" cy="4525197"/>
          </a:xfrm>
        </p:spPr>
        <p:txBody>
          <a:bodyPr vert="horz" wrap="square" lIns="121799" tIns="60899" rIns="121799" bIns="60899"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mn-lt"/>
                <a:ea typeface="+mn-ea"/>
                <a:cs typeface="+mn-cs"/>
              </a:rPr>
              <a:t>基本思想</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最小值、略高于最小值、正常值、略低于最大值、最大值</a:t>
            </a:r>
            <a:endParaRPr kumimoji="0" lang="zh-CN" altLang="en-US" sz="2400" b="1" i="0" u="none" strike="noStrike" kern="1200" cap="none" spc="0" normalizeH="0" baseline="0" noProof="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mn-lt"/>
                <a:ea typeface="+mn-ea"/>
                <a:cs typeface="+mn-cs"/>
              </a:rPr>
              <a:t>假设</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单缺陷</a:t>
            </a:r>
            <a:endParaRPr kumimoji="0" lang="zh-CN" altLang="en-US" sz="2400" b="1"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33122"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边界值分析</a:t>
            </a:r>
            <a:endParaRPr lang="zh-CN" altLang="en-US" dirty="0">
              <a:latin typeface="楷体_GB2312"/>
              <a:ea typeface="楷体_GB2312"/>
            </a:endParaRPr>
          </a:p>
        </p:txBody>
      </p:sp>
      <p:sp>
        <p:nvSpPr>
          <p:cNvPr id="133123" name="Line 4"/>
          <p:cNvSpPr/>
          <p:nvPr/>
        </p:nvSpPr>
        <p:spPr>
          <a:xfrm>
            <a:off x="3048893" y="5256841"/>
            <a:ext cx="6018090" cy="0"/>
          </a:xfrm>
          <a:prstGeom prst="line">
            <a:avLst/>
          </a:prstGeom>
          <a:ln w="28575" cap="flat" cmpd="sng">
            <a:solidFill>
              <a:schemeClr val="tx1"/>
            </a:solidFill>
            <a:prstDash val="solid"/>
            <a:round/>
            <a:headEnd type="none" w="med" len="med"/>
            <a:tailEnd type="arrow" w="med" len="lg"/>
          </a:ln>
        </p:spPr>
      </p:sp>
      <p:sp>
        <p:nvSpPr>
          <p:cNvPr id="133124" name="Line 5"/>
          <p:cNvSpPr/>
          <p:nvPr/>
        </p:nvSpPr>
        <p:spPr>
          <a:xfrm flipV="1">
            <a:off x="3201143" y="1981360"/>
            <a:ext cx="0" cy="3351606"/>
          </a:xfrm>
          <a:prstGeom prst="line">
            <a:avLst/>
          </a:prstGeom>
          <a:ln w="28575" cap="flat" cmpd="sng">
            <a:solidFill>
              <a:schemeClr val="tx1"/>
            </a:solidFill>
            <a:prstDash val="solid"/>
            <a:round/>
            <a:headEnd type="none" w="med" len="med"/>
            <a:tailEnd type="arrow" w="med" len="lg"/>
          </a:ln>
        </p:spPr>
      </p:sp>
      <p:sp>
        <p:nvSpPr>
          <p:cNvPr id="133125" name="Line 6"/>
          <p:cNvSpPr/>
          <p:nvPr/>
        </p:nvSpPr>
        <p:spPr>
          <a:xfrm>
            <a:off x="3201143" y="2818733"/>
            <a:ext cx="4343344" cy="0"/>
          </a:xfrm>
          <a:prstGeom prst="line">
            <a:avLst/>
          </a:prstGeom>
          <a:ln w="28575" cap="flat" cmpd="sng">
            <a:solidFill>
              <a:schemeClr val="tx1"/>
            </a:solidFill>
            <a:prstDash val="dash"/>
            <a:round/>
            <a:headEnd type="none" w="med" len="med"/>
            <a:tailEnd type="none" w="med" len="med"/>
          </a:ln>
        </p:spPr>
      </p:sp>
      <p:sp>
        <p:nvSpPr>
          <p:cNvPr id="133126" name="Line 7"/>
          <p:cNvSpPr/>
          <p:nvPr/>
        </p:nvSpPr>
        <p:spPr>
          <a:xfrm>
            <a:off x="3201143" y="4571718"/>
            <a:ext cx="4343344" cy="0"/>
          </a:xfrm>
          <a:prstGeom prst="line">
            <a:avLst/>
          </a:prstGeom>
          <a:ln w="28575" cap="flat" cmpd="sng">
            <a:solidFill>
              <a:schemeClr val="tx1"/>
            </a:solidFill>
            <a:prstDash val="dash"/>
            <a:round/>
            <a:headEnd type="none" w="med" len="med"/>
            <a:tailEnd type="none" w="med" len="med"/>
          </a:ln>
        </p:spPr>
      </p:sp>
      <p:sp>
        <p:nvSpPr>
          <p:cNvPr id="133127" name="Line 8"/>
          <p:cNvSpPr/>
          <p:nvPr/>
        </p:nvSpPr>
        <p:spPr>
          <a:xfrm>
            <a:off x="4038516" y="2438109"/>
            <a:ext cx="0" cy="2818732"/>
          </a:xfrm>
          <a:prstGeom prst="line">
            <a:avLst/>
          </a:prstGeom>
          <a:ln w="28575" cap="flat" cmpd="sng">
            <a:solidFill>
              <a:schemeClr val="tx1"/>
            </a:solidFill>
            <a:prstDash val="dash"/>
            <a:round/>
            <a:headEnd type="none" w="med" len="med"/>
            <a:tailEnd type="none" w="med" len="med"/>
          </a:ln>
        </p:spPr>
      </p:sp>
      <p:sp>
        <p:nvSpPr>
          <p:cNvPr id="133128" name="Line 9"/>
          <p:cNvSpPr/>
          <p:nvPr/>
        </p:nvSpPr>
        <p:spPr>
          <a:xfrm>
            <a:off x="6704999" y="2438109"/>
            <a:ext cx="0" cy="2818732"/>
          </a:xfrm>
          <a:prstGeom prst="line">
            <a:avLst/>
          </a:prstGeom>
          <a:ln w="28575" cap="flat" cmpd="sng">
            <a:solidFill>
              <a:schemeClr val="tx1"/>
            </a:solidFill>
            <a:prstDash val="dash"/>
            <a:round/>
            <a:headEnd type="none" w="med" len="med"/>
            <a:tailEnd type="none" w="med" len="med"/>
          </a:ln>
        </p:spPr>
      </p:sp>
      <p:sp>
        <p:nvSpPr>
          <p:cNvPr id="133129" name="Text Box 10"/>
          <p:cNvSpPr txBox="1"/>
          <p:nvPr/>
        </p:nvSpPr>
        <p:spPr>
          <a:xfrm>
            <a:off x="3871464" y="5299133"/>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a</a:t>
            </a:r>
            <a:endParaRPr lang="en-US" altLang="zh-CN" sz="2400" dirty="0">
              <a:latin typeface="Times New Roman" panose="02020603050405020304" pitchFamily="18" charset="0"/>
              <a:ea typeface="微软雅黑" panose="020B0503020204020204" pitchFamily="34" charset="-122"/>
            </a:endParaRPr>
          </a:p>
        </p:txBody>
      </p:sp>
      <p:sp>
        <p:nvSpPr>
          <p:cNvPr id="133130" name="Text Box 11"/>
          <p:cNvSpPr txBox="1"/>
          <p:nvPr/>
        </p:nvSpPr>
        <p:spPr>
          <a:xfrm>
            <a:off x="6552749" y="5332966"/>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b</a:t>
            </a:r>
            <a:endParaRPr lang="en-US" altLang="zh-CN" sz="2400" dirty="0">
              <a:latin typeface="Times New Roman" panose="02020603050405020304" pitchFamily="18" charset="0"/>
              <a:ea typeface="微软雅黑" panose="020B0503020204020204" pitchFamily="34" charset="-122"/>
            </a:endParaRPr>
          </a:p>
        </p:txBody>
      </p:sp>
      <p:sp>
        <p:nvSpPr>
          <p:cNvPr id="133131" name="Text Box 12"/>
          <p:cNvSpPr txBox="1"/>
          <p:nvPr/>
        </p:nvSpPr>
        <p:spPr>
          <a:xfrm>
            <a:off x="9295357" y="5104592"/>
            <a:ext cx="43434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x</a:t>
            </a:r>
            <a:r>
              <a:rPr lang="en-US" altLang="zh-CN" sz="2400" baseline="-25000" dirty="0">
                <a:latin typeface="Times New Roman" panose="02020603050405020304" pitchFamily="18" charset="0"/>
                <a:ea typeface="微软雅黑" panose="020B0503020204020204" pitchFamily="34" charset="-122"/>
              </a:rPr>
              <a:t>1</a:t>
            </a:r>
            <a:endParaRPr lang="en-US" altLang="zh-CN" sz="2400" baseline="-25000" dirty="0">
              <a:latin typeface="Times New Roman" panose="02020603050405020304" pitchFamily="18" charset="0"/>
              <a:ea typeface="微软雅黑" panose="020B0503020204020204" pitchFamily="34" charset="-122"/>
            </a:endParaRPr>
          </a:p>
        </p:txBody>
      </p:sp>
      <p:sp>
        <p:nvSpPr>
          <p:cNvPr id="133132" name="Text Box 13"/>
          <p:cNvSpPr txBox="1"/>
          <p:nvPr/>
        </p:nvSpPr>
        <p:spPr>
          <a:xfrm>
            <a:off x="2972769" y="1524612"/>
            <a:ext cx="43434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x</a:t>
            </a:r>
            <a:r>
              <a:rPr lang="en-US" altLang="zh-CN" sz="2400" baseline="-25000" dirty="0">
                <a:latin typeface="Times New Roman" panose="02020603050405020304" pitchFamily="18" charset="0"/>
                <a:ea typeface="微软雅黑" panose="020B0503020204020204" pitchFamily="34" charset="-122"/>
              </a:rPr>
              <a:t>2</a:t>
            </a:r>
            <a:endParaRPr lang="en-US" altLang="zh-CN" sz="2400" baseline="-25000" dirty="0">
              <a:latin typeface="Times New Roman" panose="02020603050405020304" pitchFamily="18" charset="0"/>
              <a:ea typeface="微软雅黑" panose="020B0503020204020204" pitchFamily="34" charset="-122"/>
            </a:endParaRPr>
          </a:p>
        </p:txBody>
      </p:sp>
      <p:sp>
        <p:nvSpPr>
          <p:cNvPr id="133133" name="Text Box 14"/>
          <p:cNvSpPr txBox="1"/>
          <p:nvPr/>
        </p:nvSpPr>
        <p:spPr>
          <a:xfrm>
            <a:off x="2744394" y="4267219"/>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c</a:t>
            </a:r>
            <a:endParaRPr lang="en-US" altLang="zh-CN" sz="2400" dirty="0">
              <a:latin typeface="Times New Roman" panose="02020603050405020304" pitchFamily="18" charset="0"/>
              <a:ea typeface="微软雅黑" panose="020B0503020204020204" pitchFamily="34" charset="-122"/>
            </a:endParaRPr>
          </a:p>
        </p:txBody>
      </p:sp>
      <p:sp>
        <p:nvSpPr>
          <p:cNvPr id="133134" name="Text Box 15"/>
          <p:cNvSpPr txBox="1"/>
          <p:nvPr/>
        </p:nvSpPr>
        <p:spPr>
          <a:xfrm>
            <a:off x="2744394" y="2590359"/>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d</a:t>
            </a:r>
            <a:endParaRPr lang="en-US" altLang="zh-CN" sz="2400" dirty="0">
              <a:latin typeface="Times New Roman" panose="02020603050405020304" pitchFamily="18" charset="0"/>
              <a:ea typeface="微软雅黑" panose="020B0503020204020204" pitchFamily="34" charset="-122"/>
            </a:endParaRPr>
          </a:p>
        </p:txBody>
      </p:sp>
      <p:sp>
        <p:nvSpPr>
          <p:cNvPr id="133135" name="Rectangle 16"/>
          <p:cNvSpPr/>
          <p:nvPr/>
        </p:nvSpPr>
        <p:spPr>
          <a:xfrm>
            <a:off x="4038516" y="2818733"/>
            <a:ext cx="2666482" cy="1752985"/>
          </a:xfrm>
          <a:prstGeom prst="rect">
            <a:avLst/>
          </a:prstGeom>
          <a:solidFill>
            <a:srgbClr val="C0C0C0"/>
          </a:solidFill>
          <a:ln w="28575" cap="flat" cmpd="sng">
            <a:solidFill>
              <a:schemeClr val="tx1"/>
            </a:solidFill>
            <a:prstDash val="dash"/>
            <a:miter/>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36" name="Oval 18"/>
          <p:cNvSpPr/>
          <p:nvPr/>
        </p:nvSpPr>
        <p:spPr>
          <a:xfrm>
            <a:off x="3962391" y="3734345"/>
            <a:ext cx="112072" cy="11418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37" name="Oval 19"/>
          <p:cNvSpPr/>
          <p:nvPr/>
        </p:nvSpPr>
        <p:spPr>
          <a:xfrm>
            <a:off x="4114641" y="3734345"/>
            <a:ext cx="112072" cy="11418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38" name="Oval 20"/>
          <p:cNvSpPr/>
          <p:nvPr/>
        </p:nvSpPr>
        <p:spPr>
          <a:xfrm>
            <a:off x="6489312" y="3734345"/>
            <a:ext cx="112073" cy="11418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39" name="Oval 21"/>
          <p:cNvSpPr/>
          <p:nvPr/>
        </p:nvSpPr>
        <p:spPr>
          <a:xfrm>
            <a:off x="6641561" y="3734345"/>
            <a:ext cx="112073" cy="11418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40" name="Oval 22"/>
          <p:cNvSpPr/>
          <p:nvPr/>
        </p:nvSpPr>
        <p:spPr>
          <a:xfrm>
            <a:off x="5182502" y="4497708"/>
            <a:ext cx="109958" cy="11630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41" name="Oval 23"/>
          <p:cNvSpPr/>
          <p:nvPr/>
        </p:nvSpPr>
        <p:spPr>
          <a:xfrm>
            <a:off x="5182502" y="4343344"/>
            <a:ext cx="109958" cy="11630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42" name="Oval 24"/>
          <p:cNvSpPr/>
          <p:nvPr/>
        </p:nvSpPr>
        <p:spPr>
          <a:xfrm>
            <a:off x="5182502" y="2742609"/>
            <a:ext cx="109958" cy="11630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43" name="Oval 25"/>
          <p:cNvSpPr/>
          <p:nvPr/>
        </p:nvSpPr>
        <p:spPr>
          <a:xfrm>
            <a:off x="5182502" y="2894858"/>
            <a:ext cx="109958" cy="11630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44" name="Oval 27"/>
          <p:cNvSpPr/>
          <p:nvPr/>
        </p:nvSpPr>
        <p:spPr>
          <a:xfrm>
            <a:off x="5182502" y="3770294"/>
            <a:ext cx="109958" cy="11630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33145" name="Text Box 28"/>
          <p:cNvSpPr txBox="1"/>
          <p:nvPr/>
        </p:nvSpPr>
        <p:spPr>
          <a:xfrm>
            <a:off x="7696736" y="1752986"/>
            <a:ext cx="2602865" cy="829945"/>
          </a:xfrm>
          <a:prstGeom prst="rect">
            <a:avLst/>
          </a:prstGeom>
          <a:noFill/>
          <a:ln w="9525">
            <a:noFill/>
          </a:ln>
        </p:spPr>
        <p:txBody>
          <a:bodyPr wrap="none" anchor="t">
            <a:spAutoFit/>
          </a:bodyPr>
          <a:p>
            <a:pPr eaLnBrk="0" hangingPunct="0"/>
            <a:r>
              <a:rPr lang="en-US" altLang="zh-CN" sz="2400" b="1" dirty="0">
                <a:latin typeface="Tahoma" panose="020B0604030504040204" pitchFamily="34" charset="0"/>
                <a:ea typeface="仿宋_GB2312"/>
              </a:rPr>
              <a:t>n</a:t>
            </a:r>
            <a:r>
              <a:rPr lang="zh-CN" altLang="en-US" sz="2400" b="1" dirty="0">
                <a:latin typeface="Tahoma" panose="020B0604030504040204" pitchFamily="34" charset="0"/>
                <a:ea typeface="仿宋_GB2312"/>
              </a:rPr>
              <a:t>个变量有</a:t>
            </a:r>
            <a:endParaRPr lang="zh-CN" altLang="en-US" sz="2400" b="1" dirty="0">
              <a:latin typeface="Tahoma" panose="020B0604030504040204" pitchFamily="34" charset="0"/>
              <a:ea typeface="仿宋_GB2312"/>
            </a:endParaRPr>
          </a:p>
          <a:p>
            <a:pPr eaLnBrk="0" hangingPunct="0"/>
            <a:r>
              <a:rPr lang="en-US" altLang="zh-CN" sz="2400" b="1" dirty="0">
                <a:latin typeface="Tahoma" panose="020B0604030504040204" pitchFamily="34" charset="0"/>
                <a:ea typeface="仿宋_GB2312"/>
              </a:rPr>
              <a:t>4n</a:t>
            </a:r>
            <a:r>
              <a:rPr lang="zh-CN" altLang="en-US" sz="2400" b="1" dirty="0">
                <a:latin typeface="Tahoma" panose="020B0604030504040204" pitchFamily="34" charset="0"/>
                <a:ea typeface="仿宋_GB2312"/>
              </a:rPr>
              <a:t>＋</a:t>
            </a:r>
            <a:r>
              <a:rPr lang="en-US" altLang="zh-CN" sz="2400" b="1" dirty="0">
                <a:latin typeface="Tahoma" panose="020B0604030504040204" pitchFamily="34" charset="0"/>
                <a:ea typeface="仿宋_GB2312"/>
              </a:rPr>
              <a:t>1</a:t>
            </a:r>
            <a:r>
              <a:rPr lang="zh-CN" altLang="en-US" sz="2400" b="1" dirty="0">
                <a:latin typeface="Tahoma" panose="020B0604030504040204" pitchFamily="34" charset="0"/>
                <a:ea typeface="仿宋_GB2312"/>
              </a:rPr>
              <a:t>个测试用例</a:t>
            </a:r>
            <a:endParaRPr lang="zh-CN" altLang="en-US" sz="2400" b="1" dirty="0">
              <a:latin typeface="Tahoma" panose="020B0604030504040204" pitchFamily="34" charset="0"/>
              <a:ea typeface="仿宋_GB231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39266"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等价类划分的含义</a:t>
            </a:r>
            <a:endParaRPr lang="zh-CN" altLang="en-US" dirty="0">
              <a:latin typeface="楷体_GB2312"/>
              <a:ea typeface="楷体_GB2312"/>
            </a:endParaRPr>
          </a:p>
        </p:txBody>
      </p:sp>
      <p:sp>
        <p:nvSpPr>
          <p:cNvPr id="139267" name="Rectangle 3"/>
          <p:cNvSpPr>
            <a:spLocks noGrp="1"/>
          </p:cNvSpPr>
          <p:nvPr>
            <p:ph idx="1" hasCustomPrompt="1"/>
          </p:nvPr>
        </p:nvSpPr>
        <p:spPr>
          <a:xfrm>
            <a:off x="629816" y="1340643"/>
            <a:ext cx="10837213" cy="4679562"/>
          </a:xfrm>
        </p:spPr>
        <p:txBody>
          <a:bodyPr vert="horz" wrap="square" lIns="121799" tIns="60899" rIns="121799" bIns="60899" anchor="t"/>
          <a:p>
            <a:pPr>
              <a:spcBef>
                <a:spcPct val="50000"/>
              </a:spcBef>
            </a:pPr>
            <a:r>
              <a:rPr lang="zh-CN" altLang="en-US" sz="3195" dirty="0"/>
              <a:t>选择有限子集来“代表”所有可能的输入全集；</a:t>
            </a:r>
            <a:endParaRPr lang="zh-CN" altLang="en-US" sz="3195" dirty="0"/>
          </a:p>
          <a:p>
            <a:pPr>
              <a:spcBef>
                <a:spcPct val="50000"/>
              </a:spcBef>
            </a:pPr>
            <a:r>
              <a:rPr lang="zh-CN" altLang="en-US" sz="3195" dirty="0"/>
              <a:t>将被测软件的输入和输出分成区许多区域，对于一个区中的任何值，软件的行为是等价的；</a:t>
            </a:r>
            <a:endParaRPr lang="zh-CN" altLang="en-US" sz="3195" dirty="0"/>
          </a:p>
          <a:p>
            <a:pPr>
              <a:spcBef>
                <a:spcPct val="50000"/>
              </a:spcBef>
            </a:pPr>
            <a:r>
              <a:rPr lang="zh-CN" altLang="en-US" sz="3195" dirty="0"/>
              <a:t>等价类划分假设任何单一区内的所有值具有相同的测试目的，因此，每个区测试一个值；</a:t>
            </a:r>
            <a:endParaRPr lang="zh-CN" altLang="en-US" sz="3195" dirty="0"/>
          </a:p>
          <a:p>
            <a:pPr>
              <a:spcBef>
                <a:spcPct val="50000"/>
              </a:spcBef>
            </a:pPr>
            <a:r>
              <a:rPr lang="zh-CN" altLang="en-US" sz="3195" dirty="0"/>
              <a:t>等价类划分属于肯定类测试设计技术；</a:t>
            </a:r>
            <a:endParaRPr lang="zh-CN" altLang="en-US" sz="3195" dirty="0"/>
          </a:p>
          <a:p>
            <a:pPr>
              <a:spcBef>
                <a:spcPct val="50000"/>
              </a:spcBef>
            </a:pPr>
            <a:r>
              <a:rPr lang="zh-CN" altLang="en-US" sz="3195" dirty="0"/>
              <a:t>等价类划分受测试者主观因素的影响。</a:t>
            </a:r>
            <a:endParaRPr lang="zh-CN" altLang="en-US" sz="319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40290"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等价类划分示例</a:t>
            </a:r>
            <a:endParaRPr lang="zh-CN" altLang="en-US" dirty="0">
              <a:latin typeface="楷体_GB2312"/>
              <a:ea typeface="楷体_GB2312"/>
            </a:endParaRPr>
          </a:p>
        </p:txBody>
      </p:sp>
      <p:sp>
        <p:nvSpPr>
          <p:cNvPr id="140291" name="Line 5"/>
          <p:cNvSpPr/>
          <p:nvPr/>
        </p:nvSpPr>
        <p:spPr>
          <a:xfrm>
            <a:off x="5258627" y="5332966"/>
            <a:ext cx="4781062" cy="0"/>
          </a:xfrm>
          <a:prstGeom prst="line">
            <a:avLst/>
          </a:prstGeom>
          <a:ln w="28575" cap="flat" cmpd="sng">
            <a:solidFill>
              <a:schemeClr val="tx1"/>
            </a:solidFill>
            <a:prstDash val="solid"/>
            <a:round/>
            <a:headEnd type="none" w="med" len="med"/>
            <a:tailEnd type="arrow" w="med" len="lg"/>
          </a:ln>
        </p:spPr>
      </p:sp>
      <p:sp>
        <p:nvSpPr>
          <p:cNvPr id="140292" name="Line 6"/>
          <p:cNvSpPr/>
          <p:nvPr/>
        </p:nvSpPr>
        <p:spPr>
          <a:xfrm flipV="1">
            <a:off x="5410877" y="2057485"/>
            <a:ext cx="0" cy="3351606"/>
          </a:xfrm>
          <a:prstGeom prst="line">
            <a:avLst/>
          </a:prstGeom>
          <a:ln w="28575" cap="flat" cmpd="sng">
            <a:solidFill>
              <a:schemeClr val="tx1"/>
            </a:solidFill>
            <a:prstDash val="solid"/>
            <a:round/>
            <a:headEnd type="none" w="med" len="med"/>
            <a:tailEnd type="arrow" w="med" len="lg"/>
          </a:ln>
        </p:spPr>
      </p:sp>
      <p:sp>
        <p:nvSpPr>
          <p:cNvPr id="140293" name="Line 7"/>
          <p:cNvSpPr/>
          <p:nvPr/>
        </p:nvSpPr>
        <p:spPr>
          <a:xfrm>
            <a:off x="5410877" y="2894858"/>
            <a:ext cx="4343344" cy="0"/>
          </a:xfrm>
          <a:prstGeom prst="line">
            <a:avLst/>
          </a:prstGeom>
          <a:ln w="28575" cap="flat" cmpd="sng">
            <a:solidFill>
              <a:schemeClr val="tx1"/>
            </a:solidFill>
            <a:prstDash val="dash"/>
            <a:round/>
            <a:headEnd type="none" w="med" len="med"/>
            <a:tailEnd type="none" w="med" len="med"/>
          </a:ln>
        </p:spPr>
      </p:sp>
      <p:sp>
        <p:nvSpPr>
          <p:cNvPr id="140294" name="Line 8"/>
          <p:cNvSpPr/>
          <p:nvPr/>
        </p:nvSpPr>
        <p:spPr>
          <a:xfrm>
            <a:off x="5410877" y="4647843"/>
            <a:ext cx="4343344" cy="0"/>
          </a:xfrm>
          <a:prstGeom prst="line">
            <a:avLst/>
          </a:prstGeom>
          <a:ln w="28575" cap="flat" cmpd="sng">
            <a:solidFill>
              <a:schemeClr val="tx1"/>
            </a:solidFill>
            <a:prstDash val="dash"/>
            <a:round/>
            <a:headEnd type="none" w="med" len="med"/>
            <a:tailEnd type="none" w="med" len="med"/>
          </a:ln>
        </p:spPr>
      </p:sp>
      <p:sp>
        <p:nvSpPr>
          <p:cNvPr id="140295" name="Line 9"/>
          <p:cNvSpPr/>
          <p:nvPr/>
        </p:nvSpPr>
        <p:spPr>
          <a:xfrm>
            <a:off x="6248250" y="2514234"/>
            <a:ext cx="0" cy="2818732"/>
          </a:xfrm>
          <a:prstGeom prst="line">
            <a:avLst/>
          </a:prstGeom>
          <a:ln w="28575" cap="flat" cmpd="sng">
            <a:solidFill>
              <a:schemeClr val="tx1"/>
            </a:solidFill>
            <a:prstDash val="dash"/>
            <a:round/>
            <a:headEnd type="none" w="med" len="med"/>
            <a:tailEnd type="none" w="med" len="med"/>
          </a:ln>
        </p:spPr>
      </p:sp>
      <p:sp>
        <p:nvSpPr>
          <p:cNvPr id="140296" name="Line 10"/>
          <p:cNvSpPr/>
          <p:nvPr/>
        </p:nvSpPr>
        <p:spPr>
          <a:xfrm>
            <a:off x="8914733" y="2514234"/>
            <a:ext cx="0" cy="2818732"/>
          </a:xfrm>
          <a:prstGeom prst="line">
            <a:avLst/>
          </a:prstGeom>
          <a:ln w="28575" cap="flat" cmpd="sng">
            <a:solidFill>
              <a:schemeClr val="tx1"/>
            </a:solidFill>
            <a:prstDash val="dash"/>
            <a:round/>
            <a:headEnd type="none" w="med" len="med"/>
            <a:tailEnd type="none" w="med" len="med"/>
          </a:ln>
        </p:spPr>
      </p:sp>
      <p:sp>
        <p:nvSpPr>
          <p:cNvPr id="140297" name="Text Box 11"/>
          <p:cNvSpPr txBox="1"/>
          <p:nvPr/>
        </p:nvSpPr>
        <p:spPr>
          <a:xfrm>
            <a:off x="6079083" y="5375258"/>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a</a:t>
            </a:r>
            <a:endParaRPr lang="en-US" altLang="zh-CN" sz="2400" dirty="0">
              <a:latin typeface="Times New Roman" panose="02020603050405020304" pitchFamily="18" charset="0"/>
              <a:ea typeface="微软雅黑" panose="020B0503020204020204" pitchFamily="34" charset="-122"/>
            </a:endParaRPr>
          </a:p>
        </p:txBody>
      </p:sp>
      <p:sp>
        <p:nvSpPr>
          <p:cNvPr id="140298" name="Text Box 12"/>
          <p:cNvSpPr txBox="1"/>
          <p:nvPr/>
        </p:nvSpPr>
        <p:spPr>
          <a:xfrm>
            <a:off x="8762484" y="5409091"/>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d</a:t>
            </a:r>
            <a:endParaRPr lang="en-US" altLang="zh-CN" sz="2400" dirty="0">
              <a:latin typeface="Times New Roman" panose="02020603050405020304" pitchFamily="18" charset="0"/>
              <a:ea typeface="微软雅黑" panose="020B0503020204020204" pitchFamily="34" charset="-122"/>
            </a:endParaRPr>
          </a:p>
        </p:txBody>
      </p:sp>
      <p:sp>
        <p:nvSpPr>
          <p:cNvPr id="140299" name="Text Box 13"/>
          <p:cNvSpPr txBox="1"/>
          <p:nvPr/>
        </p:nvSpPr>
        <p:spPr>
          <a:xfrm>
            <a:off x="10134844" y="5104592"/>
            <a:ext cx="43434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x</a:t>
            </a:r>
            <a:r>
              <a:rPr lang="en-US" altLang="zh-CN" sz="2400" baseline="-25000" dirty="0">
                <a:latin typeface="Times New Roman" panose="02020603050405020304" pitchFamily="18" charset="0"/>
                <a:ea typeface="微软雅黑" panose="020B0503020204020204" pitchFamily="34" charset="-122"/>
              </a:rPr>
              <a:t>1</a:t>
            </a:r>
            <a:endParaRPr lang="en-US" altLang="zh-CN" sz="2400" baseline="-25000" dirty="0">
              <a:latin typeface="Times New Roman" panose="02020603050405020304" pitchFamily="18" charset="0"/>
              <a:ea typeface="微软雅黑" panose="020B0503020204020204" pitchFamily="34" charset="-122"/>
            </a:endParaRPr>
          </a:p>
        </p:txBody>
      </p:sp>
      <p:sp>
        <p:nvSpPr>
          <p:cNvPr id="140300" name="Text Box 14"/>
          <p:cNvSpPr txBox="1"/>
          <p:nvPr/>
        </p:nvSpPr>
        <p:spPr>
          <a:xfrm>
            <a:off x="5182502" y="1600736"/>
            <a:ext cx="43434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x</a:t>
            </a:r>
            <a:r>
              <a:rPr lang="en-US" altLang="zh-CN" sz="2400" baseline="-25000" dirty="0">
                <a:latin typeface="Times New Roman" panose="02020603050405020304" pitchFamily="18" charset="0"/>
                <a:ea typeface="微软雅黑" panose="020B0503020204020204" pitchFamily="34" charset="-122"/>
              </a:rPr>
              <a:t>2</a:t>
            </a:r>
            <a:endParaRPr lang="en-US" altLang="zh-CN" sz="2400" baseline="-25000" dirty="0">
              <a:latin typeface="Times New Roman" panose="02020603050405020304" pitchFamily="18" charset="0"/>
              <a:ea typeface="微软雅黑" panose="020B0503020204020204" pitchFamily="34" charset="-122"/>
            </a:endParaRPr>
          </a:p>
        </p:txBody>
      </p:sp>
      <p:sp>
        <p:nvSpPr>
          <p:cNvPr id="140301" name="Text Box 15"/>
          <p:cNvSpPr txBox="1"/>
          <p:nvPr/>
        </p:nvSpPr>
        <p:spPr>
          <a:xfrm>
            <a:off x="4952014" y="4343344"/>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e</a:t>
            </a:r>
            <a:endParaRPr lang="en-US" altLang="zh-CN" sz="2400" dirty="0">
              <a:latin typeface="Times New Roman" panose="02020603050405020304" pitchFamily="18" charset="0"/>
              <a:ea typeface="微软雅黑" panose="020B0503020204020204" pitchFamily="34" charset="-122"/>
            </a:endParaRPr>
          </a:p>
        </p:txBody>
      </p:sp>
      <p:sp>
        <p:nvSpPr>
          <p:cNvPr id="140302" name="Text Box 16"/>
          <p:cNvSpPr txBox="1"/>
          <p:nvPr/>
        </p:nvSpPr>
        <p:spPr>
          <a:xfrm>
            <a:off x="4952014" y="2666484"/>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g</a:t>
            </a:r>
            <a:endParaRPr lang="en-US" altLang="zh-CN" sz="2400" dirty="0">
              <a:latin typeface="Times New Roman" panose="02020603050405020304" pitchFamily="18" charset="0"/>
              <a:ea typeface="微软雅黑" panose="020B0503020204020204" pitchFamily="34" charset="-122"/>
            </a:endParaRPr>
          </a:p>
        </p:txBody>
      </p:sp>
      <p:sp>
        <p:nvSpPr>
          <p:cNvPr id="140303" name="Rectangle 17"/>
          <p:cNvSpPr/>
          <p:nvPr/>
        </p:nvSpPr>
        <p:spPr>
          <a:xfrm>
            <a:off x="6248250" y="2894858"/>
            <a:ext cx="2666484" cy="1752985"/>
          </a:xfrm>
          <a:prstGeom prst="rect">
            <a:avLst/>
          </a:prstGeom>
          <a:solidFill>
            <a:srgbClr val="C0C0C0"/>
          </a:solidFill>
          <a:ln w="28575" cap="flat" cmpd="sng">
            <a:solidFill>
              <a:schemeClr val="tx1"/>
            </a:solidFill>
            <a:prstDash val="dash"/>
            <a:miter/>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657426" name="Rectangle 18"/>
          <p:cNvSpPr>
            <a:spLocks noGrp="1" noChangeArrowheads="1"/>
          </p:cNvSpPr>
          <p:nvPr>
            <p:ph idx="1" hasCustomPrompt="1"/>
          </p:nvPr>
        </p:nvSpPr>
        <p:spPr>
          <a:xfrm>
            <a:off x="1676532" y="1829111"/>
            <a:ext cx="3341034" cy="2133610"/>
          </a:xfrm>
        </p:spPr>
        <p:txBody>
          <a:bodyPr vert="horz" wrap="square" lIns="121799" tIns="60899" rIns="121799" bIns="60899"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mn-lt"/>
                <a:ea typeface="+mn-ea"/>
                <a:cs typeface="+mn-cs"/>
              </a:rPr>
              <a:t>考虑两个输入变量的程序</a:t>
            </a: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仿宋_GB2312"/>
                <a:cs typeface="仿宋_GB2312"/>
              </a:rPr>
              <a:t>a≥x1 ≤d</a:t>
            </a:r>
            <a:endParaRPr kumimoji="0" lang="en-US" altLang="zh-CN" sz="2000" b="0" i="0" u="none" strike="noStrike" kern="1200" cap="none" spc="0" normalizeH="0" baseline="0" noProof="0">
              <a:ln>
                <a:noFill/>
              </a:ln>
              <a:solidFill>
                <a:schemeClr val="tx1"/>
              </a:solidFill>
              <a:effectLst/>
              <a:uLnTx/>
              <a:uFillTx/>
              <a:latin typeface="+mn-lt"/>
              <a:ea typeface="仿宋_GB2312"/>
              <a:cs typeface="仿宋_GB2312"/>
            </a:endParaRPr>
          </a:p>
          <a:p>
            <a:pPr marL="742950" marR="0" lvl="1" indent="-285750" algn="l" defTabSz="9144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区间为</a:t>
            </a:r>
            <a:r>
              <a:rPr kumimoji="0" lang="en-US" altLang="zh-CN" sz="2000" b="0" i="0" u="none" strike="noStrike" kern="1200" cap="none" spc="0" normalizeH="0" baseline="0" noProof="0">
                <a:ln>
                  <a:noFill/>
                </a:ln>
                <a:solidFill>
                  <a:schemeClr val="tx1"/>
                </a:solidFill>
                <a:effectLst/>
                <a:uLnTx/>
                <a:uFillTx/>
                <a:latin typeface="+mn-lt"/>
                <a:ea typeface="仿宋_GB2312"/>
                <a:cs typeface="仿宋_GB2312"/>
              </a:rPr>
              <a:t>[a,b),[b,c),[c,d]</a:t>
            </a:r>
            <a:endParaRPr kumimoji="0" lang="en-US" altLang="zh-CN" sz="2000" b="0" i="0" u="none" strike="noStrike" kern="1200" cap="none" spc="0" normalizeH="0" baseline="0" noProof="0">
              <a:ln>
                <a:noFill/>
              </a:ln>
              <a:solidFill>
                <a:schemeClr val="tx1"/>
              </a:solidFill>
              <a:effectLst/>
              <a:uLnTx/>
              <a:uFillTx/>
              <a:latin typeface="+mn-lt"/>
              <a:ea typeface="仿宋_GB2312"/>
              <a:cs typeface="仿宋_GB2312"/>
            </a:endParaRP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mn-lt"/>
                <a:ea typeface="仿宋_GB2312"/>
                <a:cs typeface="仿宋_GB2312"/>
              </a:rPr>
              <a:t>e≥x2 ≤g</a:t>
            </a:r>
            <a:endParaRPr kumimoji="0" lang="en-US" altLang="zh-CN" sz="2000" b="0" i="0" u="none" strike="noStrike" kern="1200" cap="none" spc="0" normalizeH="0" baseline="0" noProof="0">
              <a:ln>
                <a:noFill/>
              </a:ln>
              <a:solidFill>
                <a:schemeClr val="tx1"/>
              </a:solidFill>
              <a:effectLst/>
              <a:uLnTx/>
              <a:uFillTx/>
              <a:latin typeface="+mn-lt"/>
              <a:ea typeface="仿宋_GB2312"/>
              <a:cs typeface="仿宋_GB2312"/>
            </a:endParaRPr>
          </a:p>
          <a:p>
            <a:pPr marL="742950" marR="0" lvl="1" indent="-285750" algn="l" defTabSz="9144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a:ln>
                  <a:noFill/>
                </a:ln>
                <a:solidFill>
                  <a:srgbClr val="000000"/>
                </a:solidFill>
                <a:effectLst/>
                <a:uLnTx/>
                <a:uFillTx/>
                <a:latin typeface="+mn-lt"/>
                <a:ea typeface="+mn-ea"/>
                <a:cs typeface="+mn-cs"/>
              </a:rPr>
              <a:t>区间为</a:t>
            </a:r>
            <a:r>
              <a:rPr kumimoji="0" lang="en-US" altLang="zh-CN" sz="2000" b="0" i="0" u="none" strike="noStrike" kern="1200" cap="none" spc="0" normalizeH="0" baseline="0" noProof="0">
                <a:ln>
                  <a:noFill/>
                </a:ln>
                <a:solidFill>
                  <a:schemeClr val="tx1"/>
                </a:solidFill>
                <a:effectLst/>
                <a:uLnTx/>
                <a:uFillTx/>
                <a:latin typeface="+mn-lt"/>
                <a:ea typeface="仿宋_GB2312"/>
                <a:cs typeface="仿宋_GB2312"/>
              </a:rPr>
              <a:t>[e,f),[f,g]</a:t>
            </a:r>
            <a:endParaRPr kumimoji="0" lang="en-US" altLang="zh-CN" sz="2000" b="0" i="0" u="none" strike="noStrike" kern="1200" cap="none" spc="0" normalizeH="0" baseline="0" noProof="0">
              <a:ln>
                <a:noFill/>
              </a:ln>
              <a:solidFill>
                <a:schemeClr val="tx1"/>
              </a:solidFill>
              <a:effectLst/>
              <a:uLnTx/>
              <a:uFillTx/>
              <a:latin typeface="+mn-lt"/>
              <a:ea typeface="仿宋_GB2312"/>
              <a:cs typeface="仿宋_GB2312"/>
            </a:endParaRPr>
          </a:p>
        </p:txBody>
      </p:sp>
      <p:sp>
        <p:nvSpPr>
          <p:cNvPr id="140305" name="Line 19"/>
          <p:cNvSpPr/>
          <p:nvPr/>
        </p:nvSpPr>
        <p:spPr>
          <a:xfrm>
            <a:off x="6933373" y="2514234"/>
            <a:ext cx="0" cy="2818732"/>
          </a:xfrm>
          <a:prstGeom prst="line">
            <a:avLst/>
          </a:prstGeom>
          <a:ln w="28575" cap="flat" cmpd="sng">
            <a:solidFill>
              <a:schemeClr val="tx1"/>
            </a:solidFill>
            <a:prstDash val="dash"/>
            <a:round/>
            <a:headEnd type="none" w="med" len="med"/>
            <a:tailEnd type="none" w="med" len="med"/>
          </a:ln>
        </p:spPr>
      </p:sp>
      <p:sp>
        <p:nvSpPr>
          <p:cNvPr id="140306" name="Line 20"/>
          <p:cNvSpPr/>
          <p:nvPr/>
        </p:nvSpPr>
        <p:spPr>
          <a:xfrm>
            <a:off x="8153485" y="2438109"/>
            <a:ext cx="0" cy="2818732"/>
          </a:xfrm>
          <a:prstGeom prst="line">
            <a:avLst/>
          </a:prstGeom>
          <a:ln w="28575" cap="flat" cmpd="sng">
            <a:solidFill>
              <a:schemeClr val="tx1"/>
            </a:solidFill>
            <a:prstDash val="dash"/>
            <a:round/>
            <a:headEnd type="none" w="med" len="med"/>
            <a:tailEnd type="none" w="med" len="med"/>
          </a:ln>
        </p:spPr>
      </p:sp>
      <p:sp>
        <p:nvSpPr>
          <p:cNvPr id="140307" name="Text Box 21"/>
          <p:cNvSpPr txBox="1"/>
          <p:nvPr/>
        </p:nvSpPr>
        <p:spPr>
          <a:xfrm>
            <a:off x="6768436" y="5332966"/>
            <a:ext cx="3352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b</a:t>
            </a:r>
            <a:endParaRPr lang="en-US" altLang="zh-CN" sz="2400" dirty="0">
              <a:latin typeface="Times New Roman" panose="02020603050405020304" pitchFamily="18" charset="0"/>
              <a:ea typeface="微软雅黑" panose="020B0503020204020204" pitchFamily="34" charset="-122"/>
            </a:endParaRPr>
          </a:p>
        </p:txBody>
      </p:sp>
      <p:sp>
        <p:nvSpPr>
          <p:cNvPr id="140308" name="Text Box 22"/>
          <p:cNvSpPr txBox="1"/>
          <p:nvPr/>
        </p:nvSpPr>
        <p:spPr>
          <a:xfrm>
            <a:off x="7986433" y="5332966"/>
            <a:ext cx="318135"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c</a:t>
            </a:r>
            <a:endParaRPr lang="en-US" altLang="zh-CN" sz="2400" dirty="0">
              <a:latin typeface="Times New Roman" panose="02020603050405020304" pitchFamily="18" charset="0"/>
              <a:ea typeface="微软雅黑" panose="020B0503020204020204" pitchFamily="34" charset="-122"/>
            </a:endParaRPr>
          </a:p>
        </p:txBody>
      </p:sp>
      <p:sp>
        <p:nvSpPr>
          <p:cNvPr id="140309" name="Line 23"/>
          <p:cNvSpPr/>
          <p:nvPr/>
        </p:nvSpPr>
        <p:spPr>
          <a:xfrm>
            <a:off x="5410877" y="3810470"/>
            <a:ext cx="4343344" cy="0"/>
          </a:xfrm>
          <a:prstGeom prst="line">
            <a:avLst/>
          </a:prstGeom>
          <a:ln w="28575" cap="flat" cmpd="sng">
            <a:solidFill>
              <a:schemeClr val="tx1"/>
            </a:solidFill>
            <a:prstDash val="dash"/>
            <a:round/>
            <a:headEnd type="none" w="med" len="med"/>
            <a:tailEnd type="none" w="med" len="med"/>
          </a:ln>
        </p:spPr>
      </p:sp>
      <p:sp>
        <p:nvSpPr>
          <p:cNvPr id="140310" name="Text Box 24"/>
          <p:cNvSpPr txBox="1"/>
          <p:nvPr/>
        </p:nvSpPr>
        <p:spPr>
          <a:xfrm>
            <a:off x="4952014" y="3582095"/>
            <a:ext cx="284480" cy="460375"/>
          </a:xfrm>
          <a:prstGeom prst="rect">
            <a:avLst/>
          </a:prstGeom>
          <a:noFill/>
          <a:ln w="9525">
            <a:noFill/>
          </a:ln>
        </p:spPr>
        <p:txBody>
          <a:bodyPr wrap="none" anchor="t">
            <a:spAutoFit/>
          </a:bodyPr>
          <a:p>
            <a:pPr eaLnBrk="0" hangingPunct="0"/>
            <a:r>
              <a:rPr lang="en-US" altLang="zh-CN" sz="2400" dirty="0">
                <a:latin typeface="Times New Roman" panose="02020603050405020304" pitchFamily="18" charset="0"/>
                <a:ea typeface="微软雅黑" panose="020B0503020204020204" pitchFamily="34" charset="-122"/>
              </a:rPr>
              <a:t>f</a:t>
            </a:r>
            <a:endParaRPr lang="en-US" altLang="zh-CN" sz="2400" dirty="0">
              <a:latin typeface="Times New Roman" panose="02020603050405020304" pitchFamily="18" charset="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Rectangle 2"/>
          <p:cNvSpPr>
            <a:spLocks noGrp="1"/>
          </p:cNvSpPr>
          <p:nvPr>
            <p:ph type="title"/>
          </p:nvPr>
        </p:nvSpPr>
        <p:spPr>
          <a:xfrm>
            <a:off x="629816" y="359478"/>
            <a:ext cx="10961973" cy="862748"/>
          </a:xfrm>
        </p:spPr>
        <p:txBody>
          <a:bodyPr vert="horz" wrap="square" lIns="121799" tIns="60899" rIns="121799" bIns="60899" anchor="ctr"/>
          <a:p>
            <a:r>
              <a:rPr lang="zh-CN" altLang="en-US" dirty="0"/>
              <a:t>判定表（决策表）介绍</a:t>
            </a:r>
            <a:endParaRPr lang="en-US" altLang="zh-CN" dirty="0"/>
          </a:p>
        </p:txBody>
      </p:sp>
      <p:sp>
        <p:nvSpPr>
          <p:cNvPr id="188418" name="Rectangle 3"/>
          <p:cNvSpPr>
            <a:spLocks noGrp="1"/>
          </p:cNvSpPr>
          <p:nvPr>
            <p:ph idx="1" hasCustomPrompt="1"/>
          </p:nvPr>
        </p:nvSpPr>
        <p:spPr>
          <a:xfrm>
            <a:off x="629816" y="1319497"/>
            <a:ext cx="10961973" cy="4525197"/>
          </a:xfrm>
        </p:spPr>
        <p:txBody>
          <a:bodyPr vert="horz" wrap="square" lIns="121799" tIns="60899" rIns="121799" bIns="60899" anchor="t"/>
          <a:p>
            <a:r>
              <a:rPr lang="zh-CN" altLang="en-US" sz="3195" dirty="0"/>
              <a:t>在一些数据处理问题中，某些操作依赖多个逻辑条件的取值。处理这类问题的一个非常有力的分析和表达工具是判定表</a:t>
            </a:r>
            <a:endParaRPr lang="zh-CN" altLang="en-US" sz="3195" dirty="0"/>
          </a:p>
          <a:p>
            <a:r>
              <a:rPr lang="zh-CN" altLang="en-US" sz="3195" dirty="0"/>
              <a:t>一些软件的功能需求可用判定表表达得非常清楚，在检验程序的功能时判定表也就成为一个非常有力的工具</a:t>
            </a:r>
            <a:endParaRPr lang="zh-CN" altLang="en-US" sz="319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2"/>
          <p:cNvSpPr>
            <a:spLocks noGrp="1"/>
          </p:cNvSpPr>
          <p:nvPr>
            <p:ph type="title"/>
          </p:nvPr>
        </p:nvSpPr>
        <p:spPr>
          <a:xfrm>
            <a:off x="629816" y="359478"/>
            <a:ext cx="10961973" cy="862748"/>
          </a:xfrm>
        </p:spPr>
        <p:txBody>
          <a:bodyPr vert="horz" wrap="square" lIns="121799" tIns="60899" rIns="121799" bIns="60899" anchor="ctr"/>
          <a:p>
            <a:r>
              <a:rPr lang="zh-CN" altLang="en-US" dirty="0"/>
              <a:t>判定表介绍</a:t>
            </a:r>
            <a:endParaRPr lang="en-US" altLang="zh-CN" dirty="0"/>
          </a:p>
        </p:txBody>
      </p:sp>
      <p:sp>
        <p:nvSpPr>
          <p:cNvPr id="588803" name="Rectangle 3"/>
          <p:cNvSpPr>
            <a:spLocks noGrp="1" noChangeArrowheads="1"/>
          </p:cNvSpPr>
          <p:nvPr>
            <p:ph idx="1" hasCustomPrompt="1"/>
          </p:nvPr>
        </p:nvSpPr>
        <p:spPr>
          <a:xfrm>
            <a:off x="2067729" y="1414653"/>
            <a:ext cx="7771076" cy="2983670"/>
          </a:xfrm>
        </p:spPr>
        <p:txBody>
          <a:bodyPr vert="horz" wrap="square" lIns="121799" tIns="60899" rIns="121799" bIns="60899" numCol="1" anchor="t" anchorCtr="0" compatLnSpc="1"/>
          <a:lstStyle/>
          <a:p>
            <a:pPr marL="342900" marR="0" lvl="0" indent="-342900" algn="l" defTabSz="914400" rtl="0" eaLnBrk="0" fontAlgn="base" latinLnBrk="0" hangingPunct="0">
              <a:lnSpc>
                <a:spcPct val="10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决策表通常由以下</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部分组成：</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5000"/>
              </a:lnSpc>
              <a:spcBef>
                <a:spcPct val="2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条件桩—列出问题的所有条件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5000"/>
              </a:lnSpc>
              <a:spcBef>
                <a:spcPct val="2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条件项—针对条件桩给出的条件列出所有可能的取值</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5000"/>
              </a:lnSpc>
              <a:spcBef>
                <a:spcPct val="2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动作桩—列出问题规定的可能采取的操作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5000"/>
              </a:lnSpc>
              <a:spcBef>
                <a:spcPct val="2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动作项—指出在条件项的各组取值情况下应采取的动作</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p:txBody>
      </p:sp>
      <p:grpSp>
        <p:nvGrpSpPr>
          <p:cNvPr id="588804" name="Group 4"/>
          <p:cNvGrpSpPr/>
          <p:nvPr/>
        </p:nvGrpSpPr>
        <p:grpSpPr>
          <a:xfrm>
            <a:off x="2234780" y="4121314"/>
            <a:ext cx="4825467" cy="2439478"/>
            <a:chOff x="672" y="816"/>
            <a:chExt cx="4704" cy="2331"/>
          </a:xfrm>
        </p:grpSpPr>
        <p:sp>
          <p:nvSpPr>
            <p:cNvPr id="588805" name="Rectangle 5"/>
            <p:cNvSpPr>
              <a:spLocks noChangeArrowheads="1"/>
            </p:cNvSpPr>
            <p:nvPr/>
          </p:nvSpPr>
          <p:spPr bwMode="auto">
            <a:xfrm>
              <a:off x="719" y="951"/>
              <a:ext cx="3793" cy="194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微软雅黑" panose="020B0503020204020204" pitchFamily="34" charset="-122"/>
                <a:cs typeface="+mn-cs"/>
              </a:endParaRPr>
            </a:p>
          </p:txBody>
        </p:sp>
        <p:sp>
          <p:nvSpPr>
            <p:cNvPr id="190469" name="Line 6"/>
            <p:cNvSpPr/>
            <p:nvPr/>
          </p:nvSpPr>
          <p:spPr>
            <a:xfrm>
              <a:off x="1776" y="952"/>
              <a:ext cx="0" cy="1942"/>
            </a:xfrm>
            <a:prstGeom prst="line">
              <a:avLst/>
            </a:prstGeom>
            <a:ln w="38100" cap="flat" cmpd="dbl">
              <a:solidFill>
                <a:schemeClr val="tx1"/>
              </a:solidFill>
              <a:prstDash val="solid"/>
              <a:round/>
              <a:headEnd type="none" w="med" len="med"/>
              <a:tailEnd type="none" w="med" len="med"/>
            </a:ln>
          </p:spPr>
        </p:sp>
        <p:sp>
          <p:nvSpPr>
            <p:cNvPr id="190470" name="Line 7"/>
            <p:cNvSpPr/>
            <p:nvPr/>
          </p:nvSpPr>
          <p:spPr>
            <a:xfrm>
              <a:off x="720" y="1945"/>
              <a:ext cx="3792" cy="0"/>
            </a:xfrm>
            <a:prstGeom prst="line">
              <a:avLst/>
            </a:prstGeom>
            <a:ln w="38100" cap="flat" cmpd="dbl">
              <a:solidFill>
                <a:schemeClr val="tx1"/>
              </a:solidFill>
              <a:prstDash val="solid"/>
              <a:round/>
              <a:headEnd type="none" w="med" len="med"/>
              <a:tailEnd type="none" w="med" len="med"/>
            </a:ln>
          </p:spPr>
        </p:sp>
        <p:sp>
          <p:nvSpPr>
            <p:cNvPr id="190471" name="Text Box 8"/>
            <p:cNvSpPr txBox="1"/>
            <p:nvPr/>
          </p:nvSpPr>
          <p:spPr>
            <a:xfrm>
              <a:off x="672" y="1269"/>
              <a:ext cx="1154" cy="440"/>
            </a:xfrm>
            <a:prstGeom prst="rect">
              <a:avLst/>
            </a:prstGeom>
            <a:noFill/>
            <a:ln w="9525">
              <a:noFill/>
            </a:ln>
          </p:spPr>
          <p:txBody>
            <a:bodyPr anchor="t">
              <a:spAutoFit/>
            </a:bodyPr>
            <a:p>
              <a:pPr algn="ctr" eaLnBrk="0" hangingPunct="0">
                <a:spcBef>
                  <a:spcPct val="50000"/>
                </a:spcBef>
                <a:buSzTx/>
              </a:pPr>
              <a:r>
                <a:rPr lang="zh-CN" altLang="en-US" sz="2400" b="1">
                  <a:solidFill>
                    <a:schemeClr val="tx2"/>
                  </a:solidFill>
                  <a:latin typeface="Times New Roman" panose="02020603050405020304" pitchFamily="18" charset="0"/>
                  <a:ea typeface="微软雅黑" panose="020B0503020204020204" pitchFamily="34" charset="-122"/>
                </a:rPr>
                <a:t>条件桩</a:t>
              </a:r>
              <a:endParaRPr lang="zh-CN" altLang="en-US" sz="2400" b="1">
                <a:solidFill>
                  <a:schemeClr val="tx2"/>
                </a:solidFill>
                <a:latin typeface="Times New Roman" panose="02020603050405020304" pitchFamily="18" charset="0"/>
                <a:ea typeface="微软雅黑" panose="020B0503020204020204" pitchFamily="34" charset="-122"/>
              </a:endParaRPr>
            </a:p>
          </p:txBody>
        </p:sp>
        <p:sp>
          <p:nvSpPr>
            <p:cNvPr id="190472" name="Text Box 9"/>
            <p:cNvSpPr txBox="1"/>
            <p:nvPr/>
          </p:nvSpPr>
          <p:spPr>
            <a:xfrm>
              <a:off x="672" y="2216"/>
              <a:ext cx="1154" cy="440"/>
            </a:xfrm>
            <a:prstGeom prst="rect">
              <a:avLst/>
            </a:prstGeom>
            <a:noFill/>
            <a:ln w="9525">
              <a:noFill/>
            </a:ln>
          </p:spPr>
          <p:txBody>
            <a:bodyPr anchor="t">
              <a:spAutoFit/>
            </a:bodyPr>
            <a:p>
              <a:pPr algn="ctr" eaLnBrk="0" hangingPunct="0">
                <a:spcBef>
                  <a:spcPct val="50000"/>
                </a:spcBef>
                <a:buSzTx/>
              </a:pPr>
              <a:r>
                <a:rPr lang="zh-CN" altLang="en-US" sz="2400" b="1">
                  <a:solidFill>
                    <a:schemeClr val="tx2"/>
                  </a:solidFill>
                  <a:latin typeface="Times New Roman" panose="02020603050405020304" pitchFamily="18" charset="0"/>
                  <a:ea typeface="微软雅黑" panose="020B0503020204020204" pitchFamily="34" charset="-122"/>
                </a:rPr>
                <a:t>动作桩</a:t>
              </a:r>
              <a:endParaRPr lang="zh-CN" altLang="en-US" sz="2400" b="1">
                <a:solidFill>
                  <a:schemeClr val="tx2"/>
                </a:solidFill>
                <a:latin typeface="Times New Roman" panose="02020603050405020304" pitchFamily="18" charset="0"/>
                <a:ea typeface="微软雅黑" panose="020B0503020204020204" pitchFamily="34" charset="-122"/>
              </a:endParaRPr>
            </a:p>
          </p:txBody>
        </p:sp>
        <p:sp>
          <p:nvSpPr>
            <p:cNvPr id="190473" name="Text Box 10"/>
            <p:cNvSpPr txBox="1"/>
            <p:nvPr/>
          </p:nvSpPr>
          <p:spPr>
            <a:xfrm>
              <a:off x="2061" y="1269"/>
              <a:ext cx="1299" cy="440"/>
            </a:xfrm>
            <a:prstGeom prst="rect">
              <a:avLst/>
            </a:prstGeom>
            <a:noFill/>
            <a:ln w="9525">
              <a:noFill/>
            </a:ln>
          </p:spPr>
          <p:txBody>
            <a:bodyPr anchor="t">
              <a:spAutoFit/>
            </a:bodyPr>
            <a:p>
              <a:pPr algn="ctr" eaLnBrk="0" hangingPunct="0">
                <a:spcBef>
                  <a:spcPct val="50000"/>
                </a:spcBef>
                <a:buSzTx/>
              </a:pPr>
              <a:r>
                <a:rPr lang="zh-CN" altLang="en-US" sz="2400" b="1">
                  <a:solidFill>
                    <a:schemeClr val="tx2"/>
                  </a:solidFill>
                  <a:latin typeface="Times New Roman" panose="02020603050405020304" pitchFamily="18" charset="0"/>
                  <a:ea typeface="微软雅黑" panose="020B0503020204020204" pitchFamily="34" charset="-122"/>
                </a:rPr>
                <a:t> 条件项</a:t>
              </a:r>
              <a:endParaRPr lang="zh-CN" altLang="en-US" sz="2400" b="1">
                <a:solidFill>
                  <a:schemeClr val="tx2"/>
                </a:solidFill>
                <a:latin typeface="Times New Roman" panose="02020603050405020304" pitchFamily="18" charset="0"/>
                <a:ea typeface="微软雅黑" panose="020B0503020204020204" pitchFamily="34" charset="-122"/>
              </a:endParaRPr>
            </a:p>
          </p:txBody>
        </p:sp>
        <p:sp>
          <p:nvSpPr>
            <p:cNvPr id="190474" name="Text Box 11"/>
            <p:cNvSpPr txBox="1"/>
            <p:nvPr/>
          </p:nvSpPr>
          <p:spPr>
            <a:xfrm>
              <a:off x="2061" y="2216"/>
              <a:ext cx="1299" cy="440"/>
            </a:xfrm>
            <a:prstGeom prst="rect">
              <a:avLst/>
            </a:prstGeom>
            <a:noFill/>
            <a:ln w="9525">
              <a:noFill/>
            </a:ln>
          </p:spPr>
          <p:txBody>
            <a:bodyPr anchor="t">
              <a:spAutoFit/>
            </a:bodyPr>
            <a:p>
              <a:pPr algn="ctr" eaLnBrk="0" hangingPunct="0">
                <a:spcBef>
                  <a:spcPct val="50000"/>
                </a:spcBef>
                <a:buSzTx/>
              </a:pPr>
              <a:r>
                <a:rPr lang="zh-CN" altLang="en-US" sz="2400" b="1">
                  <a:solidFill>
                    <a:schemeClr val="tx2"/>
                  </a:solidFill>
                  <a:latin typeface="Times New Roman" panose="02020603050405020304" pitchFamily="18" charset="0"/>
                  <a:ea typeface="微软雅黑" panose="020B0503020204020204" pitchFamily="34" charset="-122"/>
                </a:rPr>
                <a:t> 动作项</a:t>
              </a:r>
              <a:endParaRPr lang="zh-CN" altLang="en-US" sz="2400" b="1">
                <a:solidFill>
                  <a:schemeClr val="tx2"/>
                </a:solidFill>
                <a:latin typeface="Times New Roman" panose="02020603050405020304" pitchFamily="18" charset="0"/>
                <a:ea typeface="微软雅黑" panose="020B0503020204020204" pitchFamily="34" charset="-122"/>
              </a:endParaRPr>
            </a:p>
          </p:txBody>
        </p:sp>
        <p:sp>
          <p:nvSpPr>
            <p:cNvPr id="588812" name="Oval 12"/>
            <p:cNvSpPr>
              <a:spLocks noChangeArrowheads="1"/>
            </p:cNvSpPr>
            <p:nvPr/>
          </p:nvSpPr>
          <p:spPr bwMode="auto">
            <a:xfrm>
              <a:off x="3504" y="816"/>
              <a:ext cx="625" cy="2208"/>
            </a:xfrm>
            <a:prstGeom prst="ellipse">
              <a:avLst/>
            </a:prstGeom>
            <a:noFill/>
            <a:ln w="28575">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90476" name="Line 13"/>
            <p:cNvSpPr/>
            <p:nvPr/>
          </p:nvSpPr>
          <p:spPr>
            <a:xfrm>
              <a:off x="3936" y="2171"/>
              <a:ext cx="768" cy="317"/>
            </a:xfrm>
            <a:prstGeom prst="line">
              <a:avLst/>
            </a:prstGeom>
            <a:ln w="28575" cap="flat" cmpd="sng">
              <a:solidFill>
                <a:schemeClr val="tx1"/>
              </a:solidFill>
              <a:prstDash val="solid"/>
              <a:round/>
              <a:headEnd type="none" w="med" len="med"/>
              <a:tailEnd type="none" w="med" len="med"/>
            </a:ln>
          </p:spPr>
        </p:sp>
        <p:sp>
          <p:nvSpPr>
            <p:cNvPr id="190477" name="Text Box 14"/>
            <p:cNvSpPr txBox="1"/>
            <p:nvPr/>
          </p:nvSpPr>
          <p:spPr>
            <a:xfrm>
              <a:off x="4657" y="2354"/>
              <a:ext cx="719" cy="793"/>
            </a:xfrm>
            <a:prstGeom prst="rect">
              <a:avLst/>
            </a:prstGeom>
            <a:noFill/>
            <a:ln w="9525">
              <a:noFill/>
            </a:ln>
          </p:spPr>
          <p:txBody>
            <a:bodyPr anchor="t">
              <a:spAutoFit/>
            </a:bodyPr>
            <a:p>
              <a:pPr algn="ctr" eaLnBrk="0" hangingPunct="0">
                <a:spcBef>
                  <a:spcPct val="50000"/>
                </a:spcBef>
                <a:buSzTx/>
              </a:pPr>
              <a:r>
                <a:rPr lang="zh-CN" altLang="en-US" sz="2400" b="1">
                  <a:solidFill>
                    <a:srgbClr val="FF0000"/>
                  </a:solidFill>
                  <a:latin typeface="Times New Roman" panose="02020603050405020304" pitchFamily="18" charset="0"/>
                  <a:ea typeface="微软雅黑" panose="020B0503020204020204" pitchFamily="34" charset="-122"/>
                </a:rPr>
                <a:t>规则</a:t>
              </a:r>
              <a:endParaRPr lang="zh-CN" altLang="en-US" sz="2400" b="1">
                <a:solidFill>
                  <a:srgbClr val="FF0000"/>
                </a:solidFill>
                <a:latin typeface="Times New Roman" panose="02020603050405020304" pitchFamily="18" charset="0"/>
                <a:ea typeface="微软雅黑" panose="020B0503020204020204" pitchFamily="34" charset="-122"/>
              </a:endParaRPr>
            </a:p>
          </p:txBody>
        </p:sp>
      </p:grpSp>
      <p:sp>
        <p:nvSpPr>
          <p:cNvPr id="588815" name="Text Box 15"/>
          <p:cNvSpPr txBox="1"/>
          <p:nvPr/>
        </p:nvSpPr>
        <p:spPr>
          <a:xfrm>
            <a:off x="7075050" y="4193209"/>
            <a:ext cx="3322002" cy="2306955"/>
          </a:xfrm>
          <a:prstGeom prst="rect">
            <a:avLst/>
          </a:prstGeom>
          <a:solidFill>
            <a:srgbClr val="CC99FF"/>
          </a:solidFill>
          <a:ln w="9525">
            <a:noFill/>
          </a:ln>
        </p:spPr>
        <p:txBody>
          <a:bodyPr anchor="t">
            <a:spAutoFit/>
          </a:bodyPr>
          <a:p>
            <a:pPr eaLnBrk="0" hangingPunct="0">
              <a:spcBef>
                <a:spcPct val="20000"/>
              </a:spcBef>
              <a:buSzTx/>
            </a:pPr>
            <a:r>
              <a:rPr lang="zh-CN" altLang="en-US" sz="2400">
                <a:solidFill>
                  <a:srgbClr val="FF0000"/>
                </a:solidFill>
                <a:latin typeface="Times New Roman" panose="02020603050405020304" pitchFamily="18" charset="0"/>
                <a:ea typeface="微软雅黑" panose="020B0503020204020204" pitchFamily="34" charset="-122"/>
              </a:rPr>
              <a:t>将任何一个条件组合的特定取值及相应要执行的动作称为一条规则。在决策表中贯穿条件项和动作项的一列就是一条规则。</a:t>
            </a:r>
            <a:endParaRPr lang="zh-CN" altLang="en-US" sz="2400">
              <a:solidFill>
                <a:srgbClr val="FF000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88804"/>
                                        </p:tgtEl>
                                        <p:attrNameLst>
                                          <p:attrName>style.visibility</p:attrName>
                                        </p:attrNameLst>
                                      </p:cBhvr>
                                      <p:to>
                                        <p:strVal val="visible"/>
                                      </p:to>
                                    </p:set>
                                    <p:animEffect transition="in" filter="slide(fromBottom)">
                                      <p:cBhvr>
                                        <p:cTn id="7" dur="500"/>
                                        <p:tgtEl>
                                          <p:spTgt spid="58880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8815"/>
                                        </p:tgtEl>
                                        <p:attrNameLst>
                                          <p:attrName>style.visibility</p:attrName>
                                        </p:attrNameLst>
                                      </p:cBhvr>
                                      <p:to>
                                        <p:strVal val="visible"/>
                                      </p:to>
                                    </p:set>
                                    <p:animEffect transition="in" filter="checkerboard(across)">
                                      <p:cBhvr>
                                        <p:cTn id="12" dur="500"/>
                                        <p:tgtEl>
                                          <p:spTgt spid="588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1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title"/>
          </p:nvPr>
        </p:nvSpPr>
        <p:spPr>
          <a:xfrm>
            <a:off x="629816" y="359478"/>
            <a:ext cx="10961973" cy="862748"/>
          </a:xfrm>
        </p:spPr>
        <p:txBody>
          <a:bodyPr vert="horz" wrap="square" lIns="121799" tIns="60899" rIns="121799" bIns="60899" anchor="ctr"/>
          <a:p>
            <a:r>
              <a:rPr lang="zh-CN" altLang="en-US" dirty="0"/>
              <a:t>判定表图示</a:t>
            </a:r>
            <a:endParaRPr lang="zh-CN" altLang="en-US" dirty="0"/>
          </a:p>
        </p:txBody>
      </p:sp>
      <p:graphicFrame>
        <p:nvGraphicFramePr>
          <p:cNvPr id="191490" name="Object 3"/>
          <p:cNvGraphicFramePr>
            <a:graphicFrameLocks noGrp="1" noChangeAspect="1"/>
          </p:cNvGraphicFramePr>
          <p:nvPr>
            <p:ph idx="1" hasCustomPrompt="1"/>
          </p:nvPr>
        </p:nvGraphicFramePr>
        <p:xfrm>
          <a:off x="1733626" y="2084974"/>
          <a:ext cx="7838741" cy="2440223"/>
        </p:xfrm>
        <a:graphic>
          <a:graphicData uri="http://schemas.openxmlformats.org/presentationml/2006/ole">
            <mc:AlternateContent xmlns:mc="http://schemas.openxmlformats.org/markup-compatibility/2006">
              <mc:Choice xmlns:v="urn:schemas-microsoft-com:vml" Requires="v">
                <p:oleObj spid="_x0000_s3127" name="" r:id="rId1" imgW="5454650" imgH="1700530" progId="Word.Document.8">
                  <p:embed/>
                </p:oleObj>
              </mc:Choice>
              <mc:Fallback>
                <p:oleObj name="" r:id="rId1" imgW="5454650" imgH="1700530" progId="Word.Document.8">
                  <p:embed/>
                  <p:pic>
                    <p:nvPicPr>
                      <p:cNvPr id="0" name="图片 3126"/>
                      <p:cNvPicPr/>
                      <p:nvPr/>
                    </p:nvPicPr>
                    <p:blipFill>
                      <a:blip r:embed="rId2"/>
                      <a:stretch>
                        <a:fillRect/>
                      </a:stretch>
                    </p:blipFill>
                    <p:spPr>
                      <a:xfrm>
                        <a:off x="1733626" y="2084974"/>
                        <a:ext cx="7838741" cy="2440223"/>
                      </a:xfrm>
                      <a:prstGeom prst="rect">
                        <a:avLst/>
                      </a:prstGeom>
                      <a:noFill/>
                      <a:ln w="38100">
                        <a:miter/>
                      </a:ln>
                    </p:spPr>
                  </p:pic>
                </p:oleObj>
              </mc:Fallback>
            </mc:AlternateContent>
          </a:graphicData>
        </a:graphic>
      </p:graphicFrame>
      <p:sp>
        <p:nvSpPr>
          <p:cNvPr id="191491" name="Text Box 4"/>
          <p:cNvSpPr txBox="1"/>
          <p:nvPr/>
        </p:nvSpPr>
        <p:spPr>
          <a:xfrm>
            <a:off x="1682876" y="5047499"/>
            <a:ext cx="8143240" cy="829945"/>
          </a:xfrm>
          <a:prstGeom prst="rect">
            <a:avLst/>
          </a:prstGeom>
          <a:noFill/>
          <a:ln w="9525">
            <a:noFill/>
          </a:ln>
        </p:spPr>
        <p:txBody>
          <a:bodyPr anchor="t">
            <a:spAutoFit/>
          </a:bodyPr>
          <a:p>
            <a:pPr eaLnBrk="0" hangingPunct="0">
              <a:spcBef>
                <a:spcPct val="50000"/>
              </a:spcBef>
              <a:buSzTx/>
            </a:pPr>
            <a:r>
              <a:rPr lang="en-US" altLang="zh-CN" sz="2400">
                <a:latin typeface="Times New Roman" panose="02020603050405020304" pitchFamily="18" charset="0"/>
                <a:ea typeface="微软雅黑" panose="020B0503020204020204" pitchFamily="34" charset="-122"/>
              </a:rPr>
              <a:t>1:</a:t>
            </a:r>
            <a:r>
              <a:rPr lang="zh-CN" altLang="en-US" sz="2400">
                <a:latin typeface="Times New Roman" panose="02020603050405020304" pitchFamily="18" charset="0"/>
                <a:ea typeface="微软雅黑" panose="020B0503020204020204" pitchFamily="34" charset="-122"/>
              </a:rPr>
              <a:t>表示为是或者取该值；</a:t>
            </a:r>
            <a:r>
              <a:rPr lang="en-US" altLang="zh-CN" sz="2400">
                <a:latin typeface="Times New Roman" panose="02020603050405020304" pitchFamily="18" charset="0"/>
                <a:ea typeface="微软雅黑" panose="020B0503020204020204" pitchFamily="34" charset="-122"/>
              </a:rPr>
              <a:t>0</a:t>
            </a:r>
            <a:r>
              <a:rPr lang="zh-CN" altLang="en-US" sz="2400">
                <a:latin typeface="Times New Roman" panose="02020603050405020304" pitchFamily="18" charset="0"/>
                <a:ea typeface="微软雅黑" panose="020B0503020204020204" pitchFamily="34" charset="-122"/>
              </a:rPr>
              <a:t>：表示为否或者不取该值；</a:t>
            </a:r>
            <a:r>
              <a:rPr lang="en-US" altLang="zh-CN" sz="2400">
                <a:latin typeface="Times New Roman" panose="02020603050405020304" pitchFamily="18" charset="0"/>
                <a:ea typeface="微软雅黑" panose="020B0503020204020204" pitchFamily="34" charset="-122"/>
              </a:rPr>
              <a:t>—</a:t>
            </a:r>
            <a:r>
              <a:rPr lang="zh-CN" altLang="en-US" sz="2400">
                <a:latin typeface="Times New Roman" panose="02020603050405020304" pitchFamily="18" charset="0"/>
                <a:ea typeface="微软雅黑" panose="020B0503020204020204" pitchFamily="34" charset="-122"/>
              </a:rPr>
              <a:t>：表示该值取什么都可以。</a:t>
            </a:r>
            <a:endParaRPr lang="zh-CN" altLang="en-US" sz="2400">
              <a:latin typeface="Times New Roman" panose="02020603050405020304" pitchFamily="18"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33794"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法则与实践－</a:t>
            </a:r>
            <a:r>
              <a:rPr lang="zh-CN" altLang="en-US" dirty="0">
                <a:ea typeface="楷体_GB2312"/>
              </a:rPr>
              <a:t>重视类聚性</a:t>
            </a:r>
            <a:endParaRPr lang="zh-CN" altLang="en-US" dirty="0">
              <a:ea typeface="楷体_GB2312"/>
            </a:endParaRPr>
          </a:p>
        </p:txBody>
      </p:sp>
      <p:sp>
        <p:nvSpPr>
          <p:cNvPr id="33795" name="Rectangle 3"/>
          <p:cNvSpPr>
            <a:spLocks noGrp="1"/>
          </p:cNvSpPr>
          <p:nvPr>
            <p:ph idx="1" hasCustomPrompt="1"/>
          </p:nvPr>
        </p:nvSpPr>
        <p:spPr>
          <a:xfrm>
            <a:off x="629816" y="1196851"/>
            <a:ext cx="9879309" cy="4823354"/>
          </a:xfrm>
        </p:spPr>
        <p:txBody>
          <a:bodyPr vert="horz" wrap="square" lIns="121799" tIns="60899" rIns="121799" bIns="60899" anchor="t"/>
          <a:p>
            <a:r>
              <a:rPr lang="zh-CN" altLang="en-US" sz="3730" dirty="0"/>
              <a:t>法则</a:t>
            </a:r>
            <a:endParaRPr lang="zh-CN" altLang="en-US" sz="3730" dirty="0"/>
          </a:p>
          <a:p>
            <a:pPr lvl="1"/>
            <a:r>
              <a:rPr lang="zh-CN" altLang="en-US" sz="3195" dirty="0"/>
              <a:t>软件缺陷具有类聚性</a:t>
            </a:r>
            <a:endParaRPr lang="zh-CN" altLang="en-US" sz="3195" dirty="0"/>
          </a:p>
          <a:p>
            <a:pPr lvl="1"/>
            <a:r>
              <a:rPr lang="zh-CN" altLang="en-US" sz="3195" dirty="0"/>
              <a:t>缺陷隐藏在角落里，聚集在边界上</a:t>
            </a:r>
            <a:endParaRPr lang="zh-CN" altLang="en-US" sz="3195" dirty="0"/>
          </a:p>
          <a:p>
            <a:pPr lvl="1"/>
            <a:r>
              <a:rPr lang="zh-CN" altLang="en-US" sz="3195" dirty="0"/>
              <a:t>程序中隐藏缺陷的概率与其已发现的缺陷数成比例</a:t>
            </a:r>
            <a:endParaRPr lang="zh-CN" altLang="en-US" sz="3195" dirty="0"/>
          </a:p>
          <a:p>
            <a:pPr>
              <a:spcBef>
                <a:spcPct val="60000"/>
              </a:spcBef>
            </a:pPr>
            <a:r>
              <a:rPr lang="zh-CN" altLang="en-US" sz="3730" dirty="0"/>
              <a:t>典型问题</a:t>
            </a:r>
            <a:endParaRPr lang="zh-CN" altLang="en-US" sz="3730" dirty="0"/>
          </a:p>
          <a:p>
            <a:pPr lvl="1"/>
            <a:r>
              <a:rPr lang="zh-CN" altLang="en-US" sz="3195" dirty="0"/>
              <a:t>边界值分析是最有效的测试方法</a:t>
            </a:r>
            <a:endParaRPr lang="zh-CN" altLang="en-US" sz="3195" dirty="0"/>
          </a:p>
          <a:p>
            <a:pPr lvl="1"/>
            <a:r>
              <a:rPr lang="zh-CN" altLang="en-US" sz="3195" dirty="0"/>
              <a:t>发现并修复缺陷越多质量改进越成功</a:t>
            </a:r>
            <a:endParaRPr lang="zh-CN" altLang="en-US" sz="3195" dirty="0"/>
          </a:p>
        </p:txBody>
      </p:sp>
      <p:grpSp>
        <p:nvGrpSpPr>
          <p:cNvPr id="33796" name="Group 56"/>
          <p:cNvGrpSpPr/>
          <p:nvPr/>
        </p:nvGrpSpPr>
        <p:grpSpPr>
          <a:xfrm>
            <a:off x="9164254" y="3812585"/>
            <a:ext cx="2095546" cy="2357754"/>
            <a:chOff x="2835" y="2205"/>
            <a:chExt cx="1320" cy="1486"/>
          </a:xfrm>
        </p:grpSpPr>
        <p:sp>
          <p:nvSpPr>
            <p:cNvPr id="33797" name="Freeform 7"/>
            <p:cNvSpPr/>
            <p:nvPr/>
          </p:nvSpPr>
          <p:spPr>
            <a:xfrm>
              <a:off x="3051" y="2763"/>
              <a:ext cx="849" cy="793"/>
            </a:xfrm>
            <a:custGeom>
              <a:avLst/>
              <a:gdLst/>
              <a:ahLst/>
              <a:cxnLst>
                <a:cxn ang="0">
                  <a:pos x="0" y="1497"/>
                </a:cxn>
                <a:cxn ang="0">
                  <a:pos x="128" y="1641"/>
                </a:cxn>
                <a:cxn ang="0">
                  <a:pos x="280" y="1476"/>
                </a:cxn>
                <a:cxn ang="0">
                  <a:pos x="584" y="1804"/>
                </a:cxn>
                <a:cxn ang="0">
                  <a:pos x="680" y="1352"/>
                </a:cxn>
                <a:cxn ang="0">
                  <a:pos x="816" y="1253"/>
                </a:cxn>
                <a:cxn ang="0">
                  <a:pos x="816" y="1087"/>
                </a:cxn>
                <a:cxn ang="0">
                  <a:pos x="848" y="862"/>
                </a:cxn>
                <a:cxn ang="0">
                  <a:pos x="800" y="655"/>
                </a:cxn>
                <a:cxn ang="0">
                  <a:pos x="680" y="452"/>
                </a:cxn>
                <a:cxn ang="0">
                  <a:pos x="712" y="244"/>
                </a:cxn>
                <a:cxn ang="0">
                  <a:pos x="592" y="125"/>
                </a:cxn>
                <a:cxn ang="0">
                  <a:pos x="456" y="183"/>
                </a:cxn>
                <a:cxn ang="0">
                  <a:pos x="320" y="0"/>
                </a:cxn>
                <a:cxn ang="0">
                  <a:pos x="208" y="265"/>
                </a:cxn>
                <a:cxn ang="0">
                  <a:pos x="192" y="534"/>
                </a:cxn>
                <a:cxn ang="0">
                  <a:pos x="96" y="534"/>
                </a:cxn>
                <a:cxn ang="0">
                  <a:pos x="24" y="841"/>
                </a:cxn>
                <a:cxn ang="0">
                  <a:pos x="24" y="1150"/>
                </a:cxn>
                <a:cxn ang="0">
                  <a:pos x="8" y="1497"/>
                </a:cxn>
                <a:cxn ang="0">
                  <a:pos x="0" y="1497"/>
                </a:cxn>
              </a:cxnLst>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rgbClr val="FF0000"/>
            </a:solidFill>
            <a:ln w="12700" cap="rnd" cmpd="sng">
              <a:solidFill>
                <a:srgbClr val="000000"/>
              </a:solidFill>
              <a:prstDash val="solid"/>
              <a:round/>
              <a:headEnd type="none" w="med" len="med"/>
              <a:tailEnd type="none" w="med" len="med"/>
            </a:ln>
          </p:spPr>
          <p:txBody>
            <a:bodyPr/>
            <a:p>
              <a:endParaRPr lang="zh-CN" altLang="en-US" sz="2400"/>
            </a:p>
          </p:txBody>
        </p:sp>
        <p:sp>
          <p:nvSpPr>
            <p:cNvPr id="33798" name="Freeform 8"/>
            <p:cNvSpPr/>
            <p:nvPr/>
          </p:nvSpPr>
          <p:spPr>
            <a:xfrm>
              <a:off x="3051" y="2763"/>
              <a:ext cx="849" cy="793"/>
            </a:xfrm>
            <a:custGeom>
              <a:avLst/>
              <a:gdLst/>
              <a:ahLst/>
              <a:cxnLst>
                <a:cxn ang="0">
                  <a:pos x="0" y="1497"/>
                </a:cxn>
                <a:cxn ang="0">
                  <a:pos x="128" y="1641"/>
                </a:cxn>
                <a:cxn ang="0">
                  <a:pos x="280" y="1476"/>
                </a:cxn>
                <a:cxn ang="0">
                  <a:pos x="584" y="1804"/>
                </a:cxn>
                <a:cxn ang="0">
                  <a:pos x="680" y="1352"/>
                </a:cxn>
                <a:cxn ang="0">
                  <a:pos x="816" y="1253"/>
                </a:cxn>
                <a:cxn ang="0">
                  <a:pos x="816" y="1087"/>
                </a:cxn>
                <a:cxn ang="0">
                  <a:pos x="848" y="862"/>
                </a:cxn>
                <a:cxn ang="0">
                  <a:pos x="800" y="655"/>
                </a:cxn>
                <a:cxn ang="0">
                  <a:pos x="680" y="452"/>
                </a:cxn>
                <a:cxn ang="0">
                  <a:pos x="712" y="244"/>
                </a:cxn>
                <a:cxn ang="0">
                  <a:pos x="592" y="125"/>
                </a:cxn>
                <a:cxn ang="0">
                  <a:pos x="456" y="183"/>
                </a:cxn>
                <a:cxn ang="0">
                  <a:pos x="320" y="0"/>
                </a:cxn>
                <a:cxn ang="0">
                  <a:pos x="208" y="265"/>
                </a:cxn>
                <a:cxn ang="0">
                  <a:pos x="192" y="534"/>
                </a:cxn>
                <a:cxn ang="0">
                  <a:pos x="96" y="534"/>
                </a:cxn>
                <a:cxn ang="0">
                  <a:pos x="24" y="841"/>
                </a:cxn>
                <a:cxn ang="0">
                  <a:pos x="24" y="1150"/>
                </a:cxn>
                <a:cxn ang="0">
                  <a:pos x="8" y="1497"/>
                </a:cxn>
              </a:cxnLst>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rgbClr val="000000"/>
              </a:solidFill>
              <a:prstDash val="solid"/>
              <a:round/>
              <a:headEnd type="none" w="med" len="med"/>
              <a:tailEnd type="none" w="med" len="med"/>
            </a:ln>
          </p:spPr>
          <p:txBody>
            <a:bodyPr/>
            <a:p>
              <a:endParaRPr lang="zh-CN" altLang="en-US" sz="2400"/>
            </a:p>
          </p:txBody>
        </p:sp>
        <p:sp>
          <p:nvSpPr>
            <p:cNvPr id="33799" name="Freeform 9"/>
            <p:cNvSpPr/>
            <p:nvPr/>
          </p:nvSpPr>
          <p:spPr>
            <a:xfrm>
              <a:off x="2835" y="2205"/>
              <a:ext cx="537" cy="1387"/>
            </a:xfrm>
            <a:custGeom>
              <a:avLst/>
              <a:gdLst/>
              <a:ahLst/>
              <a:cxnLst>
                <a:cxn ang="0">
                  <a:pos x="536" y="0"/>
                </a:cxn>
                <a:cxn ang="0">
                  <a:pos x="536" y="2154"/>
                </a:cxn>
                <a:cxn ang="0">
                  <a:pos x="0" y="3159"/>
                </a:cxn>
              </a:cxnLst>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0" name="Line 10"/>
            <p:cNvSpPr/>
            <p:nvPr/>
          </p:nvSpPr>
          <p:spPr>
            <a:xfrm>
              <a:off x="3371" y="3159"/>
              <a:ext cx="784" cy="126"/>
            </a:xfrm>
            <a:prstGeom prst="line">
              <a:avLst/>
            </a:prstGeom>
            <a:ln w="25400" cap="flat" cmpd="sng">
              <a:solidFill>
                <a:schemeClr val="tx1"/>
              </a:solidFill>
              <a:prstDash val="solid"/>
              <a:round/>
              <a:headEnd type="none" w="med" len="med"/>
              <a:tailEnd type="none" w="med" len="med"/>
            </a:ln>
          </p:spPr>
        </p:sp>
        <p:sp>
          <p:nvSpPr>
            <p:cNvPr id="33801" name="Oval 11" descr="50%"/>
            <p:cNvSpPr/>
            <p:nvPr/>
          </p:nvSpPr>
          <p:spPr>
            <a:xfrm>
              <a:off x="3643" y="3429"/>
              <a:ext cx="312" cy="72"/>
            </a:xfrm>
            <a:prstGeom prst="ellipse">
              <a:avLst/>
            </a:prstGeom>
            <a:blipFill rotWithShape="0">
              <a:blip r:embed="rId1"/>
            </a:blipFill>
            <a:ln w="254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02" name="Oval 12"/>
            <p:cNvSpPr/>
            <p:nvPr/>
          </p:nvSpPr>
          <p:spPr>
            <a:xfrm>
              <a:off x="3635" y="3420"/>
              <a:ext cx="328" cy="90"/>
            </a:xfrm>
            <a:prstGeom prst="ellipse">
              <a:avLst/>
            </a:prstGeom>
            <a:solidFill>
              <a:srgbClr val="00FFFF"/>
            </a:solidFill>
            <a:ln w="254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03" name="Freeform 13"/>
            <p:cNvSpPr/>
            <p:nvPr/>
          </p:nvSpPr>
          <p:spPr>
            <a:xfrm>
              <a:off x="3643" y="3528"/>
              <a:ext cx="65" cy="145"/>
            </a:xfrm>
            <a:custGeom>
              <a:avLst/>
              <a:gdLst/>
              <a:ahLst/>
              <a:cxnLst>
                <a:cxn ang="0">
                  <a:pos x="64" y="0"/>
                </a:cxn>
                <a:cxn ang="0">
                  <a:pos x="0" y="125"/>
                </a:cxn>
                <a:cxn ang="0">
                  <a:pos x="40" y="327"/>
                </a:cxn>
                <a:cxn ang="0">
                  <a:pos x="40" y="287"/>
                </a:cxn>
              </a:cxnLst>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4" name="Freeform 14"/>
            <p:cNvSpPr/>
            <p:nvPr/>
          </p:nvSpPr>
          <p:spPr>
            <a:xfrm>
              <a:off x="3635" y="3519"/>
              <a:ext cx="65" cy="145"/>
            </a:xfrm>
            <a:custGeom>
              <a:avLst/>
              <a:gdLst/>
              <a:ahLst/>
              <a:cxnLst>
                <a:cxn ang="0">
                  <a:pos x="64" y="0"/>
                </a:cxn>
                <a:cxn ang="0">
                  <a:pos x="0" y="125"/>
                </a:cxn>
                <a:cxn ang="0">
                  <a:pos x="40" y="327"/>
                </a:cxn>
                <a:cxn ang="0">
                  <a:pos x="40" y="287"/>
                </a:cxn>
              </a:cxnLst>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5" name="Freeform 15"/>
            <p:cNvSpPr/>
            <p:nvPr/>
          </p:nvSpPr>
          <p:spPr>
            <a:xfrm>
              <a:off x="3811" y="3546"/>
              <a:ext cx="41" cy="145"/>
            </a:xfrm>
            <a:custGeom>
              <a:avLst/>
              <a:gdLst/>
              <a:ahLst/>
              <a:cxnLst>
                <a:cxn ang="0">
                  <a:pos x="0" y="0"/>
                </a:cxn>
                <a:cxn ang="0">
                  <a:pos x="16" y="163"/>
                </a:cxn>
                <a:cxn ang="0">
                  <a:pos x="40" y="327"/>
                </a:cxn>
              </a:cxnLst>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6" name="Freeform 16"/>
            <p:cNvSpPr/>
            <p:nvPr/>
          </p:nvSpPr>
          <p:spPr>
            <a:xfrm>
              <a:off x="3803" y="3537"/>
              <a:ext cx="41" cy="145"/>
            </a:xfrm>
            <a:custGeom>
              <a:avLst/>
              <a:gdLst/>
              <a:ahLst/>
              <a:cxnLst>
                <a:cxn ang="0">
                  <a:pos x="0" y="0"/>
                </a:cxn>
                <a:cxn ang="0">
                  <a:pos x="16" y="163"/>
                </a:cxn>
                <a:cxn ang="0">
                  <a:pos x="40" y="327"/>
                </a:cxn>
              </a:cxnLst>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7" name="Freeform 17"/>
            <p:cNvSpPr/>
            <p:nvPr/>
          </p:nvSpPr>
          <p:spPr>
            <a:xfrm>
              <a:off x="3939" y="3501"/>
              <a:ext cx="41" cy="145"/>
            </a:xfrm>
            <a:custGeom>
              <a:avLst/>
              <a:gdLst/>
              <a:ahLst/>
              <a:cxnLst>
                <a:cxn ang="0">
                  <a:pos x="0" y="0"/>
                </a:cxn>
                <a:cxn ang="0">
                  <a:pos x="40" y="125"/>
                </a:cxn>
                <a:cxn ang="0">
                  <a:pos x="0" y="327"/>
                </a:cxn>
              </a:cxnLst>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8" name="Freeform 18"/>
            <p:cNvSpPr/>
            <p:nvPr/>
          </p:nvSpPr>
          <p:spPr>
            <a:xfrm>
              <a:off x="3931" y="3492"/>
              <a:ext cx="41" cy="145"/>
            </a:xfrm>
            <a:custGeom>
              <a:avLst/>
              <a:gdLst/>
              <a:ahLst/>
              <a:cxnLst>
                <a:cxn ang="0">
                  <a:pos x="0" y="0"/>
                </a:cxn>
                <a:cxn ang="0">
                  <a:pos x="40" y="125"/>
                </a:cxn>
                <a:cxn ang="0">
                  <a:pos x="0" y="327"/>
                </a:cxn>
              </a:cxnLst>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09" name="Line 19"/>
            <p:cNvSpPr/>
            <p:nvPr/>
          </p:nvSpPr>
          <p:spPr>
            <a:xfrm>
              <a:off x="3883" y="3510"/>
              <a:ext cx="0" cy="63"/>
            </a:xfrm>
            <a:prstGeom prst="line">
              <a:avLst/>
            </a:prstGeom>
            <a:ln w="25400" cap="flat" cmpd="sng">
              <a:solidFill>
                <a:schemeClr val="tx1"/>
              </a:solidFill>
              <a:prstDash val="solid"/>
              <a:round/>
              <a:headEnd type="none" w="med" len="med"/>
              <a:tailEnd type="none" w="med" len="med"/>
            </a:ln>
          </p:spPr>
        </p:sp>
        <p:sp>
          <p:nvSpPr>
            <p:cNvPr id="33810" name="Freeform 20"/>
            <p:cNvSpPr/>
            <p:nvPr/>
          </p:nvSpPr>
          <p:spPr>
            <a:xfrm>
              <a:off x="3603" y="3510"/>
              <a:ext cx="65" cy="109"/>
            </a:xfrm>
            <a:custGeom>
              <a:avLst/>
              <a:gdLst/>
              <a:ahLst/>
              <a:cxnLst>
                <a:cxn ang="0">
                  <a:pos x="64" y="0"/>
                </a:cxn>
                <a:cxn ang="0">
                  <a:pos x="0" y="39"/>
                </a:cxn>
                <a:cxn ang="0">
                  <a:pos x="0" y="244"/>
                </a:cxn>
              </a:cxnLst>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11" name="Freeform 21"/>
            <p:cNvSpPr/>
            <p:nvPr/>
          </p:nvSpPr>
          <p:spPr>
            <a:xfrm>
              <a:off x="3595" y="3501"/>
              <a:ext cx="65" cy="109"/>
            </a:xfrm>
            <a:custGeom>
              <a:avLst/>
              <a:gdLst/>
              <a:ahLst/>
              <a:cxnLst>
                <a:cxn ang="0">
                  <a:pos x="64" y="0"/>
                </a:cxn>
                <a:cxn ang="0">
                  <a:pos x="0" y="39"/>
                </a:cxn>
                <a:cxn ang="0">
                  <a:pos x="0" y="244"/>
                </a:cxn>
              </a:cxnLst>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12" name="Line 22"/>
            <p:cNvSpPr/>
            <p:nvPr/>
          </p:nvSpPr>
          <p:spPr>
            <a:xfrm>
              <a:off x="3595" y="3591"/>
              <a:ext cx="0" cy="9"/>
            </a:xfrm>
            <a:prstGeom prst="line">
              <a:avLst/>
            </a:prstGeom>
            <a:ln w="25400" cap="flat" cmpd="sng">
              <a:solidFill>
                <a:schemeClr val="tx1"/>
              </a:solidFill>
              <a:prstDash val="solid"/>
              <a:round/>
              <a:headEnd type="none" w="med" len="med"/>
              <a:tailEnd type="none" w="med" len="med"/>
            </a:ln>
          </p:spPr>
        </p:sp>
        <p:sp>
          <p:nvSpPr>
            <p:cNvPr id="33813" name="Freeform 23"/>
            <p:cNvSpPr/>
            <p:nvPr/>
          </p:nvSpPr>
          <p:spPr>
            <a:xfrm>
              <a:off x="3747" y="3546"/>
              <a:ext cx="25" cy="91"/>
            </a:xfrm>
            <a:custGeom>
              <a:avLst/>
              <a:gdLst/>
              <a:ahLst/>
              <a:cxnLst>
                <a:cxn ang="0">
                  <a:pos x="24" y="0"/>
                </a:cxn>
                <a:cxn ang="0">
                  <a:pos x="0" y="125"/>
                </a:cxn>
                <a:cxn ang="0">
                  <a:pos x="0" y="203"/>
                </a:cxn>
              </a:cxnLst>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14" name="Freeform 24"/>
            <p:cNvSpPr/>
            <p:nvPr/>
          </p:nvSpPr>
          <p:spPr>
            <a:xfrm>
              <a:off x="3739" y="3537"/>
              <a:ext cx="25" cy="91"/>
            </a:xfrm>
            <a:custGeom>
              <a:avLst/>
              <a:gdLst/>
              <a:ahLst/>
              <a:cxnLst>
                <a:cxn ang="0">
                  <a:pos x="24" y="0"/>
                </a:cxn>
                <a:cxn ang="0">
                  <a:pos x="0" y="125"/>
                </a:cxn>
                <a:cxn ang="0">
                  <a:pos x="0" y="203"/>
                </a:cxn>
              </a:cxnLst>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15" name="Oval 25"/>
            <p:cNvSpPr/>
            <p:nvPr/>
          </p:nvSpPr>
          <p:spPr>
            <a:xfrm>
              <a:off x="3579" y="3357"/>
              <a:ext cx="64" cy="81"/>
            </a:xfrm>
            <a:prstGeom prst="ellipse">
              <a:avLst/>
            </a:prstGeom>
            <a:solidFill>
              <a:srgbClr val="51DC00"/>
            </a:solidFill>
            <a:ln w="25400" cap="flat" cmpd="sng">
              <a:solidFill>
                <a:schemeClr val="bg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16" name="Oval 26"/>
            <p:cNvSpPr/>
            <p:nvPr/>
          </p:nvSpPr>
          <p:spPr>
            <a:xfrm>
              <a:off x="3571" y="3348"/>
              <a:ext cx="80" cy="99"/>
            </a:xfrm>
            <a:prstGeom prst="ellipse">
              <a:avLst/>
            </a:prstGeom>
            <a:noFill/>
            <a:ln w="25400" cap="flat" cmpd="sng">
              <a:solidFill>
                <a:srgbClr val="000000"/>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17" name="Freeform 27"/>
            <p:cNvSpPr/>
            <p:nvPr/>
          </p:nvSpPr>
          <p:spPr>
            <a:xfrm>
              <a:off x="3443" y="3186"/>
              <a:ext cx="153" cy="163"/>
            </a:xfrm>
            <a:custGeom>
              <a:avLst/>
              <a:gdLst/>
              <a:ahLst/>
              <a:cxnLst>
                <a:cxn ang="0">
                  <a:pos x="152" y="368"/>
                </a:cxn>
                <a:cxn ang="0">
                  <a:pos x="88" y="81"/>
                </a:cxn>
                <a:cxn ang="0">
                  <a:pos x="0" y="0"/>
                </a:cxn>
              </a:cxnLst>
              <a:pathLst>
                <a:path w="153" h="145">
                  <a:moveTo>
                    <a:pt x="152" y="144"/>
                  </a:moveTo>
                  <a:lnTo>
                    <a:pt x="88" y="32"/>
                  </a:lnTo>
                  <a:lnTo>
                    <a:pt x="0" y="0"/>
                  </a:lnTo>
                </a:path>
              </a:pathLst>
            </a:custGeom>
            <a:noFill/>
            <a:ln w="12700" cap="rnd" cmpd="sng">
              <a:solidFill>
                <a:srgbClr val="000000"/>
              </a:solidFill>
              <a:prstDash val="solid"/>
              <a:round/>
              <a:headEnd type="none" w="med" len="med"/>
              <a:tailEnd type="none" w="med" len="med"/>
            </a:ln>
          </p:spPr>
          <p:txBody>
            <a:bodyPr/>
            <a:p>
              <a:endParaRPr lang="zh-CN" altLang="en-US" sz="2400"/>
            </a:p>
          </p:txBody>
        </p:sp>
        <p:sp>
          <p:nvSpPr>
            <p:cNvPr id="33818" name="Freeform 28"/>
            <p:cNvSpPr/>
            <p:nvPr/>
          </p:nvSpPr>
          <p:spPr>
            <a:xfrm>
              <a:off x="3443" y="3186"/>
              <a:ext cx="153" cy="163"/>
            </a:xfrm>
            <a:custGeom>
              <a:avLst/>
              <a:gdLst/>
              <a:ahLst/>
              <a:cxnLst>
                <a:cxn ang="0">
                  <a:pos x="152" y="368"/>
                </a:cxn>
                <a:cxn ang="0">
                  <a:pos x="88" y="81"/>
                </a:cxn>
                <a:cxn ang="0">
                  <a:pos x="0" y="0"/>
                </a:cxn>
              </a:cxnLst>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p:spPr>
          <p:txBody>
            <a:bodyPr/>
            <a:p>
              <a:endParaRPr lang="zh-CN" altLang="en-US" sz="2400"/>
            </a:p>
          </p:txBody>
        </p:sp>
        <p:sp>
          <p:nvSpPr>
            <p:cNvPr id="33819" name="Oval 29"/>
            <p:cNvSpPr/>
            <p:nvPr/>
          </p:nvSpPr>
          <p:spPr>
            <a:xfrm>
              <a:off x="3407" y="3155"/>
              <a:ext cx="32" cy="45"/>
            </a:xfrm>
            <a:prstGeom prst="ellipse">
              <a:avLst/>
            </a:prstGeom>
            <a:solidFill>
              <a:schemeClr val="accent2"/>
            </a:solidFill>
            <a:ln w="127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20" name="Freeform 30"/>
            <p:cNvSpPr/>
            <p:nvPr/>
          </p:nvSpPr>
          <p:spPr>
            <a:xfrm>
              <a:off x="3531" y="3114"/>
              <a:ext cx="105" cy="235"/>
            </a:xfrm>
            <a:custGeom>
              <a:avLst/>
              <a:gdLst/>
              <a:ahLst/>
              <a:cxnLst>
                <a:cxn ang="0">
                  <a:pos x="104" y="532"/>
                </a:cxn>
                <a:cxn ang="0">
                  <a:pos x="80" y="205"/>
                </a:cxn>
                <a:cxn ang="0">
                  <a:pos x="0" y="0"/>
                </a:cxn>
              </a:cxnLst>
              <a:pathLst>
                <a:path w="105" h="209">
                  <a:moveTo>
                    <a:pt x="104" y="208"/>
                  </a:moveTo>
                  <a:lnTo>
                    <a:pt x="80" y="80"/>
                  </a:lnTo>
                  <a:lnTo>
                    <a:pt x="0" y="0"/>
                  </a:lnTo>
                </a:path>
              </a:pathLst>
            </a:custGeom>
            <a:noFill/>
            <a:ln w="12700" cap="rnd" cmpd="sng">
              <a:solidFill>
                <a:srgbClr val="000000"/>
              </a:solidFill>
              <a:prstDash val="solid"/>
              <a:round/>
              <a:headEnd type="none" w="med" len="med"/>
              <a:tailEnd type="none" w="med" len="med"/>
            </a:ln>
          </p:spPr>
          <p:txBody>
            <a:bodyPr/>
            <a:p>
              <a:endParaRPr lang="zh-CN" altLang="en-US" sz="2400"/>
            </a:p>
          </p:txBody>
        </p:sp>
        <p:sp>
          <p:nvSpPr>
            <p:cNvPr id="33821" name="Freeform 31"/>
            <p:cNvSpPr/>
            <p:nvPr/>
          </p:nvSpPr>
          <p:spPr>
            <a:xfrm>
              <a:off x="3531" y="3114"/>
              <a:ext cx="105" cy="235"/>
            </a:xfrm>
            <a:custGeom>
              <a:avLst/>
              <a:gdLst/>
              <a:ahLst/>
              <a:cxnLst>
                <a:cxn ang="0">
                  <a:pos x="104" y="532"/>
                </a:cxn>
                <a:cxn ang="0">
                  <a:pos x="80" y="205"/>
                </a:cxn>
                <a:cxn ang="0">
                  <a:pos x="0" y="0"/>
                </a:cxn>
              </a:cxnLst>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p:spPr>
          <p:txBody>
            <a:bodyPr/>
            <a:p>
              <a:endParaRPr lang="zh-CN" altLang="en-US" sz="2400"/>
            </a:p>
          </p:txBody>
        </p:sp>
        <p:sp>
          <p:nvSpPr>
            <p:cNvPr id="33822" name="Oval 32"/>
            <p:cNvSpPr/>
            <p:nvPr/>
          </p:nvSpPr>
          <p:spPr>
            <a:xfrm>
              <a:off x="3495" y="3083"/>
              <a:ext cx="56" cy="45"/>
            </a:xfrm>
            <a:prstGeom prst="ellipse">
              <a:avLst/>
            </a:prstGeom>
            <a:solidFill>
              <a:schemeClr val="accent2"/>
            </a:solidFill>
            <a:ln w="127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23" name="Oval 34" descr="50%"/>
            <p:cNvSpPr/>
            <p:nvPr/>
          </p:nvSpPr>
          <p:spPr>
            <a:xfrm>
              <a:off x="3660" y="2760"/>
              <a:ext cx="312" cy="72"/>
            </a:xfrm>
            <a:prstGeom prst="ellipse">
              <a:avLst/>
            </a:prstGeom>
            <a:blipFill rotWithShape="0">
              <a:blip r:embed="rId1"/>
            </a:blipFill>
            <a:ln w="254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24" name="Oval 35"/>
            <p:cNvSpPr/>
            <p:nvPr/>
          </p:nvSpPr>
          <p:spPr>
            <a:xfrm>
              <a:off x="3652" y="2751"/>
              <a:ext cx="328" cy="90"/>
            </a:xfrm>
            <a:prstGeom prst="ellipse">
              <a:avLst/>
            </a:prstGeom>
            <a:solidFill>
              <a:srgbClr val="339966"/>
            </a:solidFill>
            <a:ln w="254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25" name="Freeform 36"/>
            <p:cNvSpPr/>
            <p:nvPr/>
          </p:nvSpPr>
          <p:spPr>
            <a:xfrm>
              <a:off x="3660" y="2859"/>
              <a:ext cx="65" cy="145"/>
            </a:xfrm>
            <a:custGeom>
              <a:avLst/>
              <a:gdLst/>
              <a:ahLst/>
              <a:cxnLst>
                <a:cxn ang="0">
                  <a:pos x="64" y="0"/>
                </a:cxn>
                <a:cxn ang="0">
                  <a:pos x="0" y="125"/>
                </a:cxn>
                <a:cxn ang="0">
                  <a:pos x="40" y="327"/>
                </a:cxn>
                <a:cxn ang="0">
                  <a:pos x="40" y="287"/>
                </a:cxn>
              </a:cxnLst>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26" name="Freeform 37"/>
            <p:cNvSpPr/>
            <p:nvPr/>
          </p:nvSpPr>
          <p:spPr>
            <a:xfrm>
              <a:off x="3652" y="2850"/>
              <a:ext cx="65" cy="145"/>
            </a:xfrm>
            <a:custGeom>
              <a:avLst/>
              <a:gdLst/>
              <a:ahLst/>
              <a:cxnLst>
                <a:cxn ang="0">
                  <a:pos x="64" y="0"/>
                </a:cxn>
                <a:cxn ang="0">
                  <a:pos x="0" y="125"/>
                </a:cxn>
                <a:cxn ang="0">
                  <a:pos x="40" y="327"/>
                </a:cxn>
                <a:cxn ang="0">
                  <a:pos x="40" y="287"/>
                </a:cxn>
              </a:cxnLst>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27" name="Freeform 38"/>
            <p:cNvSpPr/>
            <p:nvPr/>
          </p:nvSpPr>
          <p:spPr>
            <a:xfrm>
              <a:off x="3828" y="2877"/>
              <a:ext cx="41" cy="145"/>
            </a:xfrm>
            <a:custGeom>
              <a:avLst/>
              <a:gdLst/>
              <a:ahLst/>
              <a:cxnLst>
                <a:cxn ang="0">
                  <a:pos x="0" y="0"/>
                </a:cxn>
                <a:cxn ang="0">
                  <a:pos x="16" y="163"/>
                </a:cxn>
                <a:cxn ang="0">
                  <a:pos x="40" y="327"/>
                </a:cxn>
              </a:cxnLst>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28" name="Freeform 39"/>
            <p:cNvSpPr/>
            <p:nvPr/>
          </p:nvSpPr>
          <p:spPr>
            <a:xfrm>
              <a:off x="3820" y="2868"/>
              <a:ext cx="41" cy="145"/>
            </a:xfrm>
            <a:custGeom>
              <a:avLst/>
              <a:gdLst/>
              <a:ahLst/>
              <a:cxnLst>
                <a:cxn ang="0">
                  <a:pos x="0" y="0"/>
                </a:cxn>
                <a:cxn ang="0">
                  <a:pos x="16" y="163"/>
                </a:cxn>
                <a:cxn ang="0">
                  <a:pos x="40" y="327"/>
                </a:cxn>
              </a:cxnLst>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29" name="Freeform 40"/>
            <p:cNvSpPr/>
            <p:nvPr/>
          </p:nvSpPr>
          <p:spPr>
            <a:xfrm>
              <a:off x="3956" y="2832"/>
              <a:ext cx="41" cy="145"/>
            </a:xfrm>
            <a:custGeom>
              <a:avLst/>
              <a:gdLst/>
              <a:ahLst/>
              <a:cxnLst>
                <a:cxn ang="0">
                  <a:pos x="0" y="0"/>
                </a:cxn>
                <a:cxn ang="0">
                  <a:pos x="40" y="125"/>
                </a:cxn>
                <a:cxn ang="0">
                  <a:pos x="0" y="327"/>
                </a:cxn>
              </a:cxnLst>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30" name="Freeform 41"/>
            <p:cNvSpPr/>
            <p:nvPr/>
          </p:nvSpPr>
          <p:spPr>
            <a:xfrm>
              <a:off x="3948" y="2823"/>
              <a:ext cx="41" cy="145"/>
            </a:xfrm>
            <a:custGeom>
              <a:avLst/>
              <a:gdLst/>
              <a:ahLst/>
              <a:cxnLst>
                <a:cxn ang="0">
                  <a:pos x="0" y="0"/>
                </a:cxn>
                <a:cxn ang="0">
                  <a:pos x="40" y="125"/>
                </a:cxn>
                <a:cxn ang="0">
                  <a:pos x="0" y="327"/>
                </a:cxn>
              </a:cxnLst>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31" name="Line 42"/>
            <p:cNvSpPr/>
            <p:nvPr/>
          </p:nvSpPr>
          <p:spPr>
            <a:xfrm>
              <a:off x="3900" y="2841"/>
              <a:ext cx="0" cy="63"/>
            </a:xfrm>
            <a:prstGeom prst="line">
              <a:avLst/>
            </a:prstGeom>
            <a:ln w="25400" cap="flat" cmpd="sng">
              <a:solidFill>
                <a:schemeClr val="tx1"/>
              </a:solidFill>
              <a:prstDash val="solid"/>
              <a:round/>
              <a:headEnd type="none" w="med" len="med"/>
              <a:tailEnd type="none" w="med" len="med"/>
            </a:ln>
          </p:spPr>
        </p:sp>
        <p:sp>
          <p:nvSpPr>
            <p:cNvPr id="33832" name="Freeform 43"/>
            <p:cNvSpPr/>
            <p:nvPr/>
          </p:nvSpPr>
          <p:spPr>
            <a:xfrm>
              <a:off x="3620" y="2841"/>
              <a:ext cx="65" cy="109"/>
            </a:xfrm>
            <a:custGeom>
              <a:avLst/>
              <a:gdLst/>
              <a:ahLst/>
              <a:cxnLst>
                <a:cxn ang="0">
                  <a:pos x="64" y="0"/>
                </a:cxn>
                <a:cxn ang="0">
                  <a:pos x="0" y="39"/>
                </a:cxn>
                <a:cxn ang="0">
                  <a:pos x="0" y="244"/>
                </a:cxn>
              </a:cxnLst>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33" name="Freeform 44"/>
            <p:cNvSpPr/>
            <p:nvPr/>
          </p:nvSpPr>
          <p:spPr>
            <a:xfrm>
              <a:off x="3612" y="2832"/>
              <a:ext cx="65" cy="109"/>
            </a:xfrm>
            <a:custGeom>
              <a:avLst/>
              <a:gdLst/>
              <a:ahLst/>
              <a:cxnLst>
                <a:cxn ang="0">
                  <a:pos x="64" y="0"/>
                </a:cxn>
                <a:cxn ang="0">
                  <a:pos x="0" y="39"/>
                </a:cxn>
                <a:cxn ang="0">
                  <a:pos x="0" y="244"/>
                </a:cxn>
              </a:cxnLst>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34" name="Line 45"/>
            <p:cNvSpPr/>
            <p:nvPr/>
          </p:nvSpPr>
          <p:spPr>
            <a:xfrm>
              <a:off x="3612" y="2922"/>
              <a:ext cx="0" cy="9"/>
            </a:xfrm>
            <a:prstGeom prst="line">
              <a:avLst/>
            </a:prstGeom>
            <a:ln w="25400" cap="flat" cmpd="sng">
              <a:solidFill>
                <a:schemeClr val="tx1"/>
              </a:solidFill>
              <a:prstDash val="solid"/>
              <a:round/>
              <a:headEnd type="none" w="med" len="med"/>
              <a:tailEnd type="none" w="med" len="med"/>
            </a:ln>
          </p:spPr>
        </p:sp>
        <p:sp>
          <p:nvSpPr>
            <p:cNvPr id="33835" name="Freeform 46"/>
            <p:cNvSpPr/>
            <p:nvPr/>
          </p:nvSpPr>
          <p:spPr>
            <a:xfrm>
              <a:off x="3764" y="2877"/>
              <a:ext cx="25" cy="91"/>
            </a:xfrm>
            <a:custGeom>
              <a:avLst/>
              <a:gdLst/>
              <a:ahLst/>
              <a:cxnLst>
                <a:cxn ang="0">
                  <a:pos x="24" y="0"/>
                </a:cxn>
                <a:cxn ang="0">
                  <a:pos x="0" y="125"/>
                </a:cxn>
                <a:cxn ang="0">
                  <a:pos x="0" y="203"/>
                </a:cxn>
              </a:cxnLst>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36" name="Freeform 47"/>
            <p:cNvSpPr/>
            <p:nvPr/>
          </p:nvSpPr>
          <p:spPr>
            <a:xfrm>
              <a:off x="3756" y="2868"/>
              <a:ext cx="25" cy="91"/>
            </a:xfrm>
            <a:custGeom>
              <a:avLst/>
              <a:gdLst/>
              <a:ahLst/>
              <a:cxnLst>
                <a:cxn ang="0">
                  <a:pos x="24" y="0"/>
                </a:cxn>
                <a:cxn ang="0">
                  <a:pos x="0" y="125"/>
                </a:cxn>
                <a:cxn ang="0">
                  <a:pos x="0" y="203"/>
                </a:cxn>
              </a:cxnLst>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p:spPr>
          <p:txBody>
            <a:bodyPr/>
            <a:p>
              <a:endParaRPr lang="zh-CN" altLang="en-US" sz="2400"/>
            </a:p>
          </p:txBody>
        </p:sp>
        <p:sp>
          <p:nvSpPr>
            <p:cNvPr id="33837" name="Oval 48"/>
            <p:cNvSpPr/>
            <p:nvPr/>
          </p:nvSpPr>
          <p:spPr>
            <a:xfrm>
              <a:off x="3596" y="2688"/>
              <a:ext cx="64" cy="81"/>
            </a:xfrm>
            <a:prstGeom prst="ellipse">
              <a:avLst/>
            </a:prstGeom>
            <a:solidFill>
              <a:srgbClr val="FFFF00"/>
            </a:solidFill>
            <a:ln w="25400" cap="flat" cmpd="sng">
              <a:solidFill>
                <a:schemeClr val="bg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38" name="Oval 49"/>
            <p:cNvSpPr/>
            <p:nvPr/>
          </p:nvSpPr>
          <p:spPr>
            <a:xfrm>
              <a:off x="3588" y="2679"/>
              <a:ext cx="80" cy="99"/>
            </a:xfrm>
            <a:prstGeom prst="ellipse">
              <a:avLst/>
            </a:prstGeom>
            <a:noFill/>
            <a:ln w="25400" cap="flat" cmpd="sng">
              <a:solidFill>
                <a:srgbClr val="000000"/>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39" name="Freeform 50"/>
            <p:cNvSpPr/>
            <p:nvPr/>
          </p:nvSpPr>
          <p:spPr>
            <a:xfrm>
              <a:off x="3460" y="2517"/>
              <a:ext cx="153" cy="163"/>
            </a:xfrm>
            <a:custGeom>
              <a:avLst/>
              <a:gdLst/>
              <a:ahLst/>
              <a:cxnLst>
                <a:cxn ang="0">
                  <a:pos x="152" y="368"/>
                </a:cxn>
                <a:cxn ang="0">
                  <a:pos x="88" y="81"/>
                </a:cxn>
                <a:cxn ang="0">
                  <a:pos x="0" y="0"/>
                </a:cxn>
              </a:cxnLst>
              <a:pathLst>
                <a:path w="153" h="145">
                  <a:moveTo>
                    <a:pt x="152" y="144"/>
                  </a:moveTo>
                  <a:lnTo>
                    <a:pt x="88" y="32"/>
                  </a:lnTo>
                  <a:lnTo>
                    <a:pt x="0" y="0"/>
                  </a:lnTo>
                </a:path>
              </a:pathLst>
            </a:custGeom>
            <a:noFill/>
            <a:ln w="12700" cap="rnd" cmpd="sng">
              <a:solidFill>
                <a:srgbClr val="000000"/>
              </a:solidFill>
              <a:prstDash val="solid"/>
              <a:round/>
              <a:headEnd type="none" w="med" len="med"/>
              <a:tailEnd type="none" w="med" len="med"/>
            </a:ln>
          </p:spPr>
          <p:txBody>
            <a:bodyPr/>
            <a:p>
              <a:endParaRPr lang="zh-CN" altLang="en-US" sz="2400"/>
            </a:p>
          </p:txBody>
        </p:sp>
        <p:sp>
          <p:nvSpPr>
            <p:cNvPr id="33840" name="Freeform 51"/>
            <p:cNvSpPr/>
            <p:nvPr/>
          </p:nvSpPr>
          <p:spPr>
            <a:xfrm>
              <a:off x="3460" y="2517"/>
              <a:ext cx="153" cy="163"/>
            </a:xfrm>
            <a:custGeom>
              <a:avLst/>
              <a:gdLst/>
              <a:ahLst/>
              <a:cxnLst>
                <a:cxn ang="0">
                  <a:pos x="152" y="368"/>
                </a:cxn>
                <a:cxn ang="0">
                  <a:pos x="88" y="81"/>
                </a:cxn>
                <a:cxn ang="0">
                  <a:pos x="0" y="0"/>
                </a:cxn>
              </a:cxnLst>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p:spPr>
          <p:txBody>
            <a:bodyPr/>
            <a:p>
              <a:endParaRPr lang="zh-CN" altLang="en-US" sz="2400"/>
            </a:p>
          </p:txBody>
        </p:sp>
        <p:sp>
          <p:nvSpPr>
            <p:cNvPr id="33841" name="Oval 52"/>
            <p:cNvSpPr/>
            <p:nvPr/>
          </p:nvSpPr>
          <p:spPr>
            <a:xfrm>
              <a:off x="3424" y="2486"/>
              <a:ext cx="32" cy="4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33842" name="Freeform 53"/>
            <p:cNvSpPr/>
            <p:nvPr/>
          </p:nvSpPr>
          <p:spPr>
            <a:xfrm>
              <a:off x="3548" y="2445"/>
              <a:ext cx="105" cy="235"/>
            </a:xfrm>
            <a:custGeom>
              <a:avLst/>
              <a:gdLst/>
              <a:ahLst/>
              <a:cxnLst>
                <a:cxn ang="0">
                  <a:pos x="104" y="532"/>
                </a:cxn>
                <a:cxn ang="0">
                  <a:pos x="80" y="205"/>
                </a:cxn>
                <a:cxn ang="0">
                  <a:pos x="0" y="0"/>
                </a:cxn>
              </a:cxnLst>
              <a:pathLst>
                <a:path w="105" h="209">
                  <a:moveTo>
                    <a:pt x="104" y="208"/>
                  </a:moveTo>
                  <a:lnTo>
                    <a:pt x="80" y="80"/>
                  </a:lnTo>
                  <a:lnTo>
                    <a:pt x="0" y="0"/>
                  </a:lnTo>
                </a:path>
              </a:pathLst>
            </a:custGeom>
            <a:noFill/>
            <a:ln w="12700" cap="rnd" cmpd="sng">
              <a:solidFill>
                <a:srgbClr val="000000"/>
              </a:solidFill>
              <a:prstDash val="solid"/>
              <a:round/>
              <a:headEnd type="none" w="med" len="med"/>
              <a:tailEnd type="none" w="med" len="med"/>
            </a:ln>
          </p:spPr>
          <p:txBody>
            <a:bodyPr/>
            <a:p>
              <a:endParaRPr lang="zh-CN" altLang="en-US" sz="2400"/>
            </a:p>
          </p:txBody>
        </p:sp>
        <p:sp>
          <p:nvSpPr>
            <p:cNvPr id="33843" name="Freeform 54"/>
            <p:cNvSpPr/>
            <p:nvPr/>
          </p:nvSpPr>
          <p:spPr>
            <a:xfrm>
              <a:off x="3548" y="2445"/>
              <a:ext cx="105" cy="235"/>
            </a:xfrm>
            <a:custGeom>
              <a:avLst/>
              <a:gdLst/>
              <a:ahLst/>
              <a:cxnLst>
                <a:cxn ang="0">
                  <a:pos x="104" y="532"/>
                </a:cxn>
                <a:cxn ang="0">
                  <a:pos x="80" y="205"/>
                </a:cxn>
                <a:cxn ang="0">
                  <a:pos x="0" y="0"/>
                </a:cxn>
              </a:cxnLst>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p:spPr>
          <p:txBody>
            <a:bodyPr/>
            <a:p>
              <a:endParaRPr lang="zh-CN" altLang="en-US" sz="2400"/>
            </a:p>
          </p:txBody>
        </p:sp>
        <p:sp>
          <p:nvSpPr>
            <p:cNvPr id="33844" name="Oval 55"/>
            <p:cNvSpPr/>
            <p:nvPr/>
          </p:nvSpPr>
          <p:spPr>
            <a:xfrm>
              <a:off x="3512" y="2414"/>
              <a:ext cx="56" cy="4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2"/>
          <p:cNvSpPr>
            <a:spLocks noGrp="1"/>
          </p:cNvSpPr>
          <p:nvPr>
            <p:ph type="title"/>
          </p:nvPr>
        </p:nvSpPr>
        <p:spPr>
          <a:xfrm>
            <a:off x="849732" y="560364"/>
            <a:ext cx="11414493" cy="828915"/>
          </a:xfrm>
        </p:spPr>
        <p:txBody>
          <a:bodyPr vert="horz" wrap="square" lIns="121799" tIns="60899" rIns="121799" bIns="60899" anchor="ctr"/>
          <a:p>
            <a:r>
              <a:rPr lang="zh-CN" altLang="en-US" dirty="0"/>
              <a:t>判定表举例</a:t>
            </a:r>
            <a:endParaRPr lang="en-US" altLang="zh-CN" dirty="0"/>
          </a:p>
        </p:txBody>
      </p:sp>
      <p:graphicFrame>
        <p:nvGraphicFramePr>
          <p:cNvPr id="590851" name="Group 3"/>
          <p:cNvGraphicFramePr>
            <a:graphicFrameLocks noGrp="1"/>
          </p:cNvGraphicFramePr>
          <p:nvPr>
            <p:ph idx="1"/>
          </p:nvPr>
        </p:nvGraphicFramePr>
        <p:xfrm>
          <a:off x="2209405" y="1475976"/>
          <a:ext cx="7773035" cy="5015230"/>
        </p:xfrm>
        <a:graphic>
          <a:graphicData uri="http://schemas.openxmlformats.org/drawingml/2006/table">
            <a:tbl>
              <a:tblPr/>
              <a:tblGrid>
                <a:gridCol w="777875"/>
                <a:gridCol w="776605"/>
                <a:gridCol w="777240"/>
                <a:gridCol w="776605"/>
                <a:gridCol w="778510"/>
                <a:gridCol w="777875"/>
                <a:gridCol w="776605"/>
                <a:gridCol w="777240"/>
                <a:gridCol w="776605"/>
                <a:gridCol w="777875"/>
              </a:tblGrid>
              <a:tr h="716915">
                <a:tc gridSpan="2">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           规则</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取值</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1</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2</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3</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4</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5</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6</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7</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8</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810">
                <a:tc rowSpan="3">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问</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题</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觉得疲倦</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810">
                <a:tc vMerge="1">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感兴趣吗</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445">
                <a:tc vMerge="1">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糊涂吗？</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Y</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N</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80">
                <a:tc rowSpan="4">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建</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议</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重读</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80">
                <a:tc vMerge="1">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继续</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810">
                <a:tc vMerge="1">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跳下一章</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80">
                <a:tc vMerge="1">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rPr>
                        <a:t>休息</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1449" marR="9144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a:t>
                      </a: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865"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L="90009" marR="90009"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0966" name="Oval 118"/>
          <p:cNvSpPr>
            <a:spLocks noChangeArrowheads="1"/>
          </p:cNvSpPr>
          <p:nvPr/>
        </p:nvSpPr>
        <p:spPr bwMode="auto">
          <a:xfrm>
            <a:off x="3120789" y="2499431"/>
            <a:ext cx="463093" cy="1757215"/>
          </a:xfrm>
          <a:prstGeom prst="ellipse">
            <a:avLst/>
          </a:prstGeom>
          <a:noFill/>
          <a:ln w="9525" cap="sq">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sp>
        <p:nvSpPr>
          <p:cNvPr id="192612" name="Line 119"/>
          <p:cNvSpPr/>
          <p:nvPr/>
        </p:nvSpPr>
        <p:spPr>
          <a:xfrm flipH="1" flipV="1">
            <a:off x="1945084" y="3167638"/>
            <a:ext cx="1175705" cy="319302"/>
          </a:xfrm>
          <a:prstGeom prst="line">
            <a:avLst/>
          </a:prstGeom>
          <a:ln w="9525" cap="sq" cmpd="sng">
            <a:solidFill>
              <a:schemeClr val="tx1"/>
            </a:solidFill>
            <a:prstDash val="solid"/>
            <a:round/>
            <a:headEnd type="none" w="med" len="med"/>
            <a:tailEnd type="triangle" w="med" len="med"/>
          </a:ln>
        </p:spPr>
      </p:sp>
      <p:sp>
        <p:nvSpPr>
          <p:cNvPr id="192613" name="Text Box 120"/>
          <p:cNvSpPr txBox="1"/>
          <p:nvPr/>
        </p:nvSpPr>
        <p:spPr>
          <a:xfrm>
            <a:off x="1524282" y="2484630"/>
            <a:ext cx="537103" cy="1198880"/>
          </a:xfrm>
          <a:prstGeom prst="rect">
            <a:avLst/>
          </a:prstGeom>
          <a:noFill/>
          <a:ln w="9525">
            <a:noFill/>
          </a:ln>
        </p:spPr>
        <p:txBody>
          <a:bodyPr anchor="t">
            <a:spAutoFit/>
          </a:bodyPr>
          <a:p>
            <a:pPr eaLnBrk="0" hangingPunct="0">
              <a:spcBef>
                <a:spcPct val="50000"/>
              </a:spcBef>
              <a:buSzTx/>
            </a:pPr>
            <a:r>
              <a:rPr lang="zh-CN" altLang="en-US" sz="2400">
                <a:latin typeface="Times New Roman" panose="02020603050405020304" pitchFamily="18" charset="0"/>
                <a:ea typeface="微软雅黑" panose="020B0503020204020204" pitchFamily="34" charset="-122"/>
              </a:rPr>
              <a:t>条件桩</a:t>
            </a:r>
            <a:endParaRPr lang="zh-CN" altLang="en-US" sz="2400">
              <a:latin typeface="Times New Roman" panose="02020603050405020304" pitchFamily="18" charset="0"/>
              <a:ea typeface="微软雅黑" panose="020B0503020204020204" pitchFamily="34" charset="-122"/>
            </a:endParaRPr>
          </a:p>
        </p:txBody>
      </p:sp>
      <p:sp>
        <p:nvSpPr>
          <p:cNvPr id="590969" name="Oval 121"/>
          <p:cNvSpPr>
            <a:spLocks noChangeArrowheads="1"/>
          </p:cNvSpPr>
          <p:nvPr/>
        </p:nvSpPr>
        <p:spPr bwMode="auto">
          <a:xfrm>
            <a:off x="3099643" y="4408896"/>
            <a:ext cx="463093" cy="1755100"/>
          </a:xfrm>
          <a:prstGeom prst="ellipse">
            <a:avLst/>
          </a:prstGeom>
          <a:noFill/>
          <a:ln w="9525" cap="sq">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sp>
        <p:nvSpPr>
          <p:cNvPr id="192615" name="Line 122"/>
          <p:cNvSpPr/>
          <p:nvPr/>
        </p:nvSpPr>
        <p:spPr>
          <a:xfrm flipH="1">
            <a:off x="1959885" y="5041154"/>
            <a:ext cx="1232800" cy="389082"/>
          </a:xfrm>
          <a:prstGeom prst="line">
            <a:avLst/>
          </a:prstGeom>
          <a:ln w="9525" cap="sq" cmpd="sng">
            <a:solidFill>
              <a:schemeClr val="tx1"/>
            </a:solidFill>
            <a:prstDash val="solid"/>
            <a:round/>
            <a:headEnd type="none" w="med" len="med"/>
            <a:tailEnd type="triangle" w="med" len="med"/>
          </a:ln>
        </p:spPr>
      </p:sp>
      <p:sp>
        <p:nvSpPr>
          <p:cNvPr id="192616" name="Text Box 123"/>
          <p:cNvSpPr txBox="1"/>
          <p:nvPr/>
        </p:nvSpPr>
        <p:spPr>
          <a:xfrm>
            <a:off x="1524282" y="4755687"/>
            <a:ext cx="537103" cy="1198880"/>
          </a:xfrm>
          <a:prstGeom prst="rect">
            <a:avLst/>
          </a:prstGeom>
          <a:noFill/>
          <a:ln w="9525">
            <a:noFill/>
          </a:ln>
        </p:spPr>
        <p:txBody>
          <a:bodyPr anchor="t">
            <a:spAutoFit/>
          </a:bodyPr>
          <a:p>
            <a:pPr eaLnBrk="0" hangingPunct="0">
              <a:spcBef>
                <a:spcPct val="50000"/>
              </a:spcBef>
              <a:buSzTx/>
            </a:pPr>
            <a:r>
              <a:rPr lang="zh-CN" altLang="en-US" sz="2400">
                <a:latin typeface="Times New Roman" panose="02020603050405020304" pitchFamily="18" charset="0"/>
                <a:ea typeface="微软雅黑" panose="020B0503020204020204" pitchFamily="34" charset="-122"/>
              </a:rPr>
              <a:t>动作桩</a:t>
            </a:r>
            <a:endParaRPr lang="zh-CN" altLang="en-US" sz="2400">
              <a:latin typeface="Times New Roman" panose="02020603050405020304" pitchFamily="18" charset="0"/>
              <a:ea typeface="微软雅黑" panose="020B0503020204020204" pitchFamily="34" charset="-122"/>
            </a:endParaRPr>
          </a:p>
        </p:txBody>
      </p:sp>
      <p:sp>
        <p:nvSpPr>
          <p:cNvPr id="192617" name="Oval 124"/>
          <p:cNvSpPr/>
          <p:nvPr/>
        </p:nvSpPr>
        <p:spPr>
          <a:xfrm>
            <a:off x="4036401" y="2556526"/>
            <a:ext cx="5717819" cy="1685318"/>
          </a:xfrm>
          <a:prstGeom prst="ellipse">
            <a:avLst/>
          </a:prstGeom>
          <a:noFill/>
          <a:ln w="9525" cap="sq" cmpd="sng">
            <a:solidFill>
              <a:srgbClr val="FF0000"/>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92618" name="Line 125"/>
          <p:cNvSpPr/>
          <p:nvPr/>
        </p:nvSpPr>
        <p:spPr>
          <a:xfrm flipV="1">
            <a:off x="7531799" y="1004425"/>
            <a:ext cx="757019" cy="1552100"/>
          </a:xfrm>
          <a:prstGeom prst="line">
            <a:avLst/>
          </a:prstGeom>
          <a:ln w="9525" cap="sq" cmpd="sng">
            <a:solidFill>
              <a:schemeClr val="tx1"/>
            </a:solidFill>
            <a:prstDash val="solid"/>
            <a:round/>
            <a:headEnd type="none" w="med" len="med"/>
            <a:tailEnd type="triangle" w="med" len="med"/>
          </a:ln>
        </p:spPr>
      </p:sp>
      <p:sp>
        <p:nvSpPr>
          <p:cNvPr id="192619" name="Text Box 126"/>
          <p:cNvSpPr txBox="1"/>
          <p:nvPr/>
        </p:nvSpPr>
        <p:spPr>
          <a:xfrm>
            <a:off x="7764403" y="742218"/>
            <a:ext cx="2512119" cy="460375"/>
          </a:xfrm>
          <a:prstGeom prst="rect">
            <a:avLst/>
          </a:prstGeom>
          <a:noFill/>
          <a:ln w="9525">
            <a:noFill/>
          </a:ln>
        </p:spPr>
        <p:txBody>
          <a:bodyPr anchor="t">
            <a:spAutoFit/>
          </a:bodyPr>
          <a:p>
            <a:pPr eaLnBrk="0" hangingPunct="0">
              <a:spcBef>
                <a:spcPct val="50000"/>
              </a:spcBef>
              <a:buSzTx/>
            </a:pPr>
            <a:r>
              <a:rPr lang="zh-CN" altLang="en-US" sz="2400">
                <a:latin typeface="Times New Roman" panose="02020603050405020304" pitchFamily="18" charset="0"/>
                <a:ea typeface="微软雅黑" panose="020B0503020204020204" pitchFamily="34" charset="-122"/>
              </a:rPr>
              <a:t>条件项</a:t>
            </a:r>
            <a:endParaRPr lang="zh-CN" altLang="en-US" sz="2400">
              <a:latin typeface="Times New Roman" panose="02020603050405020304" pitchFamily="18" charset="0"/>
              <a:ea typeface="微软雅黑" panose="020B0503020204020204" pitchFamily="34" charset="-122"/>
            </a:endParaRPr>
          </a:p>
        </p:txBody>
      </p:sp>
      <p:sp>
        <p:nvSpPr>
          <p:cNvPr id="192620" name="Oval 127"/>
          <p:cNvSpPr/>
          <p:nvPr/>
        </p:nvSpPr>
        <p:spPr>
          <a:xfrm>
            <a:off x="3884151" y="4668989"/>
            <a:ext cx="5717819" cy="1683204"/>
          </a:xfrm>
          <a:prstGeom prst="ellipse">
            <a:avLst/>
          </a:prstGeom>
          <a:noFill/>
          <a:ln w="9525" cap="sq" cmpd="sng">
            <a:solidFill>
              <a:srgbClr val="FF0000"/>
            </a:solidFill>
            <a:prstDash val="solid"/>
            <a:round/>
            <a:headEnd type="none" w="med" len="med"/>
            <a:tailEnd type="none" w="med" len="med"/>
          </a:ln>
        </p:spPr>
        <p:txBody>
          <a:bodyPr wrap="none" anchor="ctr"/>
          <a:p>
            <a:pPr eaLnBrk="0" hangingPunct="0"/>
            <a:endParaRPr lang="zh-CN" altLang="en-US" sz="2400" dirty="0">
              <a:latin typeface="Times New Roman" panose="02020603050405020304" pitchFamily="18" charset="0"/>
              <a:ea typeface="微软雅黑" panose="020B0503020204020204" pitchFamily="34" charset="-122"/>
            </a:endParaRPr>
          </a:p>
        </p:txBody>
      </p:sp>
      <p:sp>
        <p:nvSpPr>
          <p:cNvPr id="192621" name="Line 128"/>
          <p:cNvSpPr/>
          <p:nvPr/>
        </p:nvSpPr>
        <p:spPr>
          <a:xfrm flipV="1">
            <a:off x="9231920" y="4880446"/>
            <a:ext cx="886008" cy="492697"/>
          </a:xfrm>
          <a:prstGeom prst="line">
            <a:avLst/>
          </a:prstGeom>
          <a:ln w="9525" cap="sq" cmpd="sng">
            <a:solidFill>
              <a:schemeClr val="tx1"/>
            </a:solidFill>
            <a:prstDash val="solid"/>
            <a:round/>
            <a:headEnd type="none" w="med" len="med"/>
            <a:tailEnd type="triangle" w="med" len="med"/>
          </a:ln>
        </p:spPr>
      </p:sp>
      <p:sp>
        <p:nvSpPr>
          <p:cNvPr id="192622" name="Text Box 129"/>
          <p:cNvSpPr txBox="1"/>
          <p:nvPr/>
        </p:nvSpPr>
        <p:spPr>
          <a:xfrm>
            <a:off x="10101011" y="4341230"/>
            <a:ext cx="566707" cy="1198880"/>
          </a:xfrm>
          <a:prstGeom prst="rect">
            <a:avLst/>
          </a:prstGeom>
          <a:noFill/>
          <a:ln w="9525">
            <a:noFill/>
          </a:ln>
        </p:spPr>
        <p:txBody>
          <a:bodyPr anchor="t">
            <a:spAutoFit/>
          </a:bodyPr>
          <a:p>
            <a:pPr eaLnBrk="0" hangingPunct="0">
              <a:spcBef>
                <a:spcPct val="50000"/>
              </a:spcBef>
              <a:buSzTx/>
            </a:pPr>
            <a:r>
              <a:rPr lang="zh-CN" altLang="en-US" sz="2400">
                <a:latin typeface="Times New Roman" panose="02020603050405020304" pitchFamily="18" charset="0"/>
                <a:ea typeface="微软雅黑" panose="020B0503020204020204" pitchFamily="34" charset="-122"/>
              </a:rPr>
              <a:t>动作项</a:t>
            </a:r>
            <a:endParaRPr lang="zh-CN" altLang="en-US" sz="2400">
              <a:latin typeface="Times New Roman" panose="02020603050405020304" pitchFamily="18" charset="0"/>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7" name="Rectangle 2"/>
          <p:cNvSpPr>
            <a:spLocks noGrp="1"/>
          </p:cNvSpPr>
          <p:nvPr>
            <p:ph type="title"/>
          </p:nvPr>
        </p:nvSpPr>
        <p:spPr>
          <a:xfrm>
            <a:off x="629816" y="359478"/>
            <a:ext cx="10961973" cy="862748"/>
          </a:xfrm>
        </p:spPr>
        <p:txBody>
          <a:bodyPr vert="horz" wrap="square" lIns="121799" tIns="60899" rIns="121799" bIns="60899" anchor="ctr"/>
          <a:p>
            <a:r>
              <a:rPr lang="zh-CN" altLang="en-US" dirty="0">
                <a:latin typeface="Arial" panose="020B0604020202020204" pitchFamily="34" charset="0"/>
              </a:rPr>
              <a:t>压力测试</a:t>
            </a:r>
            <a:r>
              <a:rPr lang="zh-CN" altLang="en-US" dirty="0"/>
              <a:t>－</a:t>
            </a:r>
            <a:r>
              <a:rPr lang="zh-CN" altLang="en-US" dirty="0">
                <a:ea typeface="楷体_GB2312"/>
              </a:rPr>
              <a:t>基本目标</a:t>
            </a:r>
            <a:endParaRPr lang="zh-CN" altLang="en-US" dirty="0">
              <a:ea typeface="楷体_GB2312"/>
            </a:endParaRPr>
          </a:p>
        </p:txBody>
      </p:sp>
      <p:sp>
        <p:nvSpPr>
          <p:cNvPr id="336898" name="Rectangle 3"/>
          <p:cNvSpPr>
            <a:spLocks noGrp="1"/>
          </p:cNvSpPr>
          <p:nvPr>
            <p:ph idx="1" hasCustomPrompt="1"/>
          </p:nvPr>
        </p:nvSpPr>
        <p:spPr>
          <a:xfrm>
            <a:off x="629816" y="1319497"/>
            <a:ext cx="10961973" cy="4525197"/>
          </a:xfrm>
        </p:spPr>
        <p:txBody>
          <a:bodyPr vert="horz" wrap="square" lIns="121799" tIns="60899" rIns="121799" bIns="60899" anchor="t"/>
          <a:p>
            <a:pPr>
              <a:lnSpc>
                <a:spcPct val="90000"/>
              </a:lnSpc>
            </a:pPr>
            <a:r>
              <a:rPr lang="zh-CN" altLang="en-US" sz="2000" dirty="0"/>
              <a:t>通过极端情况下运行产品来了解软件的能力和弱点</a:t>
            </a:r>
            <a:endParaRPr lang="zh-CN" altLang="en-US" sz="2000" dirty="0"/>
          </a:p>
          <a:p>
            <a:pPr>
              <a:lnSpc>
                <a:spcPct val="90000"/>
              </a:lnSpc>
            </a:pPr>
            <a:r>
              <a:rPr lang="zh-CN" altLang="en-US" sz="2000" dirty="0"/>
              <a:t>让极端环境下的失败告诉我们在正常情况下应该对软件进行什么修改</a:t>
            </a:r>
            <a:endParaRPr lang="zh-CN" altLang="en-US" sz="2000" dirty="0"/>
          </a:p>
          <a:p>
            <a:pPr>
              <a:lnSpc>
                <a:spcPct val="90000"/>
              </a:lnSpc>
            </a:pPr>
            <a:r>
              <a:rPr lang="zh-CN" altLang="en-US" sz="2000" dirty="0"/>
              <a:t>提供要求处理的信息量，超过设计允许的最大值 </a:t>
            </a:r>
            <a:endParaRPr lang="zh-CN" altLang="en-US" sz="2000" dirty="0"/>
          </a:p>
          <a:p>
            <a:pPr>
              <a:lnSpc>
                <a:spcPct val="90000"/>
              </a:lnSpc>
            </a:pPr>
            <a:r>
              <a:rPr lang="zh-CN" altLang="en-US" sz="2000" dirty="0"/>
              <a:t>数据能力的饱和实验，要求超过设计能力传输更多的数据 </a:t>
            </a:r>
            <a:endParaRPr lang="zh-CN" altLang="en-US" sz="2000" dirty="0"/>
          </a:p>
          <a:p>
            <a:pPr>
              <a:lnSpc>
                <a:spcPct val="90000"/>
              </a:lnSpc>
            </a:pPr>
            <a:r>
              <a:rPr lang="zh-CN" altLang="en-US" sz="2000" dirty="0"/>
              <a:t>存储范围（如常驻内存、缓冲、表格区和临时信息区）超过额定大小的能力 </a:t>
            </a:r>
            <a:endParaRPr lang="zh-CN" altLang="en-US" sz="2000" dirty="0"/>
          </a:p>
          <a:p>
            <a:pPr>
              <a:lnSpc>
                <a:spcPct val="90000"/>
              </a:lnSpc>
            </a:pPr>
            <a:r>
              <a:rPr lang="zh-CN" altLang="en-US" sz="2000" dirty="0"/>
              <a:t>降级能力强度测试 </a:t>
            </a:r>
            <a:endParaRPr lang="zh-CN" altLang="en-US" sz="2000" dirty="0"/>
          </a:p>
          <a:p>
            <a:pPr>
              <a:lnSpc>
                <a:spcPct val="90000"/>
              </a:lnSpc>
            </a:pPr>
            <a:r>
              <a:rPr lang="zh-CN" altLang="en-US" sz="2000" dirty="0"/>
              <a:t>健壮性测试（测试在人为错误下的反应，如寄存器数据跳变、错误的接口状态） </a:t>
            </a:r>
            <a:endParaRPr lang="zh-CN" altLang="en-US" sz="2000" dirty="0"/>
          </a:p>
          <a:p>
            <a:pPr>
              <a:lnSpc>
                <a:spcPct val="90000"/>
              </a:lnSpc>
            </a:pPr>
            <a:r>
              <a:rPr lang="zh-CN" altLang="en-US" sz="2000" dirty="0"/>
              <a:t>通过启动软件过载安全装置（例如，临界点警报、过载溢出功能、停止输入、取消低速设备等）生成必要条件进行计算过载的饱和测试 </a:t>
            </a:r>
            <a:endParaRPr lang="zh-CN"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692696"/>
            <a:ext cx="8229600" cy="914400"/>
          </a:xfrm>
        </p:spPr>
        <p:txBody>
          <a:bodyPr/>
          <a:lstStyle/>
          <a:p>
            <a:r>
              <a:rPr lang="zh-CN" altLang="en-US" dirty="0"/>
              <a:t>测试与发布</a:t>
            </a:r>
            <a:endParaRPr lang="zh-CN" altLang="en-US" dirty="0"/>
          </a:p>
        </p:txBody>
      </p:sp>
      <p:sp>
        <p:nvSpPr>
          <p:cNvPr id="3" name="内容占位符 2"/>
          <p:cNvSpPr>
            <a:spLocks noGrp="1"/>
          </p:cNvSpPr>
          <p:nvPr>
            <p:ph idx="1"/>
          </p:nvPr>
        </p:nvSpPr>
        <p:spPr>
          <a:xfrm>
            <a:off x="1981200" y="1196752"/>
            <a:ext cx="5482952" cy="5583460"/>
          </a:xfrm>
        </p:spPr>
        <p:txBody>
          <a:bodyPr>
            <a:normAutofit/>
          </a:bodyPr>
          <a:lstStyle/>
          <a:p>
            <a:r>
              <a:rPr lang="zh-CN" altLang="en-US" sz="1200" dirty="0">
                <a:latin typeface="等线" panose="02010600030101010101" charset="-122"/>
                <a:ea typeface="等线" panose="02010600030101010101" charset="-122"/>
                <a:cs typeface="等线" panose="02010600030101010101" charset="-122"/>
              </a:rPr>
              <a:t>开发期</a:t>
            </a:r>
            <a:r>
              <a:rPr lang="en-US" altLang="zh-CN" sz="1200" dirty="0">
                <a:latin typeface="等线" panose="02010600030101010101" charset="-122"/>
                <a:ea typeface="等线" panose="02010600030101010101" charset="-122"/>
                <a:cs typeface="等线" panose="02010600030101010101" charset="-122"/>
              </a:rPr>
              <a:t>Pre-alpha</a:t>
            </a:r>
            <a:r>
              <a:rPr lang="zh-CN" altLang="en-US" sz="1200" dirty="0">
                <a:latin typeface="等线" panose="02010600030101010101" charset="-122"/>
                <a:ea typeface="等线" panose="02010600030101010101" charset="-122"/>
                <a:cs typeface="等线" panose="02010600030101010101" charset="-122"/>
              </a:rPr>
              <a:t>有时候软件会在</a:t>
            </a:r>
            <a:r>
              <a:rPr lang="en-US" altLang="zh-CN" sz="1200" dirty="0">
                <a:latin typeface="等线" panose="02010600030101010101" charset="-122"/>
                <a:ea typeface="等线" panose="02010600030101010101" charset="-122"/>
                <a:cs typeface="等线" panose="02010600030101010101" charset="-122"/>
              </a:rPr>
              <a:t>Alpha</a:t>
            </a:r>
            <a:r>
              <a:rPr lang="zh-CN" altLang="en-US" sz="1200" dirty="0">
                <a:latin typeface="等线" panose="02010600030101010101" charset="-122"/>
                <a:ea typeface="等线" panose="02010600030101010101" charset="-122"/>
                <a:cs typeface="等线" panose="02010600030101010101" charset="-122"/>
              </a:rPr>
              <a:t>或</a:t>
            </a:r>
            <a:r>
              <a:rPr lang="en-US" altLang="zh-CN" sz="1200" dirty="0">
                <a:latin typeface="等线" panose="02010600030101010101" charset="-122"/>
                <a:ea typeface="等线" panose="02010600030101010101" charset="-122"/>
                <a:cs typeface="等线" panose="02010600030101010101" charset="-122"/>
              </a:rPr>
              <a:t>Beta</a:t>
            </a:r>
            <a:r>
              <a:rPr lang="zh-CN" altLang="en-US" sz="1200" dirty="0">
                <a:latin typeface="等线" panose="02010600030101010101" charset="-122"/>
                <a:ea typeface="等线" panose="02010600030101010101" charset="-122"/>
                <a:cs typeface="等线" panose="02010600030101010101" charset="-122"/>
              </a:rPr>
              <a:t>版本前先释出</a:t>
            </a:r>
            <a:r>
              <a:rPr lang="en-US" altLang="zh-CN" sz="1200" b="1" dirty="0">
                <a:latin typeface="等线" panose="02010600030101010101" charset="-122"/>
                <a:ea typeface="等线" panose="02010600030101010101" charset="-122"/>
                <a:cs typeface="等线" panose="02010600030101010101" charset="-122"/>
              </a:rPr>
              <a:t>Pre-alpha</a:t>
            </a:r>
            <a:r>
              <a:rPr lang="zh-CN" altLang="en-US" sz="1200" dirty="0">
                <a:latin typeface="等线" panose="02010600030101010101" charset="-122"/>
                <a:ea typeface="等线" panose="02010600030101010101" charset="-122"/>
                <a:cs typeface="等线" panose="02010600030101010101" charset="-122"/>
              </a:rPr>
              <a:t>版本。一般而言相对于</a:t>
            </a:r>
            <a:r>
              <a:rPr lang="en-US" altLang="zh-CN" sz="1200" dirty="0">
                <a:latin typeface="等线" panose="02010600030101010101" charset="-122"/>
                <a:ea typeface="等线" panose="02010600030101010101" charset="-122"/>
                <a:cs typeface="等线" panose="02010600030101010101" charset="-122"/>
              </a:rPr>
              <a:t>Alpha</a:t>
            </a:r>
            <a:r>
              <a:rPr lang="zh-CN" altLang="en-US" sz="1200" dirty="0">
                <a:latin typeface="等线" panose="02010600030101010101" charset="-122"/>
                <a:ea typeface="等线" panose="02010600030101010101" charset="-122"/>
                <a:cs typeface="等线" panose="02010600030101010101" charset="-122"/>
              </a:rPr>
              <a:t>或</a:t>
            </a:r>
            <a:r>
              <a:rPr lang="en-US" altLang="zh-CN" sz="1200" dirty="0">
                <a:latin typeface="等线" panose="02010600030101010101" charset="-122"/>
                <a:ea typeface="等线" panose="02010600030101010101" charset="-122"/>
                <a:cs typeface="等线" panose="02010600030101010101" charset="-122"/>
              </a:rPr>
              <a:t>Beta</a:t>
            </a:r>
            <a:r>
              <a:rPr lang="zh-CN" altLang="en-US" sz="1200" dirty="0">
                <a:latin typeface="等线" panose="02010600030101010101" charset="-122"/>
                <a:ea typeface="等线" panose="02010600030101010101" charset="-122"/>
                <a:cs typeface="等线" panose="02010600030101010101" charset="-122"/>
              </a:rPr>
              <a:t>版本，</a:t>
            </a:r>
            <a:r>
              <a:rPr lang="en-US" altLang="zh-CN" sz="1200" dirty="0">
                <a:latin typeface="等线" panose="02010600030101010101" charset="-122"/>
                <a:ea typeface="等线" panose="02010600030101010101" charset="-122"/>
                <a:cs typeface="等线" panose="02010600030101010101" charset="-122"/>
              </a:rPr>
              <a:t>Pre-alpha</a:t>
            </a:r>
            <a:r>
              <a:rPr lang="zh-CN" altLang="en-US" sz="1200" dirty="0">
                <a:latin typeface="等线" panose="02010600030101010101" charset="-122"/>
                <a:ea typeface="等线" panose="02010600030101010101" charset="-122"/>
                <a:cs typeface="等线" panose="02010600030101010101" charset="-122"/>
              </a:rPr>
              <a:t>版本是一个功能不完整的版本。</a:t>
            </a:r>
            <a:endParaRPr lang="zh-CN" altLang="en-US" sz="1200" dirty="0">
              <a:latin typeface="等线" panose="02010600030101010101" charset="-122"/>
              <a:ea typeface="等线" panose="02010600030101010101" charset="-122"/>
              <a:cs typeface="等线" panose="02010600030101010101" charset="-122"/>
            </a:endParaRPr>
          </a:p>
          <a:p>
            <a:r>
              <a:rPr lang="en-US" altLang="zh-CN" sz="1200" b="1" dirty="0">
                <a:latin typeface="等线" panose="02010600030101010101" charset="-122"/>
                <a:ea typeface="等线" panose="02010600030101010101" charset="-122"/>
                <a:cs typeface="等线" panose="02010600030101010101" charset="-122"/>
              </a:rPr>
              <a:t>Alpha</a:t>
            </a:r>
            <a:r>
              <a:rPr lang="zh-CN" altLang="en-US" sz="1200" dirty="0">
                <a:latin typeface="等线" panose="02010600030101010101" charset="-122"/>
                <a:ea typeface="等线" panose="02010600030101010101" charset="-122"/>
                <a:cs typeface="等线" panose="02010600030101010101" charset="-122"/>
              </a:rPr>
              <a:t>版本仍然需要测试，其功能亦未完善，因为它是整个软件释出周期中的第一个阶段，所以它的名称是“</a:t>
            </a:r>
            <a:r>
              <a:rPr lang="en-US" altLang="zh-CN" sz="1200" dirty="0">
                <a:latin typeface="等线" panose="02010600030101010101" charset="-122"/>
                <a:ea typeface="等线" panose="02010600030101010101" charset="-122"/>
                <a:cs typeface="等线" panose="02010600030101010101" charset="-122"/>
              </a:rPr>
              <a:t>Alpha”</a:t>
            </a:r>
            <a:r>
              <a:rPr lang="zh-CN" altLang="en-US" sz="1200" dirty="0">
                <a:latin typeface="等线" panose="02010600030101010101" charset="-122"/>
                <a:ea typeface="等线" panose="02010600030101010101" charset="-122"/>
                <a:cs typeface="等线" panose="02010600030101010101" charset="-122"/>
              </a:rPr>
              <a:t>，希腊字母中的第一个字母“</a:t>
            </a:r>
            <a:r>
              <a:rPr lang="en-US" altLang="zh-CN" sz="1200" dirty="0">
                <a:latin typeface="等线" panose="02010600030101010101" charset="-122"/>
                <a:ea typeface="等线" panose="02010600030101010101" charset="-122"/>
                <a:cs typeface="等线" panose="02010600030101010101" charset="-122"/>
              </a:rPr>
              <a:t>α</a:t>
            </a:r>
            <a:r>
              <a:rPr lang="zh-CN" altLang="en-US" sz="1200" dirty="0">
                <a:latin typeface="等线" panose="02010600030101010101" charset="-122"/>
                <a:ea typeface="等线" panose="02010600030101010101" charset="-122"/>
                <a:cs typeface="等线" panose="02010600030101010101" charset="-122"/>
              </a:rPr>
              <a:t>”。</a:t>
            </a:r>
            <a:endParaRPr lang="zh-CN" altLang="en-US" sz="1200" dirty="0">
              <a:latin typeface="等线" panose="02010600030101010101" charset="-122"/>
              <a:ea typeface="等线" panose="02010600030101010101" charset="-122"/>
              <a:cs typeface="等线" panose="02010600030101010101" charset="-122"/>
            </a:endParaRPr>
          </a:p>
          <a:p>
            <a:r>
              <a:rPr lang="en-US" altLang="zh-CN" sz="1200" b="1" dirty="0">
                <a:latin typeface="等线" panose="02010600030101010101" charset="-122"/>
                <a:ea typeface="等线" panose="02010600030101010101" charset="-122"/>
                <a:cs typeface="等线" panose="02010600030101010101" charset="-122"/>
              </a:rPr>
              <a:t>Alpha</a:t>
            </a:r>
            <a:r>
              <a:rPr lang="zh-CN" altLang="en-US" sz="1200" b="1" dirty="0">
                <a:latin typeface="等线" panose="02010600030101010101" charset="-122"/>
                <a:ea typeface="等线" panose="02010600030101010101" charset="-122"/>
                <a:cs typeface="等线" panose="02010600030101010101" charset="-122"/>
              </a:rPr>
              <a:t>测试是由用户在开发环境下进行的测试，也可以是开发机构内部的用户在模拟实际操作环境下进行的测试。开发者坐在用户旁边，这是在开发者受控的环境下进行的测试。由开发者随时记录下错误情况和使用中的问题。</a:t>
            </a:r>
            <a:endParaRPr lang="en-US" altLang="zh-CN" sz="1200" b="1" dirty="0">
              <a:latin typeface="等线" panose="02010600030101010101" charset="-122"/>
              <a:ea typeface="等线" panose="02010600030101010101" charset="-122"/>
              <a:cs typeface="等线" panose="02010600030101010101" charset="-122"/>
            </a:endParaRPr>
          </a:p>
          <a:p>
            <a:r>
              <a:rPr lang="en-US" altLang="zh-CN" sz="1200" b="1" dirty="0">
                <a:latin typeface="等线" panose="02010600030101010101" charset="-122"/>
                <a:ea typeface="等线" panose="02010600030101010101" charset="-122"/>
                <a:cs typeface="等线" panose="02010600030101010101" charset="-122"/>
              </a:rPr>
              <a:t>Beta</a:t>
            </a:r>
            <a:r>
              <a:rPr lang="zh-CN" altLang="en-US" sz="1200" dirty="0">
                <a:latin typeface="等线" panose="02010600030101010101" charset="-122"/>
                <a:ea typeface="等线" panose="02010600030101010101" charset="-122"/>
                <a:cs typeface="等线" panose="02010600030101010101" charset="-122"/>
              </a:rPr>
              <a:t>版本是软件最早对外公开的软件版本，由公众参与测试。一般来说，</a:t>
            </a:r>
            <a:r>
              <a:rPr lang="en-US" altLang="zh-CN" sz="1200" dirty="0">
                <a:latin typeface="等线" panose="02010600030101010101" charset="-122"/>
                <a:ea typeface="等线" panose="02010600030101010101" charset="-122"/>
                <a:cs typeface="等线" panose="02010600030101010101" charset="-122"/>
              </a:rPr>
              <a:t>Beta</a:t>
            </a:r>
            <a:r>
              <a:rPr lang="zh-CN" altLang="en-US" sz="1200" dirty="0">
                <a:latin typeface="等线" panose="02010600030101010101" charset="-122"/>
                <a:ea typeface="等线" panose="02010600030101010101" charset="-122"/>
                <a:cs typeface="等线" panose="02010600030101010101" charset="-122"/>
              </a:rPr>
              <a:t>包含所有功能，但可能有一些已知问题和较轻微的程序错误（</a:t>
            </a:r>
            <a:r>
              <a:rPr lang="en-US" altLang="zh-CN" sz="1200" dirty="0">
                <a:latin typeface="等线" panose="02010600030101010101" charset="-122"/>
                <a:ea typeface="等线" panose="02010600030101010101" charset="-122"/>
                <a:cs typeface="等线" panose="02010600030101010101" charset="-122"/>
              </a:rPr>
              <a:t>BUG</a:t>
            </a:r>
            <a:r>
              <a:rPr lang="zh-CN" altLang="en-US" sz="1200" dirty="0">
                <a:latin typeface="等线" panose="02010600030101010101" charset="-122"/>
                <a:ea typeface="等线" panose="02010600030101010101" charset="-122"/>
                <a:cs typeface="等线" panose="02010600030101010101" charset="-122"/>
              </a:rPr>
              <a:t>）。</a:t>
            </a:r>
            <a:endParaRPr lang="en-US" altLang="zh-CN" sz="1200" dirty="0">
              <a:latin typeface="等线" panose="02010600030101010101" charset="-122"/>
              <a:ea typeface="等线" panose="02010600030101010101" charset="-122"/>
              <a:cs typeface="等线" panose="02010600030101010101" charset="-122"/>
            </a:endParaRPr>
          </a:p>
          <a:p>
            <a:r>
              <a:rPr lang="en-US" altLang="zh-CN" sz="1200" b="1" dirty="0">
                <a:latin typeface="等线" panose="02010600030101010101" charset="-122"/>
                <a:ea typeface="等线" panose="02010600030101010101" charset="-122"/>
                <a:cs typeface="等线" panose="02010600030101010101" charset="-122"/>
              </a:rPr>
              <a:t>Beta</a:t>
            </a:r>
            <a:r>
              <a:rPr lang="zh-CN" altLang="en-US" sz="1200" b="1" dirty="0">
                <a:latin typeface="等线" panose="02010600030101010101" charset="-122"/>
                <a:ea typeface="等线" panose="02010600030101010101" charset="-122"/>
                <a:cs typeface="等线" panose="02010600030101010101" charset="-122"/>
              </a:rPr>
              <a:t>测试是由软件的多个用户在一个或多个用户的实际使用环境下进行的测试。开发者通常不在测试现场，这是在开发者无法控制的环境下进行的测试。由用户记录下遇到的所有问题，定期向开发者报告。</a:t>
            </a:r>
            <a:r>
              <a:rPr lang="en-US" altLang="zh-CN" sz="1200" b="1" dirty="0">
                <a:latin typeface="等线" panose="02010600030101010101" charset="-122"/>
                <a:ea typeface="等线" panose="02010600030101010101" charset="-122"/>
                <a:cs typeface="等线" panose="02010600030101010101" charset="-122"/>
              </a:rPr>
              <a:t>beta</a:t>
            </a:r>
            <a:r>
              <a:rPr lang="zh-CN" altLang="en-US" sz="1200" b="1" dirty="0">
                <a:latin typeface="等线" panose="02010600030101010101" charset="-122"/>
                <a:ea typeface="等线" panose="02010600030101010101" charset="-122"/>
                <a:cs typeface="等线" panose="02010600030101010101" charset="-122"/>
              </a:rPr>
              <a:t>测试是一模拟真实的使用环境从而发现缺陷的一种测试</a:t>
            </a:r>
            <a:endParaRPr lang="zh-CN" altLang="en-US" sz="1200" b="1" dirty="0">
              <a:latin typeface="等线" panose="02010600030101010101" charset="-122"/>
              <a:ea typeface="等线" panose="02010600030101010101" charset="-122"/>
              <a:cs typeface="等线" panose="02010600030101010101" charset="-122"/>
            </a:endParaRPr>
          </a:p>
          <a:p>
            <a:r>
              <a:rPr lang="en-US" altLang="zh-CN" sz="1200" b="1" dirty="0">
                <a:latin typeface="等线" panose="02010600030101010101" charset="-122"/>
                <a:ea typeface="等线" panose="02010600030101010101" charset="-122"/>
                <a:cs typeface="等线" panose="02010600030101010101" charset="-122"/>
              </a:rPr>
              <a:t>Release Candidate</a:t>
            </a:r>
            <a:r>
              <a:rPr lang="zh-CN" altLang="en-US" sz="1200" dirty="0">
                <a:latin typeface="等线" panose="02010600030101010101" charset="-122"/>
                <a:ea typeface="等线" panose="02010600030101010101" charset="-122"/>
                <a:cs typeface="等线" panose="02010600030101010101" charset="-122"/>
              </a:rPr>
              <a:t>（简称</a:t>
            </a:r>
            <a:r>
              <a:rPr lang="en-US" altLang="zh-CN" sz="1200" b="1" dirty="0">
                <a:latin typeface="等线" panose="02010600030101010101" charset="-122"/>
                <a:ea typeface="等线" panose="02010600030101010101" charset="-122"/>
                <a:cs typeface="等线" panose="02010600030101010101" charset="-122"/>
              </a:rPr>
              <a:t>RC</a:t>
            </a:r>
            <a:r>
              <a:rPr lang="zh-CN" altLang="en-US" sz="1200" dirty="0">
                <a:latin typeface="等线" panose="02010600030101010101" charset="-122"/>
                <a:ea typeface="等线" panose="02010600030101010101" charset="-122"/>
                <a:cs typeface="等线" panose="02010600030101010101" charset="-122"/>
              </a:rPr>
              <a:t>）指可能成为最终产品的候选版本，如果未出现问题则可释出成为正式版本。在此阶段的产品通常包含所有功能、或接近完整，亦不会出现严重问题。</a:t>
            </a:r>
            <a:endParaRPr lang="zh-CN" altLang="en-US" sz="1200" dirty="0">
              <a:latin typeface="等线" panose="02010600030101010101" charset="-122"/>
              <a:ea typeface="等线" panose="02010600030101010101" charset="-122"/>
              <a:cs typeface="等线" panose="02010600030101010101" charset="-122"/>
            </a:endParaRPr>
          </a:p>
          <a:p>
            <a:r>
              <a:rPr lang="en-US" altLang="zh-CN" sz="1200" b="1" dirty="0">
                <a:latin typeface="等线" panose="02010600030101010101" charset="-122"/>
                <a:ea typeface="等线" panose="02010600030101010101" charset="-122"/>
                <a:cs typeface="等线" panose="02010600030101010101" charset="-122"/>
              </a:rPr>
              <a:t>RTM</a:t>
            </a:r>
            <a:r>
              <a:rPr lang="zh-CN" altLang="en-US" sz="1200" dirty="0">
                <a:latin typeface="等线" panose="02010600030101010101" charset="-122"/>
                <a:ea typeface="等线" panose="02010600030101010101" charset="-122"/>
                <a:cs typeface="等线" panose="02010600030101010101" charset="-122"/>
              </a:rPr>
              <a:t>（</a:t>
            </a:r>
            <a:r>
              <a:rPr lang="en-US" altLang="zh-CN" sz="1200" b="1" dirty="0">
                <a:latin typeface="等线" panose="02010600030101010101" charset="-122"/>
                <a:ea typeface="等线" panose="02010600030101010101" charset="-122"/>
                <a:cs typeface="等线" panose="02010600030101010101" charset="-122"/>
              </a:rPr>
              <a:t>R</a:t>
            </a:r>
            <a:r>
              <a:rPr lang="en-US" altLang="zh-CN" sz="1200" dirty="0">
                <a:latin typeface="等线" panose="02010600030101010101" charset="-122"/>
                <a:ea typeface="等线" panose="02010600030101010101" charset="-122"/>
                <a:cs typeface="等线" panose="02010600030101010101" charset="-122"/>
              </a:rPr>
              <a:t>elease </a:t>
            </a:r>
            <a:r>
              <a:rPr lang="en-US" altLang="zh-CN" sz="1200" b="1" dirty="0">
                <a:latin typeface="等线" panose="02010600030101010101" charset="-122"/>
                <a:ea typeface="等线" panose="02010600030101010101" charset="-122"/>
                <a:cs typeface="等线" panose="02010600030101010101" charset="-122"/>
              </a:rPr>
              <a:t>T</a:t>
            </a:r>
            <a:r>
              <a:rPr lang="en-US" altLang="zh-CN" sz="1200" dirty="0">
                <a:latin typeface="等线" panose="02010600030101010101" charset="-122"/>
                <a:ea typeface="等线" panose="02010600030101010101" charset="-122"/>
                <a:cs typeface="等线" panose="02010600030101010101" charset="-122"/>
              </a:rPr>
              <a:t>o </a:t>
            </a:r>
            <a:r>
              <a:rPr lang="en-US" altLang="zh-CN" sz="1200" b="1" dirty="0">
                <a:latin typeface="等线" panose="02010600030101010101" charset="-122"/>
                <a:ea typeface="等线" panose="02010600030101010101" charset="-122"/>
                <a:cs typeface="等线" panose="02010600030101010101" charset="-122"/>
              </a:rPr>
              <a:t>M</a:t>
            </a:r>
            <a:r>
              <a:rPr lang="en-US" altLang="zh-CN" sz="1200" dirty="0">
                <a:latin typeface="等线" panose="02010600030101010101" charset="-122"/>
                <a:ea typeface="等线" panose="02010600030101010101" charset="-122"/>
                <a:cs typeface="等线" panose="02010600030101010101" charset="-122"/>
              </a:rPr>
              <a:t>arketing</a:t>
            </a:r>
            <a:r>
              <a:rPr lang="zh-CN" altLang="en-US" sz="1200" dirty="0">
                <a:latin typeface="等线" panose="02010600030101010101" charset="-122"/>
                <a:ea typeface="等线" panose="02010600030101010101" charset="-122"/>
                <a:cs typeface="等线" panose="02010600030101010101" charset="-122"/>
              </a:rPr>
              <a:t>）之简称，意思是：发放给市场部进行营销。</a:t>
            </a:r>
            <a:endParaRPr lang="zh-CN" altLang="en-US" sz="1200" dirty="0">
              <a:latin typeface="等线" panose="02010600030101010101" charset="-122"/>
              <a:ea typeface="等线" panose="02010600030101010101" charset="-122"/>
              <a:cs typeface="等线" panose="02010600030101010101" charset="-122"/>
            </a:endParaRPr>
          </a:p>
          <a:p>
            <a:endParaRPr lang="zh-CN" altLang="en-US" sz="1200" dirty="0">
              <a:latin typeface="等线" panose="02010600030101010101" charset="-122"/>
              <a:ea typeface="等线" panose="02010600030101010101" charset="-122"/>
              <a:cs typeface="等线" panose="02010600030101010101" charset="-122"/>
            </a:endParaRPr>
          </a:p>
        </p:txBody>
      </p:sp>
      <p:pic>
        <p:nvPicPr>
          <p:cNvPr id="1026" name="Picture 2" descr="https://img-blog.csdn.net/20150907110025034?watermark/2/text/aHR0cDovL2Jsb2cuY3Nkbi5uZXQv/font/5a6L5L2T/fontsize/400/fill/I0JBQkFCMA==/dissolve/70/gravity/Cen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6160" y="731837"/>
            <a:ext cx="2857500" cy="604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870585"/>
            <a:ext cx="8229600" cy="914400"/>
          </a:xfrm>
        </p:spPr>
        <p:txBody>
          <a:bodyPr/>
          <a:lstStyle/>
          <a:p>
            <a:r>
              <a:rPr lang="en-US" altLang="zh-CN" dirty="0"/>
              <a:t>A/B</a:t>
            </a:r>
            <a:r>
              <a:rPr lang="zh-CN" altLang="en-US" dirty="0"/>
              <a:t>测试</a:t>
            </a:r>
            <a:endParaRPr lang="zh-CN" altLang="en-US" dirty="0"/>
          </a:p>
        </p:txBody>
      </p:sp>
      <p:sp>
        <p:nvSpPr>
          <p:cNvPr id="3" name="内容占位符 2"/>
          <p:cNvSpPr>
            <a:spLocks noGrp="1"/>
          </p:cNvSpPr>
          <p:nvPr>
            <p:ph idx="1"/>
          </p:nvPr>
        </p:nvSpPr>
        <p:spPr>
          <a:xfrm>
            <a:off x="1981200" y="1484784"/>
            <a:ext cx="3826768" cy="2680320"/>
          </a:xfrm>
        </p:spPr>
        <p:txBody>
          <a:bodyPr>
            <a:normAutofit/>
          </a:bodyPr>
          <a:lstStyle/>
          <a:p>
            <a:r>
              <a:rPr lang="zh-CN" altLang="en-US" sz="1600" dirty="0">
                <a:latin typeface="等线" panose="02010600030101010101" charset="-122"/>
                <a:ea typeface="等线" panose="02010600030101010101" charset="-122"/>
                <a:cs typeface="等线" panose="02010600030101010101" charset="-122"/>
              </a:rPr>
              <a:t>一屋子人拍桌子瞪眼的争辩到底哪个设计好？哪个文案好？哪个执行策略有效，还不如让真实的用户和数据来告诉你答案。</a:t>
            </a:r>
            <a:r>
              <a:rPr lang="en-US" altLang="zh-CN" sz="1600" dirty="0">
                <a:latin typeface="等线" panose="02010600030101010101" charset="-122"/>
                <a:ea typeface="等线" panose="02010600030101010101" charset="-122"/>
                <a:cs typeface="等线" panose="02010600030101010101" charset="-122"/>
              </a:rPr>
              <a:t>A/B</a:t>
            </a:r>
            <a:r>
              <a:rPr lang="zh-CN" altLang="en-US" sz="1600" dirty="0">
                <a:latin typeface="等线" panose="02010600030101010101" charset="-122"/>
                <a:ea typeface="等线" panose="02010600030101010101" charset="-122"/>
                <a:cs typeface="等线" panose="02010600030101010101" charset="-122"/>
              </a:rPr>
              <a:t>测试是典型的数据化驱动决策，可以用于产品设计，电商销售，网站规划，网页设计多个方面。”无测量，不市场“。</a:t>
            </a:r>
            <a:endParaRPr lang="zh-CN" altLang="en-US" sz="1600" dirty="0">
              <a:latin typeface="等线" panose="02010600030101010101" charset="-122"/>
              <a:ea typeface="等线" panose="02010600030101010101" charset="-122"/>
              <a:cs typeface="等线" panose="02010600030101010101" charset="-122"/>
            </a:endParaRPr>
          </a:p>
        </p:txBody>
      </p:sp>
      <p:pic>
        <p:nvPicPr>
          <p:cNvPr id="2050" name="Picture 2" descr="preview"/>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066131" y="1052736"/>
            <a:ext cx="4422357" cy="260737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p:nvPr/>
        </p:nvSpPr>
        <p:spPr>
          <a:xfrm>
            <a:off x="2053208" y="4230490"/>
            <a:ext cx="8435280" cy="2510878"/>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150000"/>
              </a:lnSpc>
              <a:spcBef>
                <a:spcPts val="0"/>
              </a:spcBef>
              <a:buSzPct val="130000"/>
              <a:buFont typeface="Arial" panose="020B0604020202020204" pitchFamily="34" charset="0"/>
              <a:buChar char="•"/>
              <a:defRPr kumimoji="0" lang="zh-CN" sz="2000" kern="1200">
                <a:solidFill>
                  <a:schemeClr val="tx1"/>
                </a:solidFill>
                <a:latin typeface="Georgia" panose="02040502050405020303" pitchFamily="18" charset="0"/>
                <a:ea typeface="+mn-ea"/>
                <a:cs typeface="+mn-cs"/>
              </a:defRPr>
            </a:lvl1pPr>
            <a:lvl2pPr marL="571500" indent="-228600" algn="l" defTabSz="914400" rtl="0" eaLnBrk="1" latinLnBrk="0" hangingPunct="1">
              <a:lnSpc>
                <a:spcPct val="150000"/>
              </a:lnSpc>
              <a:spcBef>
                <a:spcPts val="0"/>
              </a:spcBef>
              <a:buSzPct val="60000"/>
              <a:buFont typeface="Courier New" panose="02070309020205020404" pitchFamily="49" charset="0"/>
              <a:buChar char="o"/>
              <a:defRPr kumimoji="0" lang="zh-CN" sz="1800" kern="1200">
                <a:solidFill>
                  <a:schemeClr val="tx1"/>
                </a:solidFill>
                <a:latin typeface="Georgia" panose="02040502050405020303"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Georgia" panose="02040502050405020303"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Georgia" panose="02040502050405020303"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en-US" altLang="zh-CN" sz="1600" dirty="0">
                <a:latin typeface="等线" panose="02010600030101010101" charset="-122"/>
                <a:ea typeface="等线" panose="02010600030101010101" charset="-122"/>
                <a:cs typeface="等线" panose="02010600030101010101" charset="-122"/>
              </a:rPr>
              <a:t>A/B</a:t>
            </a:r>
            <a:r>
              <a:rPr lang="zh-CN" altLang="en-US" sz="1600" dirty="0">
                <a:latin typeface="等线" panose="02010600030101010101" charset="-122"/>
                <a:ea typeface="等线" panose="02010600030101010101" charset="-122"/>
                <a:cs typeface="等线" panose="02010600030101010101" charset="-122"/>
              </a:rPr>
              <a:t>测试（又被称做拆分测试或水桶测试）通过把网页或</a:t>
            </a:r>
            <a:r>
              <a:rPr lang="en-US" altLang="zh-CN" sz="1600" dirty="0">
                <a:latin typeface="等线" panose="02010600030101010101" charset="-122"/>
                <a:ea typeface="等线" panose="02010600030101010101" charset="-122"/>
                <a:cs typeface="等线" panose="02010600030101010101" charset="-122"/>
              </a:rPr>
              <a:t>app</a:t>
            </a:r>
            <a:r>
              <a:rPr lang="zh-CN" altLang="en-US" sz="1600" dirty="0">
                <a:latin typeface="等线" panose="02010600030101010101" charset="-122"/>
                <a:ea typeface="等线" panose="02010600030101010101" charset="-122"/>
                <a:cs typeface="等线" panose="02010600030101010101" charset="-122"/>
              </a:rPr>
              <a:t>的两个不同版本进行比较，来确定一个性能更好的方案。</a:t>
            </a:r>
            <a:r>
              <a:rPr lang="en-US" altLang="zh-CN" sz="1600" dirty="0">
                <a:latin typeface="等线" panose="02010600030101010101" charset="-122"/>
                <a:ea typeface="等线" panose="02010600030101010101" charset="-122"/>
                <a:cs typeface="等线" panose="02010600030101010101" charset="-122"/>
              </a:rPr>
              <a:t>A/B</a:t>
            </a:r>
            <a:r>
              <a:rPr lang="zh-CN" altLang="en-US" sz="1600" dirty="0">
                <a:latin typeface="等线" panose="02010600030101010101" charset="-122"/>
                <a:ea typeface="等线" panose="02010600030101010101" charset="-122"/>
                <a:cs typeface="等线" panose="02010600030101010101" charset="-122"/>
              </a:rPr>
              <a:t>测试其实可以看成一种实验，将一个页面的两个或多个不同的版本随机呈现给你的目标用户，通过对用户行为的统计分析来确定哪个版本更利于目标转换。</a:t>
            </a:r>
            <a:endParaRPr lang="en-US" altLang="zh-CN" sz="1600" dirty="0">
              <a:latin typeface="等线" panose="02010600030101010101" charset="-122"/>
              <a:ea typeface="等线" panose="02010600030101010101" charset="-122"/>
              <a:cs typeface="等线" panose="02010600030101010101" charset="-122"/>
            </a:endParaRPr>
          </a:p>
          <a:p>
            <a:r>
              <a:rPr lang="en-US" altLang="zh-CN" sz="1600" dirty="0">
                <a:latin typeface="等线" panose="02010600030101010101" charset="-122"/>
                <a:ea typeface="等线" panose="02010600030101010101" charset="-122"/>
                <a:cs typeface="等线" panose="02010600030101010101" charset="-122"/>
              </a:rPr>
              <a:t>A/B</a:t>
            </a:r>
            <a:r>
              <a:rPr lang="zh-CN" altLang="en-US" sz="1600" dirty="0">
                <a:latin typeface="等线" panose="02010600030101010101" charset="-122"/>
                <a:ea typeface="等线" panose="02010600030101010101" charset="-122"/>
                <a:cs typeface="等线" panose="02010600030101010101" charset="-122"/>
              </a:rPr>
              <a:t>测试一般可以用在你的网页或者</a:t>
            </a:r>
            <a:r>
              <a:rPr lang="en-US" altLang="zh-CN" sz="1600" dirty="0">
                <a:latin typeface="等线" panose="02010600030101010101" charset="-122"/>
                <a:ea typeface="等线" panose="02010600030101010101" charset="-122"/>
                <a:cs typeface="等线" panose="02010600030101010101" charset="-122"/>
              </a:rPr>
              <a:t>app</a:t>
            </a:r>
            <a:r>
              <a:rPr lang="zh-CN" altLang="en-US" sz="1600" dirty="0">
                <a:latin typeface="等线" panose="02010600030101010101" charset="-122"/>
                <a:ea typeface="等线" panose="02010600030101010101" charset="-122"/>
                <a:cs typeface="等线" panose="02010600030101010101" charset="-122"/>
              </a:rPr>
              <a:t>的迭代问题上，直接抛出改变前后的不同版本，收集受影响的数据变化情况。这样的测试也让网页优化不再局限于猜测，拍脑门决策！而是通过数据化驱动决策，让商务洽谈中常听到的“我们认为”直接变成“据我们所知（我们调查了解到）”，是不是更有说服力了呢！通过变化前后效果监测确保你所做的调整获得更好的收效。</a:t>
            </a:r>
            <a:endParaRPr lang="zh-CN" altLang="en-US" sz="12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692696"/>
            <a:ext cx="8229600" cy="914400"/>
          </a:xfrm>
        </p:spPr>
        <p:txBody>
          <a:bodyPr/>
          <a:lstStyle/>
          <a:p>
            <a:r>
              <a:rPr lang="en-US" altLang="zh-CN" dirty="0"/>
              <a:t>stub &amp; mock</a:t>
            </a:r>
            <a:endParaRPr lang="zh-CN" altLang="en-US" dirty="0"/>
          </a:p>
        </p:txBody>
      </p:sp>
      <p:sp>
        <p:nvSpPr>
          <p:cNvPr id="3" name="内容占位符 2"/>
          <p:cNvSpPr>
            <a:spLocks noGrp="1"/>
          </p:cNvSpPr>
          <p:nvPr>
            <p:ph idx="1"/>
          </p:nvPr>
        </p:nvSpPr>
        <p:spPr>
          <a:xfrm>
            <a:off x="1981200" y="1196752"/>
            <a:ext cx="8229600" cy="3312368"/>
          </a:xfrm>
        </p:spPr>
        <p:txBody>
          <a:bodyPr>
            <a:normAutofit fontScale="92500" lnSpcReduction="10000"/>
          </a:bodyPr>
          <a:lstStyle/>
          <a:p>
            <a:r>
              <a:rPr lang="zh-CN" altLang="en-US" sz="1400" dirty="0">
                <a:latin typeface="等线" panose="02010600030101010101" charset="-122"/>
                <a:ea typeface="等线" panose="02010600030101010101" charset="-122"/>
                <a:cs typeface="等线" panose="02010600030101010101" charset="-122"/>
              </a:rPr>
              <a:t>（</a:t>
            </a:r>
            <a:r>
              <a:rPr lang="en-US" altLang="zh-CN" sz="1400" dirty="0">
                <a:latin typeface="等线" panose="02010600030101010101" charset="-122"/>
                <a:ea typeface="等线" panose="02010600030101010101" charset="-122"/>
                <a:cs typeface="等线" panose="02010600030101010101" charset="-122"/>
              </a:rPr>
              <a:t>1</a:t>
            </a:r>
            <a:r>
              <a:rPr lang="zh-CN" altLang="en-US" sz="1400" dirty="0">
                <a:latin typeface="等线" panose="02010600030101010101" charset="-122"/>
                <a:ea typeface="等线" panose="02010600030101010101" charset="-122"/>
                <a:cs typeface="等线" panose="02010600030101010101" charset="-122"/>
              </a:rPr>
              <a:t>）相同点</a:t>
            </a:r>
            <a:endParaRPr lang="zh-CN" altLang="en-US" sz="1400" dirty="0">
              <a:latin typeface="等线" panose="02010600030101010101" charset="-122"/>
              <a:ea typeface="等线" panose="02010600030101010101" charset="-122"/>
              <a:cs typeface="等线" panose="02010600030101010101" charset="-122"/>
            </a:endParaRPr>
          </a:p>
          <a:p>
            <a:r>
              <a:rPr lang="en-US" altLang="zh-CN" sz="1400" dirty="0">
                <a:latin typeface="等线" panose="02010600030101010101" charset="-122"/>
                <a:ea typeface="等线" panose="02010600030101010101" charset="-122"/>
                <a:cs typeface="等线" panose="02010600030101010101" charset="-122"/>
              </a:rPr>
              <a:t>Stub</a:t>
            </a:r>
            <a:r>
              <a:rPr lang="zh-CN" altLang="en-US" sz="1400" dirty="0">
                <a:latin typeface="等线" panose="02010600030101010101" charset="-122"/>
                <a:ea typeface="等线" panose="02010600030101010101" charset="-122"/>
                <a:cs typeface="等线" panose="02010600030101010101" charset="-122"/>
              </a:rPr>
              <a:t>和</a:t>
            </a:r>
            <a:r>
              <a:rPr lang="en-US" altLang="zh-CN" sz="1400" dirty="0">
                <a:latin typeface="等线" panose="02010600030101010101" charset="-122"/>
                <a:ea typeface="等线" panose="02010600030101010101" charset="-122"/>
                <a:cs typeface="等线" panose="02010600030101010101" charset="-122"/>
              </a:rPr>
              <a:t>Mock</a:t>
            </a:r>
            <a:r>
              <a:rPr lang="zh-CN" altLang="en-US" sz="1400" dirty="0">
                <a:latin typeface="等线" panose="02010600030101010101" charset="-122"/>
                <a:ea typeface="等线" panose="02010600030101010101" charset="-122"/>
                <a:cs typeface="等线" panose="02010600030101010101" charset="-122"/>
              </a:rPr>
              <a:t>对象都是用来模拟外部依赖，使我们能控制。如果被测程序、系统或对象，我们称之为</a:t>
            </a:r>
            <a:r>
              <a:rPr lang="en-US" altLang="zh-CN" sz="1400" dirty="0">
                <a:latin typeface="等线" panose="02010600030101010101" charset="-122"/>
                <a:ea typeface="等线" panose="02010600030101010101" charset="-122"/>
                <a:cs typeface="等线" panose="02010600030101010101" charset="-122"/>
              </a:rPr>
              <a:t>A</a:t>
            </a:r>
            <a:r>
              <a:rPr lang="zh-CN" altLang="en-US" sz="1400" dirty="0">
                <a:latin typeface="等线" panose="02010600030101010101" charset="-122"/>
                <a:ea typeface="等线" panose="02010600030101010101" charset="-122"/>
                <a:cs typeface="等线" panose="02010600030101010101" charset="-122"/>
              </a:rPr>
              <a:t>。在测试</a:t>
            </a:r>
            <a:r>
              <a:rPr lang="en-US" altLang="zh-CN" sz="1400" dirty="0">
                <a:latin typeface="等线" panose="02010600030101010101" charset="-122"/>
                <a:ea typeface="等线" panose="02010600030101010101" charset="-122"/>
                <a:cs typeface="等线" panose="02010600030101010101" charset="-122"/>
              </a:rPr>
              <a:t>A</a:t>
            </a:r>
            <a:r>
              <a:rPr lang="zh-CN" altLang="en-US" sz="1400" dirty="0">
                <a:latin typeface="等线" panose="02010600030101010101" charset="-122"/>
                <a:ea typeface="等线" panose="02010600030101010101" charset="-122"/>
                <a:cs typeface="等线" panose="02010600030101010101" charset="-122"/>
              </a:rPr>
              <a:t>的过程中，</a:t>
            </a:r>
            <a:r>
              <a:rPr lang="en-US" altLang="zh-CN" sz="1400" dirty="0">
                <a:latin typeface="等线" panose="02010600030101010101" charset="-122"/>
                <a:ea typeface="等线" panose="02010600030101010101" charset="-122"/>
                <a:cs typeface="等线" panose="02010600030101010101" charset="-122"/>
              </a:rPr>
              <a:t>A</a:t>
            </a:r>
            <a:r>
              <a:rPr lang="zh-CN" altLang="en-US" sz="1400" dirty="0">
                <a:latin typeface="等线" panose="02010600030101010101" charset="-122"/>
                <a:ea typeface="等线" panose="02010600030101010101" charset="-122"/>
                <a:cs typeface="等线" panose="02010600030101010101" charset="-122"/>
              </a:rPr>
              <a:t>需要与程序、系统或对象</a:t>
            </a:r>
            <a:r>
              <a:rPr lang="en-US" altLang="zh-CN" sz="1400" dirty="0">
                <a:latin typeface="等线" panose="02010600030101010101" charset="-122"/>
                <a:ea typeface="等线" panose="02010600030101010101" charset="-122"/>
                <a:cs typeface="等线" panose="02010600030101010101" charset="-122"/>
              </a:rPr>
              <a:t>B</a:t>
            </a:r>
            <a:r>
              <a:rPr lang="zh-CN" altLang="en-US" sz="1400" dirty="0">
                <a:latin typeface="等线" panose="02010600030101010101" charset="-122"/>
                <a:ea typeface="等线" panose="02010600030101010101" charset="-122"/>
                <a:cs typeface="等线" panose="02010600030101010101" charset="-122"/>
              </a:rPr>
              <a:t>进行交互，那么</a:t>
            </a:r>
            <a:r>
              <a:rPr lang="en-US" altLang="zh-CN" sz="1400" dirty="0">
                <a:latin typeface="等线" panose="02010600030101010101" charset="-122"/>
                <a:ea typeface="等线" panose="02010600030101010101" charset="-122"/>
                <a:cs typeface="等线" panose="02010600030101010101" charset="-122"/>
              </a:rPr>
              <a:t>Stub/Mock</a:t>
            </a:r>
            <a:r>
              <a:rPr lang="zh-CN" altLang="en-US" sz="1400" dirty="0">
                <a:latin typeface="等线" panose="02010600030101010101" charset="-122"/>
                <a:ea typeface="等线" panose="02010600030101010101" charset="-122"/>
                <a:cs typeface="等线" panose="02010600030101010101" charset="-122"/>
              </a:rPr>
              <a:t>就是用来模拟</a:t>
            </a:r>
            <a:r>
              <a:rPr lang="en-US" altLang="zh-CN" sz="1400" dirty="0">
                <a:latin typeface="等线" panose="02010600030101010101" charset="-122"/>
                <a:ea typeface="等线" panose="02010600030101010101" charset="-122"/>
                <a:cs typeface="等线" panose="02010600030101010101" charset="-122"/>
              </a:rPr>
              <a:t>B</a:t>
            </a:r>
            <a:r>
              <a:rPr lang="zh-CN" altLang="en-US" sz="1400" dirty="0">
                <a:latin typeface="等线" panose="02010600030101010101" charset="-122"/>
                <a:ea typeface="等线" panose="02010600030101010101" charset="-122"/>
                <a:cs typeface="等线" panose="02010600030101010101" charset="-122"/>
              </a:rPr>
              <a:t>的行为来与</a:t>
            </a:r>
            <a:r>
              <a:rPr lang="en-US" altLang="zh-CN" sz="1400" dirty="0">
                <a:latin typeface="等线" panose="02010600030101010101" charset="-122"/>
                <a:ea typeface="等线" panose="02010600030101010101" charset="-122"/>
                <a:cs typeface="等线" panose="02010600030101010101" charset="-122"/>
              </a:rPr>
              <a:t>A</a:t>
            </a:r>
            <a:r>
              <a:rPr lang="zh-CN" altLang="en-US" sz="1400" dirty="0">
                <a:latin typeface="等线" panose="02010600030101010101" charset="-122"/>
                <a:ea typeface="等线" panose="02010600030101010101" charset="-122"/>
                <a:cs typeface="等线" panose="02010600030101010101" charset="-122"/>
              </a:rPr>
              <a:t>进行交互。</a:t>
            </a:r>
            <a:endParaRPr lang="zh-CN" altLang="en-US" sz="1400" dirty="0">
              <a:latin typeface="等线" panose="02010600030101010101" charset="-122"/>
              <a:ea typeface="等线" panose="02010600030101010101" charset="-122"/>
              <a:cs typeface="等线" panose="02010600030101010101" charset="-122"/>
            </a:endParaRPr>
          </a:p>
          <a:p>
            <a:r>
              <a:rPr lang="zh-CN" altLang="en-US" sz="1400" dirty="0">
                <a:latin typeface="等线" panose="02010600030101010101" charset="-122"/>
                <a:ea typeface="等线" panose="02010600030101010101" charset="-122"/>
                <a:cs typeface="等线" panose="02010600030101010101" charset="-122"/>
              </a:rPr>
              <a:t>（</a:t>
            </a:r>
            <a:r>
              <a:rPr lang="en-US" altLang="zh-CN" sz="1400" dirty="0">
                <a:latin typeface="等线" panose="02010600030101010101" charset="-122"/>
                <a:ea typeface="等线" panose="02010600030101010101" charset="-122"/>
                <a:cs typeface="等线" panose="02010600030101010101" charset="-122"/>
              </a:rPr>
              <a:t>2</a:t>
            </a:r>
            <a:r>
              <a:rPr lang="zh-CN" altLang="en-US" sz="1400" dirty="0">
                <a:latin typeface="等线" panose="02010600030101010101" charset="-122"/>
                <a:ea typeface="等线" panose="02010600030101010101" charset="-122"/>
                <a:cs typeface="等线" panose="02010600030101010101" charset="-122"/>
              </a:rPr>
              <a:t>）不同点</a:t>
            </a:r>
            <a:endParaRPr lang="zh-CN" altLang="en-US" sz="1400" dirty="0">
              <a:latin typeface="等线" panose="02010600030101010101" charset="-122"/>
              <a:ea typeface="等线" panose="02010600030101010101" charset="-122"/>
              <a:cs typeface="等线" panose="02010600030101010101" charset="-122"/>
            </a:endParaRPr>
          </a:p>
          <a:p>
            <a:r>
              <a:rPr lang="zh-CN" altLang="en-US" sz="1400" dirty="0">
                <a:latin typeface="等线" panose="02010600030101010101" charset="-122"/>
                <a:ea typeface="等线" panose="02010600030101010101" charset="-122"/>
                <a:cs typeface="等线" panose="02010600030101010101" charset="-122"/>
              </a:rPr>
              <a:t>        </a:t>
            </a:r>
            <a:r>
              <a:rPr lang="en-US" altLang="zh-CN" sz="1400" dirty="0">
                <a:latin typeface="等线" panose="02010600030101010101" charset="-122"/>
                <a:ea typeface="等线" panose="02010600030101010101" charset="-122"/>
                <a:cs typeface="等线" panose="02010600030101010101" charset="-122"/>
              </a:rPr>
              <a:t>Stub</a:t>
            </a:r>
            <a:r>
              <a:rPr lang="zh-CN" altLang="en-US" sz="1400" dirty="0">
                <a:latin typeface="等线" panose="02010600030101010101" charset="-122"/>
                <a:ea typeface="等线" panose="02010600030101010101" charset="-122"/>
                <a:cs typeface="等线" panose="02010600030101010101" charset="-122"/>
              </a:rPr>
              <a:t>，也即“桩”，主要出现在集成测试的过程中，从上往下的集成时，作为下方程序的替代。作用如其名，就是在需要时，能够发现它存在，即可。就好像点名，“到”即可。</a:t>
            </a:r>
            <a:endParaRPr lang="zh-CN" altLang="en-US" sz="1400" dirty="0">
              <a:latin typeface="等线" panose="02010600030101010101" charset="-122"/>
              <a:ea typeface="等线" panose="02010600030101010101" charset="-122"/>
              <a:cs typeface="等线" panose="02010600030101010101" charset="-122"/>
            </a:endParaRPr>
          </a:p>
          <a:p>
            <a:r>
              <a:rPr lang="zh-CN" altLang="en-US" sz="1400" dirty="0">
                <a:latin typeface="等线" panose="02010600030101010101" charset="-122"/>
                <a:ea typeface="等线" panose="02010600030101010101" charset="-122"/>
                <a:cs typeface="等线" panose="02010600030101010101" charset="-122"/>
              </a:rPr>
              <a:t>        </a:t>
            </a:r>
            <a:r>
              <a:rPr lang="en-US" altLang="zh-CN" sz="1400" dirty="0">
                <a:latin typeface="等线" panose="02010600030101010101" charset="-122"/>
                <a:ea typeface="等线" panose="02010600030101010101" charset="-122"/>
                <a:cs typeface="等线" panose="02010600030101010101" charset="-122"/>
              </a:rPr>
              <a:t>Mock</a:t>
            </a:r>
            <a:r>
              <a:rPr lang="zh-CN" altLang="en-US" sz="1400" dirty="0">
                <a:latin typeface="等线" panose="02010600030101010101" charset="-122"/>
                <a:ea typeface="等线" panose="02010600030101010101" charset="-122"/>
                <a:cs typeface="等线" panose="02010600030101010101" charset="-122"/>
              </a:rPr>
              <a:t>，主要是指某个程序的傀儡，也即一个虚假的程序，可以按照测试者的意愿做出响应，返回被测对象需要得到的信息。也即是要风得风、要雨得雨、要返回什么值就返回什么值。</a:t>
            </a:r>
            <a:endParaRPr lang="zh-CN" altLang="en-US" sz="1400" dirty="0">
              <a:latin typeface="等线" panose="02010600030101010101" charset="-122"/>
              <a:ea typeface="等线" panose="02010600030101010101" charset="-122"/>
              <a:cs typeface="等线" panose="02010600030101010101" charset="-122"/>
            </a:endParaRPr>
          </a:p>
          <a:p>
            <a:r>
              <a:rPr lang="zh-CN" altLang="en-US" sz="1400" dirty="0">
                <a:latin typeface="等线" panose="02010600030101010101" charset="-122"/>
                <a:ea typeface="等线" panose="02010600030101010101" charset="-122"/>
                <a:cs typeface="等线" panose="02010600030101010101" charset="-122"/>
              </a:rPr>
              <a:t>        总体来说，</a:t>
            </a:r>
            <a:r>
              <a:rPr lang="en-US" altLang="zh-CN" sz="1400" dirty="0">
                <a:latin typeface="等线" panose="02010600030101010101" charset="-122"/>
                <a:ea typeface="等线" panose="02010600030101010101" charset="-122"/>
                <a:cs typeface="等线" panose="02010600030101010101" charset="-122"/>
              </a:rPr>
              <a:t>stub</a:t>
            </a:r>
            <a:r>
              <a:rPr lang="zh-CN" altLang="en-US" sz="1400" dirty="0">
                <a:latin typeface="等线" panose="02010600030101010101" charset="-122"/>
                <a:ea typeface="等线" panose="02010600030101010101" charset="-122"/>
                <a:cs typeface="等线" panose="02010600030101010101" charset="-122"/>
              </a:rPr>
              <a:t>完全是模拟一个外部依赖，用来提供测试时所需要的测试数据。而</a:t>
            </a:r>
            <a:r>
              <a:rPr lang="en-US" altLang="zh-CN" sz="1400" dirty="0">
                <a:latin typeface="等线" panose="02010600030101010101" charset="-122"/>
                <a:ea typeface="等线" panose="02010600030101010101" charset="-122"/>
                <a:cs typeface="等线" panose="02010600030101010101" charset="-122"/>
              </a:rPr>
              <a:t>mock</a:t>
            </a:r>
            <a:r>
              <a:rPr lang="zh-CN" altLang="en-US" sz="1400" dirty="0">
                <a:latin typeface="等线" panose="02010600030101010101" charset="-122"/>
                <a:ea typeface="等线" panose="02010600030101010101" charset="-122"/>
                <a:cs typeface="等线" panose="02010600030101010101" charset="-122"/>
              </a:rPr>
              <a:t>对象用来判断测试是否能通过，也就是用来验证测试中依赖对象间的交互能否达到预期。</a:t>
            </a:r>
            <a:endParaRPr lang="zh-CN" altLang="en-US" sz="1400" dirty="0">
              <a:latin typeface="等线" panose="02010600030101010101" charset="-122"/>
              <a:ea typeface="等线" panose="02010600030101010101" charset="-122"/>
              <a:cs typeface="等线" panose="02010600030101010101" charset="-122"/>
            </a:endParaRPr>
          </a:p>
          <a:p>
            <a:endParaRPr lang="zh-CN" altLang="en-US" sz="1400" dirty="0">
              <a:latin typeface="等线" panose="02010600030101010101" charset="-122"/>
              <a:ea typeface="等线" panose="02010600030101010101" charset="-122"/>
              <a:cs typeface="等线" panose="02010600030101010101" charset="-122"/>
            </a:endParaRPr>
          </a:p>
        </p:txBody>
      </p:sp>
      <p:pic>
        <p:nvPicPr>
          <p:cNvPr id="3074" name="Picture 2" descr="https://img-blog.csdn.net/20160811000258492?watermark/2/text/aHR0cDovL2Jsb2cuY3Nkbi5uZXQv/font/5a6L5L2T/fontsize/400/fill/I0JBQkFCMA==/dissolve/70/gravity/Center"/>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2551659" y="4581128"/>
            <a:ext cx="2736304" cy="20573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g-blog.csdn.net/20160811000311570?watermark/2/text/aHR0cDovL2Jsb2cuY3Nkbi5uZXQv/font/5a6L5L2T/fontsize/400/fill/I0JBQkFCMA==/dissolve/70/gravity/Cen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0056" y="4581128"/>
            <a:ext cx="2864371" cy="206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34818"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法则与实践－</a:t>
            </a:r>
            <a:r>
              <a:rPr lang="zh-CN" altLang="en-US" dirty="0">
                <a:ea typeface="楷体_GB2312"/>
              </a:rPr>
              <a:t>利用</a:t>
            </a:r>
            <a:r>
              <a:rPr lang="en-US" altLang="zh-CN" dirty="0">
                <a:ea typeface="楷体_GB2312"/>
              </a:rPr>
              <a:t>Pareto</a:t>
            </a:r>
            <a:r>
              <a:rPr lang="zh-CN" altLang="en-US" dirty="0">
                <a:ea typeface="楷体_GB2312"/>
              </a:rPr>
              <a:t>法则</a:t>
            </a:r>
            <a:endParaRPr lang="zh-CN" altLang="en-US" dirty="0">
              <a:ea typeface="楷体_GB2312"/>
            </a:endParaRPr>
          </a:p>
        </p:txBody>
      </p:sp>
      <p:sp>
        <p:nvSpPr>
          <p:cNvPr id="34819" name="Rectangle 3"/>
          <p:cNvSpPr>
            <a:spLocks noGrp="1"/>
          </p:cNvSpPr>
          <p:nvPr>
            <p:ph idx="1" hasCustomPrompt="1"/>
          </p:nvPr>
        </p:nvSpPr>
        <p:spPr>
          <a:xfrm>
            <a:off x="629816" y="1196851"/>
            <a:ext cx="10837213" cy="4594979"/>
          </a:xfrm>
        </p:spPr>
        <p:txBody>
          <a:bodyPr vert="horz" wrap="square" lIns="121799" tIns="60899" rIns="121799" bIns="60899" anchor="t"/>
          <a:p>
            <a:pPr>
              <a:lnSpc>
                <a:spcPct val="90000"/>
              </a:lnSpc>
              <a:spcAft>
                <a:spcPct val="10000"/>
              </a:spcAft>
              <a:buClr>
                <a:schemeClr val="tx2"/>
              </a:buClr>
            </a:pPr>
            <a:r>
              <a:rPr lang="en-US" altLang="zh-CN" sz="3730" dirty="0"/>
              <a:t>Pareto</a:t>
            </a:r>
            <a:r>
              <a:rPr lang="zh-CN" altLang="en-US" sz="3730" dirty="0"/>
              <a:t>法则</a:t>
            </a:r>
            <a:r>
              <a:rPr lang="en-US" altLang="zh-CN" sz="3730" dirty="0"/>
              <a:t>(8:2):</a:t>
            </a:r>
            <a:endParaRPr lang="en-US" altLang="zh-CN" sz="3730" dirty="0"/>
          </a:p>
          <a:p>
            <a:pPr lvl="1">
              <a:lnSpc>
                <a:spcPct val="90000"/>
              </a:lnSpc>
              <a:spcAft>
                <a:spcPct val="10000"/>
              </a:spcAft>
              <a:buClr>
                <a:schemeClr val="tx2"/>
              </a:buClr>
            </a:pPr>
            <a:r>
              <a:rPr lang="en-US" altLang="zh-CN" sz="3195" dirty="0"/>
              <a:t>20%</a:t>
            </a:r>
            <a:r>
              <a:rPr lang="zh-CN" altLang="en-US" sz="3195" dirty="0"/>
              <a:t>的模块产生</a:t>
            </a:r>
            <a:r>
              <a:rPr lang="en-US" altLang="zh-CN" sz="3195" dirty="0"/>
              <a:t>80%</a:t>
            </a:r>
            <a:r>
              <a:rPr lang="zh-CN" altLang="en-US" sz="3195" dirty="0"/>
              <a:t>的缺陷</a:t>
            </a:r>
            <a:endParaRPr lang="zh-CN" altLang="en-US" sz="3195" dirty="0"/>
          </a:p>
          <a:p>
            <a:pPr lvl="1">
              <a:lnSpc>
                <a:spcPct val="90000"/>
              </a:lnSpc>
              <a:spcAft>
                <a:spcPct val="10000"/>
              </a:spcAft>
              <a:buClr>
                <a:schemeClr val="tx2"/>
              </a:buClr>
            </a:pPr>
            <a:r>
              <a:rPr lang="en-US" altLang="zh-CN" sz="3195" dirty="0"/>
              <a:t>20%</a:t>
            </a:r>
            <a:r>
              <a:rPr lang="zh-CN" altLang="en-US" sz="3195" dirty="0"/>
              <a:t>的缺陷消耗</a:t>
            </a:r>
            <a:r>
              <a:rPr lang="en-US" altLang="zh-CN" sz="3195" dirty="0"/>
              <a:t>80%</a:t>
            </a:r>
            <a:r>
              <a:rPr lang="zh-CN" altLang="en-US" sz="3195" dirty="0"/>
              <a:t>的维护费用</a:t>
            </a:r>
            <a:endParaRPr lang="zh-CN" altLang="en-US" sz="3195" dirty="0"/>
          </a:p>
          <a:p>
            <a:pPr lvl="1">
              <a:lnSpc>
                <a:spcPct val="90000"/>
              </a:lnSpc>
              <a:spcAft>
                <a:spcPct val="10000"/>
              </a:spcAft>
              <a:buClr>
                <a:schemeClr val="tx2"/>
              </a:buClr>
            </a:pPr>
            <a:r>
              <a:rPr lang="en-US" altLang="zh-CN" sz="3195" dirty="0"/>
              <a:t>20%</a:t>
            </a:r>
            <a:r>
              <a:rPr lang="zh-CN" altLang="en-US" sz="3195" dirty="0"/>
              <a:t>的原因导致了</a:t>
            </a:r>
            <a:r>
              <a:rPr lang="en-US" altLang="zh-CN" sz="3195" dirty="0"/>
              <a:t>80%</a:t>
            </a:r>
            <a:r>
              <a:rPr lang="zh-CN" altLang="en-US" sz="3195" dirty="0"/>
              <a:t>的缺陷</a:t>
            </a:r>
            <a:endParaRPr lang="zh-CN" altLang="en-US" sz="3195" dirty="0"/>
          </a:p>
          <a:p>
            <a:pPr>
              <a:spcBef>
                <a:spcPct val="60000"/>
              </a:spcBef>
            </a:pPr>
            <a:r>
              <a:rPr lang="zh-CN" altLang="en-US" sz="3730" dirty="0"/>
              <a:t>典型实践</a:t>
            </a:r>
            <a:endParaRPr lang="zh-CN" altLang="en-US" sz="3730" dirty="0"/>
          </a:p>
          <a:p>
            <a:pPr lvl="1">
              <a:lnSpc>
                <a:spcPct val="90000"/>
              </a:lnSpc>
              <a:spcAft>
                <a:spcPct val="10000"/>
              </a:spcAft>
              <a:buClr>
                <a:schemeClr val="tx2"/>
              </a:buClr>
            </a:pPr>
            <a:r>
              <a:rPr lang="zh-CN" altLang="en-US" sz="3195" dirty="0"/>
              <a:t>找出</a:t>
            </a:r>
            <a:r>
              <a:rPr lang="en-US" altLang="zh-CN" sz="3195" dirty="0"/>
              <a:t>20%</a:t>
            </a:r>
            <a:r>
              <a:rPr lang="zh-CN" altLang="en-US" sz="3195" dirty="0"/>
              <a:t>的部分需要大量的实践数据，目标太遥远</a:t>
            </a:r>
            <a:endParaRPr lang="zh-CN" altLang="en-US" sz="3195" dirty="0"/>
          </a:p>
          <a:p>
            <a:pPr lvl="1">
              <a:lnSpc>
                <a:spcPct val="90000"/>
              </a:lnSpc>
              <a:spcAft>
                <a:spcPct val="10000"/>
              </a:spcAft>
              <a:buClr>
                <a:schemeClr val="tx2"/>
              </a:buClr>
            </a:pPr>
            <a:r>
              <a:rPr lang="zh-CN" altLang="en-US" sz="3195" dirty="0"/>
              <a:t>需要细致的统计分析技术，条件不具备</a:t>
            </a:r>
            <a:endParaRPr lang="zh-CN" altLang="en-US" sz="319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58370"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静态测试－</a:t>
            </a:r>
            <a:r>
              <a:rPr lang="zh-CN" altLang="en-US" dirty="0">
                <a:latin typeface="楷体_GB2312"/>
                <a:ea typeface="楷体_GB2312"/>
              </a:rPr>
              <a:t>特征</a:t>
            </a:r>
            <a:endParaRPr lang="zh-CN" altLang="en-US" dirty="0">
              <a:latin typeface="楷体_GB2312"/>
              <a:ea typeface="楷体_GB2312"/>
            </a:endParaRPr>
          </a:p>
        </p:txBody>
      </p:sp>
      <p:sp>
        <p:nvSpPr>
          <p:cNvPr id="58371" name="Rectangle 3"/>
          <p:cNvSpPr>
            <a:spLocks noGrp="1"/>
          </p:cNvSpPr>
          <p:nvPr>
            <p:ph idx="1" hasCustomPrompt="1"/>
          </p:nvPr>
        </p:nvSpPr>
        <p:spPr>
          <a:xfrm>
            <a:off x="629816" y="1484434"/>
            <a:ext cx="9428904" cy="4453302"/>
          </a:xfrm>
        </p:spPr>
        <p:txBody>
          <a:bodyPr vert="horz" wrap="square" lIns="121799" tIns="60899" rIns="121799" bIns="60899" anchor="t"/>
          <a:p>
            <a:pPr>
              <a:spcBef>
                <a:spcPct val="50000"/>
              </a:spcBef>
              <a:buClr>
                <a:schemeClr val="tx2"/>
              </a:buClr>
            </a:pPr>
            <a:r>
              <a:rPr lang="zh-CN" altLang="en-US" sz="3730" dirty="0"/>
              <a:t>静态测试是不动态执行程序代码而寻找程序代码中可能存在的缺陷或评估程序代码的过程。</a:t>
            </a:r>
            <a:endParaRPr lang="zh-CN" altLang="en-US" sz="3730" dirty="0"/>
          </a:p>
          <a:p>
            <a:pPr>
              <a:spcBef>
                <a:spcPct val="50000"/>
              </a:spcBef>
              <a:buClr>
                <a:schemeClr val="tx2"/>
              </a:buClr>
            </a:pPr>
            <a:r>
              <a:rPr lang="zh-CN" altLang="en-US" sz="3730" dirty="0"/>
              <a:t>可以由人工进行，充分发挥人的逻辑思维优势。</a:t>
            </a:r>
            <a:endParaRPr lang="zh-CN" altLang="en-US" sz="3730" dirty="0"/>
          </a:p>
          <a:p>
            <a:pPr>
              <a:spcBef>
                <a:spcPct val="50000"/>
              </a:spcBef>
              <a:buClr>
                <a:schemeClr val="tx2"/>
              </a:buClr>
            </a:pPr>
            <a:r>
              <a:rPr lang="zh-CN" altLang="en-US" sz="3730" dirty="0"/>
              <a:t>可以借助软件工具自动进行。 </a:t>
            </a:r>
            <a:endParaRPr lang="zh-CN" altLang="en-US" sz="37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4"/>
          <p:cNvSpPr>
            <a:spLocks noGrp="1"/>
          </p:cNvSpPr>
          <p:nvPr>
            <p:ph type="sldNum" sz="quarter" idx="4"/>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800" b="1" dirty="0">
                <a:solidFill>
                  <a:schemeClr val="bg1"/>
                </a:solidFill>
                <a:latin typeface="黑体" panose="02010609060101010101" pitchFamily="49" charset="-122"/>
              </a:rPr>
            </a:fld>
            <a:endParaRPr lang="en-US" altLang="zh-CN" sz="800" b="1" dirty="0">
              <a:solidFill>
                <a:schemeClr val="bg1"/>
              </a:solidFill>
              <a:latin typeface="黑体" panose="02010609060101010101" pitchFamily="49" charset="-122"/>
            </a:endParaRPr>
          </a:p>
        </p:txBody>
      </p:sp>
      <p:sp>
        <p:nvSpPr>
          <p:cNvPr id="59394" name="Rectangle 2" descr="Large confetti"/>
          <p:cNvSpPr>
            <a:spLocks noGrp="1"/>
          </p:cNvSpPr>
          <p:nvPr>
            <p:ph type="title"/>
          </p:nvPr>
        </p:nvSpPr>
        <p:spPr>
          <a:xfrm>
            <a:off x="724971" y="551906"/>
            <a:ext cx="10067507" cy="828915"/>
          </a:xfrm>
        </p:spPr>
        <p:txBody>
          <a:bodyPr vert="horz" wrap="square" lIns="121799" tIns="60899" rIns="121799" bIns="60899" anchor="ctr"/>
          <a:p>
            <a:r>
              <a:rPr lang="zh-CN" altLang="en-US" dirty="0"/>
              <a:t>静态测试－</a:t>
            </a:r>
            <a:r>
              <a:rPr lang="zh-CN" altLang="en-US" dirty="0">
                <a:latin typeface="楷体_GB2312"/>
                <a:ea typeface="楷体_GB2312"/>
              </a:rPr>
              <a:t>常用方法</a:t>
            </a:r>
            <a:endParaRPr lang="zh-CN" altLang="en-US" dirty="0">
              <a:latin typeface="楷体_GB2312"/>
              <a:ea typeface="楷体_GB2312"/>
            </a:endParaRPr>
          </a:p>
        </p:txBody>
      </p:sp>
      <p:sp>
        <p:nvSpPr>
          <p:cNvPr id="839683" name="Rectangle 3"/>
          <p:cNvSpPr>
            <a:spLocks noGrp="1" noChangeArrowheads="1"/>
          </p:cNvSpPr>
          <p:nvPr>
            <p:ph type="body" sz="half" idx="1" hasCustomPrompt="1"/>
          </p:nvPr>
        </p:nvSpPr>
        <p:spPr>
          <a:xfrm>
            <a:off x="820128" y="1729725"/>
            <a:ext cx="7849314" cy="4535771"/>
          </a:xfrm>
        </p:spPr>
        <p:txBody>
          <a:bodyPr vert="horz" wrap="square" lIns="121799" tIns="60899" rIns="121799" bIns="60899"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chemeClr val="tx1"/>
                </a:solidFill>
                <a:effectLst/>
                <a:uLnTx/>
                <a:uFillTx/>
                <a:latin typeface="+mn-lt"/>
                <a:ea typeface="+mn-ea"/>
                <a:cs typeface="+mn-cs"/>
              </a:rPr>
              <a:t>代码复查</a:t>
            </a: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cs"/>
              </a:rPr>
              <a:t>代码检查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(Code Inspection)</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cs"/>
              </a:rPr>
              <a:t>代码走查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(Walkthrough)</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cs"/>
              </a:rPr>
              <a:t>桌面检查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(Desk Checking)</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cs"/>
              </a:rPr>
              <a:t>代码审查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(Code Review)</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chemeClr val="tx1"/>
                </a:solidFill>
                <a:effectLst/>
                <a:uLnTx/>
                <a:uFillTx/>
                <a:latin typeface="+mn-lt"/>
                <a:ea typeface="+mn-ea"/>
                <a:cs typeface="+mn-cs"/>
              </a:rPr>
              <a:t>静态分析</a:t>
            </a:r>
            <a:r>
              <a:rPr kumimoji="0" lang="en-US" altLang="zh-CN" b="0" i="0" u="none" strike="noStrike" kern="1200" cap="none" spc="0" normalizeH="0" baseline="0" noProof="0" dirty="0">
                <a:ln>
                  <a:noFill/>
                </a:ln>
                <a:solidFill>
                  <a:schemeClr val="tx1"/>
                </a:solidFill>
                <a:effectLst/>
                <a:uLnTx/>
                <a:uFillTx/>
                <a:latin typeface="+mn-lt"/>
                <a:ea typeface="+mn-ea"/>
                <a:cs typeface="+mn-cs"/>
              </a:rPr>
              <a:t>(</a:t>
            </a:r>
            <a:r>
              <a:rPr kumimoji="0" lang="zh-CN" altLang="en-US" b="0" i="0" u="none" strike="noStrike" kern="1200" cap="none" spc="0" normalizeH="0" baseline="0" noProof="0" dirty="0">
                <a:ln>
                  <a:noFill/>
                </a:ln>
                <a:solidFill>
                  <a:schemeClr val="tx1"/>
                </a:solidFill>
                <a:effectLst/>
                <a:uLnTx/>
                <a:uFillTx/>
                <a:latin typeface="+mn-lt"/>
                <a:ea typeface="+mn-ea"/>
                <a:cs typeface="+mn-cs"/>
              </a:rPr>
              <a:t>主要由软件工具自动进行</a:t>
            </a:r>
            <a:r>
              <a:rPr kumimoji="0" lang="en-US" altLang="zh-CN"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b="0" i="0" u="none" strike="noStrike" kern="1200" cap="none" spc="0" normalizeH="0" baseline="0" noProof="0" dirty="0">
              <a:ln>
                <a:noFill/>
              </a:ln>
              <a:solidFill>
                <a:schemeClr val="tx1"/>
              </a:solidFill>
              <a:effectLst/>
              <a:uLnTx/>
              <a:uFillTx/>
              <a:latin typeface="+mn-lt"/>
              <a:ea typeface="+mn-ea"/>
              <a:cs typeface="+mn-cs"/>
            </a:endParaRPr>
          </a:p>
        </p:txBody>
      </p:sp>
      <p:pic>
        <p:nvPicPr>
          <p:cNvPr id="59396" name="Picture 4" descr="j0230997"/>
          <p:cNvPicPr>
            <a:picLocks noGrp="1" noChangeAspect="1"/>
          </p:cNvPicPr>
          <p:nvPr>
            <p:ph sz="half" idx="2" hasCustomPrompt="1"/>
          </p:nvPr>
        </p:nvPicPr>
        <p:blipFill>
          <a:blip r:embed="rId1"/>
          <a:stretch>
            <a:fillRect/>
          </a:stretch>
        </p:blipFill>
        <p:spPr>
          <a:xfrm>
            <a:off x="8669442" y="4195323"/>
            <a:ext cx="2450795" cy="180162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91138"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特征</a:t>
            </a:r>
            <a:endParaRPr lang="zh-CN" altLang="en-US" dirty="0">
              <a:latin typeface="楷体_GB2312"/>
              <a:ea typeface="楷体_GB2312"/>
            </a:endParaRPr>
          </a:p>
        </p:txBody>
      </p:sp>
      <p:sp>
        <p:nvSpPr>
          <p:cNvPr id="91139" name="Rectangle 3"/>
          <p:cNvSpPr>
            <a:spLocks noGrp="1"/>
          </p:cNvSpPr>
          <p:nvPr>
            <p:ph idx="1" hasCustomPrompt="1"/>
          </p:nvPr>
        </p:nvSpPr>
        <p:spPr>
          <a:xfrm>
            <a:off x="629816" y="1319497"/>
            <a:ext cx="10961973" cy="4525197"/>
          </a:xfrm>
        </p:spPr>
        <p:txBody>
          <a:bodyPr vert="horz" wrap="square" lIns="121799" tIns="60899" rIns="121799" bIns="60899" anchor="t"/>
          <a:p>
            <a:r>
              <a:rPr lang="zh-CN" altLang="en-US" dirty="0"/>
              <a:t>实际运行被测试程序，取得程序运行的真实情况和动态情况，进行分析；</a:t>
            </a:r>
            <a:endParaRPr lang="zh-CN" altLang="en-US" dirty="0"/>
          </a:p>
          <a:p>
            <a:r>
              <a:rPr lang="zh-CN" altLang="en-US" dirty="0"/>
              <a:t>测试的质量依赖于使用的测试数据；</a:t>
            </a:r>
            <a:endParaRPr lang="zh-CN" altLang="en-US" dirty="0"/>
          </a:p>
          <a:p>
            <a:r>
              <a:rPr lang="zh-CN" altLang="en-US" dirty="0"/>
              <a:t>生成测试数据和分析测试结果需要时间与经费投入；</a:t>
            </a:r>
            <a:endParaRPr lang="zh-CN" altLang="en-US" dirty="0"/>
          </a:p>
          <a:p>
            <a:r>
              <a:rPr lang="zh-CN" altLang="en-US" dirty="0"/>
              <a:t>动态测试涉及人员、设备和数据等多个方面，要求有较好的管理和工作规程。</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99330"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控制流图</a:t>
            </a:r>
            <a:endParaRPr lang="zh-CN" altLang="en-US" dirty="0">
              <a:latin typeface="楷体_GB2312"/>
              <a:ea typeface="楷体_GB2312"/>
            </a:endParaRPr>
          </a:p>
        </p:txBody>
      </p:sp>
      <p:sp>
        <p:nvSpPr>
          <p:cNvPr id="99331" name="Rectangle 3"/>
          <p:cNvSpPr>
            <a:spLocks noGrp="1"/>
          </p:cNvSpPr>
          <p:nvPr>
            <p:ph idx="1" hasCustomPrompt="1"/>
          </p:nvPr>
        </p:nvSpPr>
        <p:spPr>
          <a:xfrm>
            <a:off x="629816" y="1319497"/>
            <a:ext cx="10961973" cy="4525197"/>
          </a:xfrm>
        </p:spPr>
        <p:txBody>
          <a:bodyPr vert="horz" wrap="square" lIns="121799" tIns="60899" rIns="121799" bIns="60899" anchor="t"/>
          <a:p>
            <a:r>
              <a:rPr lang="zh-CN" altLang="en-US" sz="3730" dirty="0"/>
              <a:t>一段串行代码在控制流图中用一个结点表示，结点可以用任何方便的形式命名。</a:t>
            </a:r>
            <a:endParaRPr lang="zh-CN" altLang="en-US" sz="3730" dirty="0"/>
          </a:p>
          <a:p>
            <a:r>
              <a:rPr lang="zh-CN" altLang="en-US" sz="3730" dirty="0"/>
              <a:t>一个控制条件转移是一个分支，一个分支段在控制流图中用一个输出边表示。</a:t>
            </a:r>
            <a:endParaRPr lang="zh-CN" altLang="en-US" sz="3730" dirty="0"/>
          </a:p>
          <a:p>
            <a:r>
              <a:rPr lang="zh-CN" altLang="en-US" sz="3730" dirty="0">
                <a:solidFill>
                  <a:srgbClr val="FF0000"/>
                </a:solidFill>
              </a:rPr>
              <a:t>程序的入口点用入口结点表示</a:t>
            </a:r>
            <a:r>
              <a:rPr lang="zh-CN" altLang="en-US" sz="3730" dirty="0"/>
              <a:t>，它是一个没有输入边的结点，</a:t>
            </a:r>
            <a:r>
              <a:rPr lang="zh-CN" altLang="en-US" sz="3730" dirty="0">
                <a:solidFill>
                  <a:srgbClr val="FF0000"/>
                </a:solidFill>
              </a:rPr>
              <a:t>程序的出口点用出口结点表示</a:t>
            </a:r>
            <a:r>
              <a:rPr lang="zh-CN" altLang="en-US" sz="3730" dirty="0"/>
              <a:t>，它是一个没有输出边的结点。</a:t>
            </a:r>
            <a:endParaRPr lang="zh-CN" altLang="en-US" sz="37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灯片编号占位符 3"/>
          <p:cNvSpPr>
            <a:spLocks noGrp="1"/>
          </p:cNvSpPr>
          <p:nvPr>
            <p:ph type="sldNum" sz="quarter" idx="10"/>
          </p:nvPr>
        </p:nvSpPr>
        <p:spPr/>
        <p:txBody>
          <a:bodyPr wrap="square" lIns="121799" tIns="60899" rIns="121799" bIns="60899"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微软雅黑" panose="020B0503020204020204" pitchFamily="34" charset="-122"/>
                <a:cs typeface="+mn-cs"/>
              </a:defRPr>
            </a:lvl5pPr>
          </a:lstStyle>
          <a:p>
            <a:pPr lvl="0" algn="r" eaLnBrk="1" hangingPunct="1"/>
            <a:fld id="{9A0DB2DC-4C9A-4742-B13C-FB6460FD3503}" type="slidenum">
              <a:rPr lang="en-US" altLang="zh-CN" sz="2400" b="1" dirty="0">
                <a:solidFill>
                  <a:schemeClr val="bg1"/>
                </a:solidFill>
                <a:latin typeface="Times New Roman" panose="02020603050405020304" pitchFamily="18" charset="0"/>
              </a:rPr>
            </a:fld>
            <a:endParaRPr lang="en-US" altLang="zh-CN" sz="2400" b="1" dirty="0">
              <a:solidFill>
                <a:schemeClr val="bg1"/>
              </a:solidFill>
              <a:latin typeface="Times New Roman" panose="02020603050405020304" pitchFamily="18" charset="0"/>
            </a:endParaRPr>
          </a:p>
        </p:txBody>
      </p:sp>
      <p:sp>
        <p:nvSpPr>
          <p:cNvPr id="100354" name="Rectangle 2" descr="Large confetti"/>
          <p:cNvSpPr>
            <a:spLocks noGrp="1"/>
          </p:cNvSpPr>
          <p:nvPr>
            <p:ph type="title"/>
          </p:nvPr>
        </p:nvSpPr>
        <p:spPr>
          <a:xfrm>
            <a:off x="629816" y="359478"/>
            <a:ext cx="10961973" cy="862748"/>
          </a:xfrm>
        </p:spPr>
        <p:txBody>
          <a:bodyPr vert="horz" wrap="square" lIns="121799" tIns="60899" rIns="121799" bIns="60899" anchor="ctr"/>
          <a:p>
            <a:r>
              <a:rPr lang="zh-CN" altLang="en-US" dirty="0"/>
              <a:t>动态测试－</a:t>
            </a:r>
            <a:r>
              <a:rPr lang="zh-CN" altLang="en-US" dirty="0">
                <a:latin typeface="楷体_GB2312"/>
                <a:ea typeface="楷体_GB2312"/>
              </a:rPr>
              <a:t>程序实例</a:t>
            </a:r>
            <a:endParaRPr lang="zh-CN" altLang="en-US" dirty="0">
              <a:latin typeface="楷体_GB2312"/>
              <a:ea typeface="楷体_GB2312"/>
            </a:endParaRPr>
          </a:p>
        </p:txBody>
      </p:sp>
      <p:sp>
        <p:nvSpPr>
          <p:cNvPr id="100355" name="Rectangle 3"/>
          <p:cNvSpPr>
            <a:spLocks noGrp="1"/>
          </p:cNvSpPr>
          <p:nvPr>
            <p:ph idx="1" hasCustomPrompt="1"/>
          </p:nvPr>
        </p:nvSpPr>
        <p:spPr>
          <a:xfrm>
            <a:off x="759986" y="1700121"/>
            <a:ext cx="8065001" cy="4391980"/>
          </a:xfrm>
        </p:spPr>
        <p:txBody>
          <a:bodyPr vert="horz" wrap="square" lIns="121799" tIns="60899" rIns="121799" bIns="60899" anchor="t"/>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void  DoWork(int x,int y,int z)</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int  k=0,j=0;</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if((x&gt;3)&amp;&amp;(z&lt;10))</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k=x*y-1;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j=sqrt(k);</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if((x= =4)||(y&gt;5))</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j=x*y+10;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  j=j%3; </a:t>
            </a:r>
            <a:endParaRPr lang="en-US" altLang="zh-CN" sz="2000" dirty="0">
              <a:latin typeface="Times New Roman" panose="02020603050405020304" pitchFamily="18" charset="0"/>
            </a:endParaRPr>
          </a:p>
          <a:p>
            <a:pPr marL="285750" indent="-285750">
              <a:lnSpc>
                <a:spcPct val="80000"/>
              </a:lnSpc>
              <a:buFont typeface="Wingdings" panose="05000000000000000000" pitchFamily="2" charset="2"/>
              <a:buAutoNum type="arabicPeriod"/>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53320" name="AutoShape 1032"/>
          <p:cNvSpPr>
            <a:spLocks noChangeArrowheads="1"/>
          </p:cNvSpPr>
          <p:nvPr/>
        </p:nvSpPr>
        <p:spPr bwMode="auto">
          <a:xfrm>
            <a:off x="6656436" y="1629352"/>
            <a:ext cx="718957" cy="575165"/>
          </a:xfrm>
          <a:prstGeom prst="flowChartConnector">
            <a:avLst/>
          </a:prstGeom>
          <a:solidFill>
            <a:srgbClr val="FFFFFF"/>
          </a:solidFill>
          <a:ln w="9525">
            <a:solidFill>
              <a:srgbClr val="000000"/>
            </a:solidFill>
            <a:round/>
          </a:ln>
        </p:spPr>
        <p:txBody>
          <a:bodyPr tIns="82795"/>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A</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1380" name="Line 1049"/>
          <p:cNvSpPr/>
          <p:nvPr/>
        </p:nvSpPr>
        <p:spPr>
          <a:xfrm>
            <a:off x="7375393" y="2923474"/>
            <a:ext cx="395425" cy="289697"/>
          </a:xfrm>
          <a:prstGeom prst="line">
            <a:avLst/>
          </a:prstGeom>
          <a:ln w="9525" cap="flat" cmpd="sng">
            <a:solidFill>
              <a:srgbClr val="000000"/>
            </a:solidFill>
            <a:prstDash val="solid"/>
            <a:round/>
            <a:headEnd type="none" w="med" len="med"/>
            <a:tailEnd type="triangle" w="med" len="med"/>
          </a:ln>
        </p:spPr>
      </p:sp>
      <p:sp>
        <p:nvSpPr>
          <p:cNvPr id="101381" name="Line 1051"/>
          <p:cNvSpPr/>
          <p:nvPr/>
        </p:nvSpPr>
        <p:spPr>
          <a:xfrm>
            <a:off x="7375393" y="4149929"/>
            <a:ext cx="431374" cy="287583"/>
          </a:xfrm>
          <a:prstGeom prst="line">
            <a:avLst/>
          </a:prstGeom>
          <a:ln w="9525" cap="flat" cmpd="sng">
            <a:solidFill>
              <a:srgbClr val="000000"/>
            </a:solidFill>
            <a:prstDash val="solid"/>
            <a:round/>
            <a:headEnd type="none" w="med" len="med"/>
            <a:tailEnd type="triangle" w="med" len="med"/>
          </a:ln>
        </p:spPr>
      </p:sp>
      <p:sp>
        <p:nvSpPr>
          <p:cNvPr id="101382" name="Line 1058"/>
          <p:cNvSpPr/>
          <p:nvPr/>
        </p:nvSpPr>
        <p:spPr>
          <a:xfrm flipH="1">
            <a:off x="7375393" y="3572648"/>
            <a:ext cx="359478" cy="289698"/>
          </a:xfrm>
          <a:prstGeom prst="line">
            <a:avLst/>
          </a:prstGeom>
          <a:ln w="9525" cap="flat" cmpd="sng">
            <a:solidFill>
              <a:srgbClr val="000000"/>
            </a:solidFill>
            <a:prstDash val="solid"/>
            <a:round/>
            <a:headEnd type="none" w="med" len="med"/>
            <a:tailEnd type="triangle" w="med" len="med"/>
          </a:ln>
        </p:spPr>
      </p:sp>
      <p:sp>
        <p:nvSpPr>
          <p:cNvPr id="101383" name="Line 1059"/>
          <p:cNvSpPr/>
          <p:nvPr/>
        </p:nvSpPr>
        <p:spPr>
          <a:xfrm flipH="1">
            <a:off x="7375393" y="4796990"/>
            <a:ext cx="359478" cy="287583"/>
          </a:xfrm>
          <a:prstGeom prst="line">
            <a:avLst/>
          </a:prstGeom>
          <a:ln w="9525" cap="flat" cmpd="sng">
            <a:solidFill>
              <a:srgbClr val="000000"/>
            </a:solidFill>
            <a:prstDash val="solid"/>
            <a:round/>
            <a:headEnd type="none" w="med" len="med"/>
            <a:tailEnd type="triangle" w="med" len="med"/>
          </a:ln>
        </p:spPr>
      </p:sp>
      <p:sp>
        <p:nvSpPr>
          <p:cNvPr id="653353" name="Rectangle 1065"/>
          <p:cNvSpPr>
            <a:spLocks noGrp="1" noChangeArrowheads="1"/>
          </p:cNvSpPr>
          <p:nvPr/>
        </p:nvSpPr>
        <p:spPr>
          <a:xfrm>
            <a:off x="9409837" y="2346898"/>
            <a:ext cx="1583820" cy="2302776"/>
          </a:xfrm>
          <a:prstGeom prst="rect">
            <a:avLst/>
          </a:prstGeom>
          <a:noFill/>
          <a:ln w="9525">
            <a:noFill/>
          </a:ln>
        </p:spPr>
        <p:txBody>
          <a:bodyPr vert="horz" wrap="square" lIns="121799" tIns="60899" rIns="121799" bIns="60899" numCol="1" anchor="t" anchorCtr="0" compatLnSpc="1"/>
          <a:lstStyle>
            <a:lvl1pPr marL="456565" indent="-456565" algn="l" rtl="0" eaLnBrk="0" fontAlgn="base" hangingPunct="0">
              <a:spcBef>
                <a:spcPts val="130"/>
              </a:spcBef>
              <a:spcAft>
                <a:spcPct val="0"/>
              </a:spcAft>
              <a:buFont typeface="Arial" panose="020B0604020202020204" pitchFamily="34" charset="0"/>
              <a:buChar char="•"/>
              <a:defRPr sz="4260" kern="1200">
                <a:solidFill>
                  <a:schemeClr val="tx1"/>
                </a:solidFill>
                <a:latin typeface="+mn-lt"/>
                <a:ea typeface="+mn-ea"/>
                <a:cs typeface="+mn-cs"/>
              </a:defRPr>
            </a:lvl1pPr>
            <a:lvl2pPr marL="989330" indent="-380365" algn="l" rtl="0" eaLnBrk="0" fontAlgn="base" hangingPunct="0">
              <a:spcBef>
                <a:spcPts val="130"/>
              </a:spcBef>
              <a:spcAft>
                <a:spcPct val="0"/>
              </a:spcAft>
              <a:buFont typeface="Arial" panose="020B0604020202020204" pitchFamily="34" charset="0"/>
              <a:buChar char="–"/>
              <a:defRPr sz="3730" kern="1200">
                <a:solidFill>
                  <a:schemeClr val="tx1"/>
                </a:solidFill>
                <a:latin typeface="+mn-lt"/>
                <a:ea typeface="+mn-ea"/>
                <a:cs typeface="+mn-cs"/>
              </a:defRPr>
            </a:lvl2pPr>
            <a:lvl3pPr marL="1522730" indent="-304800" algn="l" rtl="0" eaLnBrk="0" fontAlgn="base" hangingPunct="0">
              <a:spcBef>
                <a:spcPts val="130"/>
              </a:spcBef>
              <a:spcAft>
                <a:spcPct val="0"/>
              </a:spcAft>
              <a:buFont typeface="Arial" panose="020B0604020202020204" pitchFamily="34" charset="0"/>
              <a:buChar char="•"/>
              <a:defRPr sz="3195" kern="1200">
                <a:solidFill>
                  <a:schemeClr val="tx1"/>
                </a:solidFill>
                <a:latin typeface="+mn-lt"/>
                <a:ea typeface="+mn-ea"/>
                <a:cs typeface="+mn-cs"/>
              </a:defRPr>
            </a:lvl3pPr>
            <a:lvl4pPr marL="2131695"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066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58590"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67555"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76520" indent="-304800" algn="l" defTabSz="121793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a:lstStyle>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A: 1,2,3</a:t>
            </a: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B: 4</a:t>
            </a: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C: 5, 6, 7, 8</a:t>
            </a: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D: 9</a:t>
            </a: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E: 10, 11, 12</a:t>
            </a: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F: 13, 14</a:t>
            </a: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101385" name="Line 1066"/>
          <p:cNvSpPr/>
          <p:nvPr/>
        </p:nvSpPr>
        <p:spPr>
          <a:xfrm>
            <a:off x="7015914" y="2204517"/>
            <a:ext cx="0" cy="359478"/>
          </a:xfrm>
          <a:prstGeom prst="line">
            <a:avLst/>
          </a:prstGeom>
          <a:ln w="9525" cap="flat" cmpd="sng">
            <a:solidFill>
              <a:schemeClr val="tx1"/>
            </a:solidFill>
            <a:prstDash val="solid"/>
            <a:round/>
            <a:headEnd type="none" w="med" len="med"/>
            <a:tailEnd type="triangle" w="med" len="med"/>
          </a:ln>
        </p:spPr>
      </p:sp>
      <p:sp>
        <p:nvSpPr>
          <p:cNvPr id="653355" name="AutoShape 1067"/>
          <p:cNvSpPr>
            <a:spLocks noChangeArrowheads="1"/>
          </p:cNvSpPr>
          <p:nvPr/>
        </p:nvSpPr>
        <p:spPr bwMode="auto">
          <a:xfrm>
            <a:off x="6656436" y="2563995"/>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B</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653356" name="AutoShape 1068"/>
          <p:cNvSpPr>
            <a:spLocks noChangeArrowheads="1"/>
          </p:cNvSpPr>
          <p:nvPr/>
        </p:nvSpPr>
        <p:spPr bwMode="auto">
          <a:xfrm>
            <a:off x="6656436" y="3716440"/>
            <a:ext cx="718957" cy="577281"/>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D</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653357" name="AutoShape 1069"/>
          <p:cNvSpPr>
            <a:spLocks noChangeArrowheads="1"/>
          </p:cNvSpPr>
          <p:nvPr/>
        </p:nvSpPr>
        <p:spPr bwMode="auto">
          <a:xfrm>
            <a:off x="6656436" y="4868886"/>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F</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653358" name="AutoShape 1070"/>
          <p:cNvSpPr>
            <a:spLocks noChangeArrowheads="1"/>
          </p:cNvSpPr>
          <p:nvPr/>
        </p:nvSpPr>
        <p:spPr bwMode="auto">
          <a:xfrm>
            <a:off x="7665089" y="4365616"/>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E</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653359" name="AutoShape 1071"/>
          <p:cNvSpPr>
            <a:spLocks noChangeArrowheads="1"/>
          </p:cNvSpPr>
          <p:nvPr/>
        </p:nvSpPr>
        <p:spPr bwMode="auto">
          <a:xfrm>
            <a:off x="7665089" y="3141275"/>
            <a:ext cx="718957" cy="575165"/>
          </a:xfrm>
          <a:prstGeom prst="flowChartConnector">
            <a:avLst/>
          </a:prstGeom>
          <a:solidFill>
            <a:srgbClr val="FFFFFF"/>
          </a:solidFill>
          <a:ln w="9525">
            <a:solidFill>
              <a:srgbClr val="000000"/>
            </a:solidFill>
            <a:round/>
          </a:ln>
        </p:spPr>
        <p:txBody>
          <a:bodyPr tIns="82795"/>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rPr>
              <a:t>C</a:t>
            </a:r>
            <a:endParaRPr kumimoji="0" lang="en-US" altLang="zh-CN" b="1" i="0" u="none" strike="noStrike" kern="120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mn-cs"/>
            </a:endParaRPr>
          </a:p>
        </p:txBody>
      </p:sp>
      <p:sp>
        <p:nvSpPr>
          <p:cNvPr id="101391" name="Line 1072"/>
          <p:cNvSpPr/>
          <p:nvPr/>
        </p:nvSpPr>
        <p:spPr>
          <a:xfrm>
            <a:off x="7015914" y="3141275"/>
            <a:ext cx="0" cy="575165"/>
          </a:xfrm>
          <a:prstGeom prst="line">
            <a:avLst/>
          </a:prstGeom>
          <a:ln w="9525" cap="flat" cmpd="sng">
            <a:solidFill>
              <a:schemeClr val="tx1"/>
            </a:solidFill>
            <a:prstDash val="solid"/>
            <a:round/>
            <a:headEnd type="none" w="med" len="med"/>
            <a:tailEnd type="triangle" w="med" len="med"/>
          </a:ln>
        </p:spPr>
      </p:sp>
      <p:sp>
        <p:nvSpPr>
          <p:cNvPr id="101392" name="Line 1073"/>
          <p:cNvSpPr/>
          <p:nvPr/>
        </p:nvSpPr>
        <p:spPr>
          <a:xfrm>
            <a:off x="7015914" y="4293720"/>
            <a:ext cx="0" cy="575165"/>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chemeClr val="accent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defRPr>
        </a:defPPr>
      </a:lstStyle>
    </a:spDef>
    <a:lnDef>
      <a:spPr bwMode="auto">
        <a:xfrm>
          <a:off x="0" y="0"/>
          <a:ext cx="1" cy="1"/>
        </a:xfrm>
        <a:custGeom>
          <a:avLst/>
          <a:gdLst/>
          <a:ahLst/>
          <a:cxnLst/>
          <a:rect l="0" t="0" r="0" b="0"/>
          <a:pathLst/>
        </a:custGeom>
        <a:noFill/>
        <a:ln>
          <a:noFill/>
        </a:ln>
        <a:effectLst>
          <a:outerShdw dist="17961" dir="2700000" algn="ctr" rotWithShape="0">
            <a:schemeClr val="accent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defRPr>
        </a:defPPr>
      </a:lstStyle>
    </a:lnDef>
  </a:objectDefaults>
  <a:extraClrSchemeLst>
    <a:extraClrScheme>
      <a:clrScheme name="Office 主题 1">
        <a:dk1>
          <a:srgbClr val="000000"/>
        </a:dk1>
        <a:lt1>
          <a:srgbClr val="FFFFFF"/>
        </a:lt1>
        <a:dk2>
          <a:srgbClr val="3E3D2D"/>
        </a:dk2>
        <a:lt2>
          <a:srgbClr val="CAF278"/>
        </a:lt2>
        <a:accent1>
          <a:srgbClr val="94C600"/>
        </a:accent1>
        <a:accent2>
          <a:srgbClr val="71685A"/>
        </a:accent2>
        <a:accent3>
          <a:srgbClr val="FFFFFF"/>
        </a:accent3>
        <a:accent4>
          <a:srgbClr val="000000"/>
        </a:accent4>
        <a:accent5>
          <a:srgbClr val="C8DFAA"/>
        </a:accent5>
        <a:accent6>
          <a:srgbClr val="665E51"/>
        </a:accent6>
        <a:hlink>
          <a:srgbClr val="E68200"/>
        </a:hlink>
        <a:folHlink>
          <a:srgbClr val="FFA94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项目状态报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4709</Words>
  <Application>WPS 演示</Application>
  <PresentationFormat>宽屏</PresentationFormat>
  <Paragraphs>636</Paragraphs>
  <Slides>34</Slides>
  <Notes>0</Notes>
  <HiddenSlides>0</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1</vt:i4>
      </vt:variant>
      <vt:variant>
        <vt:lpstr>幻灯片标题</vt:lpstr>
      </vt:variant>
      <vt:variant>
        <vt:i4>34</vt:i4>
      </vt:variant>
    </vt:vector>
  </HeadingPairs>
  <TitlesOfParts>
    <vt:vector size="60" baseType="lpstr">
      <vt:lpstr>Arial</vt:lpstr>
      <vt:lpstr>宋体</vt:lpstr>
      <vt:lpstr>Wingdings</vt:lpstr>
      <vt:lpstr>Times New Roman</vt:lpstr>
      <vt:lpstr>微软雅黑</vt:lpstr>
      <vt:lpstr>黑体</vt:lpstr>
      <vt:lpstr>Arial Black</vt:lpstr>
      <vt:lpstr>Impact</vt:lpstr>
      <vt:lpstr>Georgia</vt:lpstr>
      <vt:lpstr>Courier New</vt:lpstr>
      <vt:lpstr>楷体_GB2312</vt:lpstr>
      <vt:lpstr>新宋体</vt:lpstr>
      <vt:lpstr>Tahoma</vt:lpstr>
      <vt:lpstr>仿宋_GB2312</vt:lpstr>
      <vt:lpstr>Comic Sans MS</vt:lpstr>
      <vt:lpstr>Arial Unicode MS</vt:lpstr>
      <vt:lpstr>Calibri</vt:lpstr>
      <vt:lpstr>仿宋_GB2312</vt:lpstr>
      <vt:lpstr>楷体_GB2312</vt:lpstr>
      <vt:lpstr>等线</vt:lpstr>
      <vt:lpstr>仿宋</vt:lpstr>
      <vt:lpstr>方正舒体</vt:lpstr>
      <vt:lpstr>Office 主题</vt:lpstr>
      <vt:lpstr>1_Office 主题</vt:lpstr>
      <vt:lpstr>项目状态报告</vt:lpstr>
      <vt:lpstr>Word.Document.8</vt:lpstr>
      <vt:lpstr>认知－测试与调试</vt:lpstr>
      <vt:lpstr>法则与实践－尽早测试</vt:lpstr>
      <vt:lpstr>法则与实践－重视类聚性</vt:lpstr>
      <vt:lpstr>法则与实践－利用Pareto法则</vt:lpstr>
      <vt:lpstr>静态测试－特征</vt:lpstr>
      <vt:lpstr>静态测试－常用方法</vt:lpstr>
      <vt:lpstr>动态测试－特征</vt:lpstr>
      <vt:lpstr>动态测试－控制流图</vt:lpstr>
      <vt:lpstr>动态测试－程序实例</vt:lpstr>
      <vt:lpstr>动态测试－语句覆盖</vt:lpstr>
      <vt:lpstr>动态测试－语句覆盖实例</vt:lpstr>
      <vt:lpstr>动态测试－分支覆盖</vt:lpstr>
      <vt:lpstr>动态测试－分支覆盖实例</vt:lpstr>
      <vt:lpstr>动态测试－条件覆盖</vt:lpstr>
      <vt:lpstr>动态测试－条件覆盖实例</vt:lpstr>
      <vt:lpstr>动态测试－条件组合覆盖</vt:lpstr>
      <vt:lpstr>动态测试－条件组合覆盖实例</vt:lpstr>
      <vt:lpstr>动态测试－基本路径覆盖</vt:lpstr>
      <vt:lpstr>动态测试－基本路径覆盖实例</vt:lpstr>
      <vt:lpstr>动态测试－黑盒测试常用方法</vt:lpstr>
      <vt:lpstr>动态测试－边界值测试</vt:lpstr>
      <vt:lpstr>动态测试－边界值分析</vt:lpstr>
      <vt:lpstr>动态测试－边界值分析</vt:lpstr>
      <vt:lpstr>动态测试－边界值分析</vt:lpstr>
      <vt:lpstr>动态测试－等价类划分的含义</vt:lpstr>
      <vt:lpstr>动态测试－等价类划分示例</vt:lpstr>
      <vt:lpstr>判定表（决策表）介绍</vt:lpstr>
      <vt:lpstr>判定表介绍</vt:lpstr>
      <vt:lpstr>判定表图示</vt:lpstr>
      <vt:lpstr>判定表举例</vt:lpstr>
      <vt:lpstr>压力测试－基本目标</vt:lpstr>
      <vt:lpstr>测试与发布</vt:lpstr>
      <vt:lpstr>A/B测试</vt:lpstr>
      <vt:lpstr>stub &amp; mock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KMnO4</dc:creator>
  <cp:lastModifiedBy>KMnO4</cp:lastModifiedBy>
  <cp:revision>5</cp:revision>
  <dcterms:created xsi:type="dcterms:W3CDTF">2020-12-04T11:38:00Z</dcterms:created>
  <dcterms:modified xsi:type="dcterms:W3CDTF">2020-12-16T08:36:41Z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