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256" r:id="rId3"/>
    <p:sldId id="571" r:id="rId4"/>
    <p:sldId id="570" r:id="rId5"/>
    <p:sldId id="567" r:id="rId6"/>
    <p:sldId id="568" r:id="rId7"/>
    <p:sldId id="569" r:id="rId8"/>
    <p:sldId id="389" r:id="rId9"/>
    <p:sldId id="388" r:id="rId10"/>
    <p:sldId id="392" r:id="rId11"/>
    <p:sldId id="393" r:id="rId12"/>
    <p:sldId id="394" r:id="rId13"/>
    <p:sldId id="395" r:id="rId14"/>
    <p:sldId id="396" r:id="rId15"/>
    <p:sldId id="397" r:id="rId16"/>
    <p:sldId id="398" r:id="rId17"/>
    <p:sldId id="573" r:id="rId18"/>
    <p:sldId id="574" r:id="rId19"/>
    <p:sldId id="575" r:id="rId20"/>
    <p:sldId id="399" r:id="rId21"/>
    <p:sldId id="400" r:id="rId22"/>
    <p:sldId id="401" r:id="rId23"/>
    <p:sldId id="572" r:id="rId24"/>
    <p:sldId id="402" r:id="rId25"/>
    <p:sldId id="403" r:id="rId26"/>
    <p:sldId id="404" r:id="rId27"/>
    <p:sldId id="405" r:id="rId28"/>
    <p:sldId id="407" r:id="rId29"/>
    <p:sldId id="577" r:id="rId30"/>
    <p:sldId id="578"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579" r:id="rId72"/>
    <p:sldId id="580" r:id="rId73"/>
    <p:sldId id="581" r:id="rId74"/>
    <p:sldId id="582" r:id="rId75"/>
    <p:sldId id="583" r:id="rId76"/>
    <p:sldId id="463" r:id="rId77"/>
    <p:sldId id="464" r:id="rId78"/>
    <p:sldId id="58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483" r:id="rId98"/>
    <p:sldId id="484" r:id="rId99"/>
    <p:sldId id="485" r:id="rId100"/>
    <p:sldId id="486" r:id="rId101"/>
    <p:sldId id="487" r:id="rId102"/>
    <p:sldId id="488" r:id="rId103"/>
    <p:sldId id="489" r:id="rId104"/>
    <p:sldId id="490" r:id="rId105"/>
    <p:sldId id="491" r:id="rId106"/>
    <p:sldId id="492" r:id="rId107"/>
    <p:sldId id="493" r:id="rId108"/>
    <p:sldId id="494" r:id="rId109"/>
    <p:sldId id="495" r:id="rId110"/>
    <p:sldId id="496" r:id="rId111"/>
    <p:sldId id="497" r:id="rId112"/>
    <p:sldId id="498" r:id="rId113"/>
    <p:sldId id="499" r:id="rId114"/>
    <p:sldId id="500" r:id="rId115"/>
    <p:sldId id="501" r:id="rId116"/>
    <p:sldId id="502" r:id="rId117"/>
    <p:sldId id="505" r:id="rId118"/>
    <p:sldId id="506" r:id="rId119"/>
    <p:sldId id="507" r:id="rId120"/>
    <p:sldId id="508" r:id="rId121"/>
    <p:sldId id="509" r:id="rId122"/>
    <p:sldId id="510" r:id="rId123"/>
    <p:sldId id="511" r:id="rId124"/>
    <p:sldId id="512" r:id="rId125"/>
    <p:sldId id="585" r:id="rId126"/>
    <p:sldId id="586" r:id="rId127"/>
    <p:sldId id="587" r:id="rId128"/>
    <p:sldId id="588" r:id="rId129"/>
    <p:sldId id="589" r:id="rId130"/>
    <p:sldId id="590" r:id="rId131"/>
    <p:sldId id="591" r:id="rId132"/>
    <p:sldId id="592" r:id="rId133"/>
    <p:sldId id="593" r:id="rId134"/>
    <p:sldId id="594" r:id="rId135"/>
    <p:sldId id="595" r:id="rId136"/>
    <p:sldId id="596" r:id="rId137"/>
    <p:sldId id="597" r:id="rId138"/>
    <p:sldId id="598" r:id="rId139"/>
    <p:sldId id="599" r:id="rId140"/>
    <p:sldId id="600" r:id="rId141"/>
    <p:sldId id="601" r:id="rId142"/>
    <p:sldId id="602" r:id="rId143"/>
    <p:sldId id="603" r:id="rId144"/>
    <p:sldId id="604" r:id="rId145"/>
    <p:sldId id="605" r:id="rId146"/>
    <p:sldId id="606" r:id="rId147"/>
    <p:sldId id="607" r:id="rId148"/>
    <p:sldId id="608" r:id="rId149"/>
    <p:sldId id="609" r:id="rId150"/>
    <p:sldId id="513" r:id="rId151"/>
    <p:sldId id="514" r:id="rId152"/>
    <p:sldId id="515" r:id="rId153"/>
    <p:sldId id="516" r:id="rId154"/>
    <p:sldId id="517" r:id="rId155"/>
    <p:sldId id="518" r:id="rId156"/>
    <p:sldId id="519" r:id="rId157"/>
    <p:sldId id="520" r:id="rId158"/>
    <p:sldId id="521" r:id="rId159"/>
    <p:sldId id="522" r:id="rId160"/>
    <p:sldId id="523" r:id="rId161"/>
    <p:sldId id="524" r:id="rId162"/>
    <p:sldId id="610" r:id="rId163"/>
    <p:sldId id="550" r:id="rId164"/>
    <p:sldId id="551" r:id="rId165"/>
    <p:sldId id="552" r:id="rId166"/>
    <p:sldId id="553" r:id="rId167"/>
    <p:sldId id="554" r:id="rId168"/>
    <p:sldId id="555" r:id="rId169"/>
    <p:sldId id="556" r:id="rId170"/>
    <p:sldId id="557" r:id="rId171"/>
    <p:sldId id="558" r:id="rId172"/>
    <p:sldId id="559" r:id="rId173"/>
    <p:sldId id="560" r:id="rId174"/>
    <p:sldId id="561" r:id="rId175"/>
    <p:sldId id="562" r:id="rId176"/>
    <p:sldId id="563" r:id="rId177"/>
    <p:sldId id="564" r:id="rId178"/>
    <p:sldId id="565" r:id="rId179"/>
    <p:sldId id="566" r:id="rId180"/>
    <p:sldId id="259" r:id="rId1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08"/>
        <p:guide pos="291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10"/>
        <p:guide pos="2183"/>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6" Type="http://schemas.openxmlformats.org/officeDocument/2006/relationships/tableStyles" Target="tableStyles.xml"/><Relationship Id="rId185" Type="http://schemas.openxmlformats.org/officeDocument/2006/relationships/viewProps" Target="viewProps.xml"/><Relationship Id="rId184" Type="http://schemas.openxmlformats.org/officeDocument/2006/relationships/presProps" Target="presProps.xml"/><Relationship Id="rId183" Type="http://schemas.openxmlformats.org/officeDocument/2006/relationships/handoutMaster" Target="handoutMasters/handoutMaster1.xml"/><Relationship Id="rId182" Type="http://schemas.openxmlformats.org/officeDocument/2006/relationships/notesMaster" Target="notesMasters/notesMaster1.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00B0F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360" y="260033"/>
            <a:ext cx="8229600" cy="1143000"/>
          </a:xfrm>
        </p:spPr>
        <p:txBody>
          <a:bodyPr/>
          <a:lstStyle>
            <a:lvl1pPr>
              <a:defRPr>
                <a:solidFill>
                  <a:srgbClr val="00B0F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195473" y="2636449"/>
            <a:ext cx="5059680" cy="874395"/>
          </a:xfrm>
          <a:prstGeom prst="rect">
            <a:avLst/>
          </a:prstGeom>
          <a:noFill/>
        </p:spPr>
        <p:txBody>
          <a:bodyPr wrap="none" rtlCol="0" anchor="ctr">
            <a:spAutoFit/>
          </a:bodyPr>
          <a:lstStyle/>
          <a:p>
            <a:pPr algn="ctr"/>
            <a:r>
              <a:rPr lang="zh-CN" sz="4800" b="1" dirty="0" smtClean="0">
                <a:solidFill>
                  <a:schemeClr val="bg1"/>
                </a:solidFill>
                <a:latin typeface="微软雅黑" pitchFamily="34" charset="-122"/>
                <a:ea typeface="微软雅黑" pitchFamily="34" charset="-122"/>
              </a:rPr>
              <a:t>面向对象三大特性</a:t>
            </a:r>
            <a:endParaRPr lang="zh-CN" sz="4800" b="1" dirty="0" smtClean="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现实世界继承的特点</a:t>
            </a:r>
            <a:endParaRPr lang="zh-CN" altLang="en-US" sz="4400" kern="1200">
              <a:latin typeface="+mj-lt"/>
              <a:ea typeface="+mj-ea"/>
              <a:cs typeface="+mj-cs"/>
              <a:sym typeface="Calibri" charset="0"/>
            </a:endParaRPr>
          </a:p>
        </p:txBody>
      </p:sp>
      <p:sp>
        <p:nvSpPr>
          <p:cNvPr id="12290" name="内容占位符 2"/>
          <p:cNvSpPr>
            <a:spLocks noGrp="1"/>
          </p:cNvSpPr>
          <p:nvPr>
            <p:ph type="subTitle" idx="1"/>
          </p:nvPr>
        </p:nvSpPr>
        <p:spPr>
          <a:xfrm>
            <a:off x="34925" y="1600200"/>
            <a:ext cx="9001125" cy="4525963"/>
          </a:xfrm>
        </p:spPr>
        <p:txBody>
          <a:bodyPr anchor="t"/>
          <a:p>
            <a:pPr algn="l" defTabSz="914400">
              <a:buFont typeface="Arial" charset="0"/>
              <a:buNone/>
            </a:pPr>
            <a:r>
              <a:rPr lang="zh-CN" altLang="en-US" sz="3200" kern="1200" dirty="0">
                <a:latin typeface="+mn-lt"/>
                <a:ea typeface="+mn-ea"/>
                <a:cs typeface="+mn-cs"/>
                <a:sym typeface="Calibri" charset="0"/>
              </a:rPr>
              <a:t>儿子女儿和父亲母亲长得很像包含</a:t>
            </a:r>
            <a:r>
              <a:rPr lang="zh-CN" altLang="en-US" sz="3200" b="1" kern="1200" dirty="0">
                <a:solidFill>
                  <a:srgbClr val="FF0000"/>
                </a:solidFill>
                <a:latin typeface="+mn-lt"/>
                <a:ea typeface="+mn-ea"/>
                <a:cs typeface="+mn-cs"/>
                <a:sym typeface="Calibri" charset="0"/>
              </a:rPr>
              <a:t>两层含义</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儿子女儿拥有了父亲母亲的某些特性比如：双眼皮，单眼皮，身高，柳叶眉，刀眉，剑眉，聪明（主要是继承在母亲）</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同时，儿子，女儿还有自己的一些特性，也就是儿子，女儿并不是和父亲或者母亲长得一模一样</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广义封装的原则</a:t>
            </a:r>
            <a:endParaRPr lang="zh-CN" altLang="en-US" sz="4400" kern="1200">
              <a:latin typeface="+mj-lt"/>
              <a:ea typeface="+mj-ea"/>
              <a:cs typeface="+mj-cs"/>
              <a:sym typeface="Calibri" charset="0"/>
            </a:endParaRPr>
          </a:p>
        </p:txBody>
      </p:sp>
      <p:sp>
        <p:nvSpPr>
          <p:cNvPr id="108546" name="内容占位符 2"/>
          <p:cNvSpPr>
            <a:spLocks noGrp="1"/>
          </p:cNvSpPr>
          <p:nvPr>
            <p:ph type="subTitle" idx="1"/>
          </p:nvPr>
        </p:nvSpPr>
        <p:spPr>
          <a:xfrm>
            <a:off x="0" y="1647825"/>
            <a:ext cx="9144000" cy="4479925"/>
          </a:xfrm>
        </p:spPr>
        <p:txBody>
          <a:bodyPr anchor="t"/>
          <a:p>
            <a:pPr algn="l" defTabSz="914400">
              <a:buFont typeface="Arial" charset="0"/>
              <a:buNone/>
            </a:pPr>
            <a:r>
              <a:rPr lang="zh-CN" altLang="en-US" sz="2800" kern="1200" dirty="0">
                <a:latin typeface="+mn-lt"/>
                <a:ea typeface="+mn-ea"/>
                <a:cs typeface="+mn-cs"/>
                <a:sym typeface="Calibri" charset="0"/>
              </a:rPr>
              <a:t>封装变化点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封装单个功能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单一职责原则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封装功能成多个模块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模块化编程 </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框架设计中已经讲过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命名空间 闭包 对象 函数等都可以实现模块</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封装成组件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框架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幻灯片组件，</a:t>
            </a:r>
            <a:r>
              <a:rPr lang="en-US" altLang="x-none" sz="2400" kern="1200" dirty="0">
                <a:latin typeface="+mn-lt"/>
                <a:ea typeface="+mn-ea"/>
                <a:cs typeface="+mn-cs"/>
                <a:sym typeface="Calibri" charset="0"/>
              </a:rPr>
              <a:t>tab</a:t>
            </a:r>
            <a:r>
              <a:rPr lang="zh-CN" altLang="en-US" sz="2400" kern="1200" dirty="0">
                <a:latin typeface="+mn-lt"/>
                <a:ea typeface="+mn-ea"/>
                <a:cs typeface="+mn-cs"/>
                <a:sym typeface="Calibri" charset="0"/>
              </a:rPr>
              <a:t>组件，瀑布流组件</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基于框架</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封装业务逻辑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基于框架，组件，比如幻灯片和</a:t>
            </a:r>
            <a:r>
              <a:rPr lang="en-US" altLang="x-none" sz="2800" kern="1200" dirty="0">
                <a:latin typeface="+mn-lt"/>
                <a:ea typeface="+mn-ea"/>
                <a:cs typeface="+mn-cs"/>
                <a:sym typeface="Calibri" charset="0"/>
              </a:rPr>
              <a:t>ajax</a:t>
            </a:r>
            <a:r>
              <a:rPr lang="zh-CN" altLang="en-US" sz="2800" kern="1200" dirty="0">
                <a:latin typeface="+mn-lt"/>
                <a:ea typeface="+mn-ea"/>
                <a:cs typeface="+mn-cs"/>
                <a:sym typeface="Calibri" charset="0"/>
              </a:rPr>
              <a:t>结合</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多态世界</a:t>
            </a:r>
            <a:endParaRPr lang="zh-CN" altLang="en-US" sz="4400" kern="1200">
              <a:latin typeface="Calibri" charset="0"/>
              <a:ea typeface="宋体" charset="-122"/>
              <a:cs typeface="+mj-cs"/>
              <a:sym typeface="Calibri" charset="0"/>
            </a:endParaRPr>
          </a:p>
        </p:txBody>
      </p:sp>
      <p:sp>
        <p:nvSpPr>
          <p:cNvPr id="10957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多态是一种思想 </a:t>
            </a:r>
            <a:endParaRPr lang="zh-CN" altLang="en-US" sz="4400" kern="1200">
              <a:latin typeface="+mj-lt"/>
              <a:ea typeface="+mj-ea"/>
              <a:cs typeface="+mj-cs"/>
              <a:sym typeface="Calibri" charset="0"/>
            </a:endParaRPr>
          </a:p>
        </p:txBody>
      </p:sp>
      <p:sp>
        <p:nvSpPr>
          <p:cNvPr id="1105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多态不是一种技术，是你解决问题的方针，指导思想。</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a:t>
            </a:r>
            <a:endParaRPr lang="zh-CN" altLang="en-US" sz="4400" kern="1200">
              <a:latin typeface="+mj-lt"/>
              <a:ea typeface="+mj-ea"/>
              <a:cs typeface="+mj-cs"/>
              <a:sym typeface="Calibri" charset="0"/>
            </a:endParaRPr>
          </a:p>
        </p:txBody>
      </p:sp>
      <p:sp>
        <p:nvSpPr>
          <p:cNvPr id="111618" name="内容占位符 2"/>
          <p:cNvSpPr>
            <a:spLocks noGrp="1"/>
          </p:cNvSpPr>
          <p:nvPr>
            <p:ph type="subTitle" idx="1"/>
          </p:nvPr>
        </p:nvSpPr>
        <p:spPr>
          <a:xfrm>
            <a:off x="0" y="1527175"/>
            <a:ext cx="9144000" cy="4600575"/>
          </a:xfrm>
        </p:spPr>
        <p:txBody>
          <a:bodyPr anchor="t"/>
          <a:p>
            <a:pPr algn="l" defTabSz="914400">
              <a:buFont typeface="Arial" charset="0"/>
              <a:buNone/>
            </a:pPr>
            <a:r>
              <a:rPr lang="zh-CN" altLang="en-US" sz="3200" kern="1200" dirty="0">
                <a:latin typeface="+mn-lt"/>
                <a:ea typeface="+mn-ea"/>
                <a:cs typeface="+mn-cs"/>
                <a:sym typeface="Calibri" charset="0"/>
              </a:rPr>
              <a:t>同类‘事物’，多种形态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人的多态：男人，女人</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动物的多态：鸭子，鹅，鸡，猪。。。，</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动物叫声多态：虽然动物都会叫，但是叫声也是多态的</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鸟鸣，猪吼，虎啸，狼嚎，龙吟，猿鸣，马嘶，狮吼，犬吠，鸟啼</a:t>
            </a:r>
            <a:endParaRPr lang="en-US" altLang="x-none" sz="2800" kern="1200" dirty="0">
              <a:latin typeface="+mn-lt"/>
              <a:ea typeface="+mn-ea"/>
              <a:cs typeface="+mn-cs"/>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多态和诗意世界</a:t>
            </a:r>
            <a:endParaRPr lang="zh-CN" altLang="en-US" sz="4400" kern="1200">
              <a:latin typeface="+mj-lt"/>
              <a:ea typeface="+mj-ea"/>
              <a:cs typeface="+mj-cs"/>
              <a:sym typeface="Calibri" charset="0"/>
            </a:endParaRPr>
          </a:p>
        </p:txBody>
      </p:sp>
      <p:sp>
        <p:nvSpPr>
          <p:cNvPr id="1126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都是叫声，但是叫声是多态的</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1</a:t>
            </a:r>
            <a:r>
              <a:rPr lang="zh-CN" altLang="en-US" sz="2800" kern="1200" dirty="0">
                <a:latin typeface="+mn-lt"/>
                <a:ea typeface="+mn-ea"/>
                <a:cs typeface="+mn-cs"/>
                <a:sym typeface="Calibri" charset="0"/>
              </a:rPr>
              <a:t>、鹅 曲项向天歌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2</a:t>
            </a:r>
            <a:r>
              <a:rPr lang="zh-CN" altLang="en-US" sz="2800" kern="1200" dirty="0">
                <a:latin typeface="+mn-lt"/>
                <a:ea typeface="+mn-ea"/>
                <a:cs typeface="+mn-cs"/>
                <a:sym typeface="Calibri" charset="0"/>
              </a:rPr>
              <a:t>、稻花香里说丰年</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听取蛙声一片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3</a:t>
            </a:r>
            <a:r>
              <a:rPr lang="zh-CN" altLang="en-US" sz="2800" kern="1200" dirty="0">
                <a:latin typeface="+mn-lt"/>
                <a:ea typeface="+mn-ea"/>
                <a:cs typeface="+mn-cs"/>
                <a:sym typeface="Calibri" charset="0"/>
              </a:rPr>
              <a:t>、月出惊山鸟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时鸣春涧中</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多态通俗定义总结</a:t>
            </a:r>
            <a:endParaRPr lang="zh-CN" altLang="en-US" sz="4400" kern="1200">
              <a:latin typeface="+mj-lt"/>
              <a:ea typeface="+mj-ea"/>
              <a:cs typeface="+mj-cs"/>
              <a:sym typeface="Calibri" charset="0"/>
            </a:endParaRPr>
          </a:p>
        </p:txBody>
      </p:sp>
      <p:sp>
        <p:nvSpPr>
          <p:cNvPr id="11366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世界之所以多彩，诗意，源于多态</a:t>
            </a:r>
            <a:endParaRPr lang="en-US" altLang="x-none" sz="32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官方定义</a:t>
            </a:r>
            <a:endParaRPr lang="zh-CN" altLang="en-US" sz="4400" kern="1200">
              <a:latin typeface="+mj-lt"/>
              <a:ea typeface="+mj-ea"/>
              <a:cs typeface="+mj-cs"/>
              <a:sym typeface="Calibri" charset="0"/>
            </a:endParaRPr>
          </a:p>
        </p:txBody>
      </p:sp>
      <p:sp>
        <p:nvSpPr>
          <p:cNvPr id="1146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多态（英语：</a:t>
            </a:r>
            <a:r>
              <a:rPr lang="en-US" altLang="x-none" sz="2400" kern="1200" dirty="0">
                <a:latin typeface="+mn-lt"/>
                <a:ea typeface="+mn-ea"/>
                <a:cs typeface="+mn-cs"/>
                <a:sym typeface="Calibri" charset="0"/>
              </a:rPr>
              <a:t>Polymorphism</a:t>
            </a:r>
            <a:r>
              <a:rPr lang="zh-CN" altLang="en-US" sz="2400" kern="1200" dirty="0">
                <a:latin typeface="+mn-lt"/>
                <a:ea typeface="+mn-ea"/>
                <a:cs typeface="+mn-cs"/>
                <a:sym typeface="Calibri" charset="0"/>
              </a:rPr>
              <a:t>），是指面向对象程序运行时，相同的消息可能会送给多个不同的类之对象，而系统可依据对象所属类，引发对应类的方法，而有不同的行为</a:t>
            </a:r>
            <a:endParaRPr lang="en-US" altLang="x-none"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多态生活场景理解</a:t>
            </a:r>
            <a:endParaRPr lang="zh-CN" altLang="en-US" sz="4400" kern="1200">
              <a:latin typeface="+mj-lt"/>
              <a:ea typeface="+mj-ea"/>
              <a:cs typeface="+mj-cs"/>
              <a:sym typeface="Calibri" charset="0"/>
            </a:endParaRPr>
          </a:p>
        </p:txBody>
      </p:sp>
      <p:sp>
        <p:nvSpPr>
          <p:cNvPr id="115714" name="内容占位符 2"/>
          <p:cNvSpPr>
            <a:spLocks noGrp="1"/>
          </p:cNvSpPr>
          <p:nvPr>
            <p:ph type="subTitle" idx="1"/>
          </p:nvPr>
        </p:nvSpPr>
        <p:spPr>
          <a:xfrm>
            <a:off x="466725" y="155575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拍电影 </a:t>
            </a:r>
            <a:r>
              <a:rPr lang="en-US" altLang="x-none" sz="3200" kern="1200" dirty="0">
                <a:latin typeface="+mn-lt"/>
                <a:ea typeface="+mn-ea"/>
                <a:cs typeface="+mn-cs"/>
                <a:sym typeface="Calibri" charset="0"/>
              </a:rPr>
              <a:t>action</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主角表演</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照明师灯光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对主角补光</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摄影师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跟踪主角拍摄</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道具师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撒上雪飞</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中的多态世界</a:t>
            </a:r>
            <a:endParaRPr lang="zh-CN" altLang="en-US" sz="4400" kern="1200" dirty="0">
              <a:latin typeface="Calibri" charset="0"/>
              <a:ea typeface="宋体" charset="-122"/>
              <a:cs typeface="+mj-cs"/>
              <a:sym typeface="Calibri" charset="0"/>
            </a:endParaRPr>
          </a:p>
        </p:txBody>
      </p:sp>
      <p:sp>
        <p:nvSpPr>
          <p:cNvPr id="11673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从新浪体育板块开始谈起</a:t>
            </a:r>
            <a:endParaRPr lang="zh-CN" altLang="en-US" sz="4400" kern="1200">
              <a:latin typeface="+mj-lt"/>
              <a:ea typeface="+mj-ea"/>
              <a:cs typeface="+mj-cs"/>
              <a:sym typeface="Calibri" charset="0"/>
            </a:endParaRPr>
          </a:p>
        </p:txBody>
      </p:sp>
      <p:sp>
        <p:nvSpPr>
          <p:cNvPr id="117762" name="内容占位符 2"/>
          <p:cNvSpPr>
            <a:spLocks noGrp="1"/>
          </p:cNvSpPr>
          <p:nvPr>
            <p:ph type="subTitle" idx="1"/>
          </p:nvPr>
        </p:nvSpPr>
        <p:spPr>
          <a:xfrm>
            <a:off x="0" y="1214438"/>
            <a:ext cx="9144000" cy="5167312"/>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假如我们要实现如下功能：</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比赛完一场比赛之后，如下需要更新：</a:t>
            </a:r>
            <a:endParaRPr lang="en-US" altLang="x-none" sz="28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比赛结果更新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球队信息更新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教练信息更新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球员信息更新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赛程信息更新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排名信息更新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endParaRPr lang="zh-CN" altLang="en-US"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如果将球队，教练，球员，赛程，排名等各自用一个对象表示，其都有一个方法更新，虽然都是更新，但是更新的内容不一样，这就是多态</a:t>
            </a:r>
            <a:endParaRPr lang="en-US" altLang="x-none" sz="2400" kern="1200" dirty="0">
              <a:latin typeface="+mn-lt"/>
              <a:ea typeface="+mn-ea"/>
              <a:cs typeface="+mn-cs"/>
              <a:sym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3314"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13315"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a:t>
            </a:r>
            <a:endParaRPr lang="zh-CN" altLang="en-US" sz="4400" kern="1200">
              <a:latin typeface="+mj-lt"/>
              <a:ea typeface="+mj-ea"/>
              <a:cs typeface="+mj-cs"/>
              <a:sym typeface="Calibri" charset="0"/>
            </a:endParaRPr>
          </a:p>
        </p:txBody>
      </p:sp>
      <p:sp>
        <p:nvSpPr>
          <p:cNvPr id="11878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多态和观察者模式实现一处变化，所有皆变。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相关课程会在设计模式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观察者模式详细展开。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敬请期待。</a:t>
            </a:r>
            <a:endParaRPr lang="zh-CN" altLang="en-US" sz="3200" kern="1200" dirty="0">
              <a:latin typeface="+mn-lt"/>
              <a:ea typeface="+mn-ea"/>
              <a:cs typeface="+mn-cs"/>
              <a:sym typeface="Calibri"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3"/>
          <p:cNvSpPr>
            <a:spLocks noGrp="1"/>
          </p:cNvSpPr>
          <p:nvPr>
            <p:ph type="ctrTitle"/>
          </p:nvPr>
        </p:nvSpPr>
        <p:spPr>
          <a:xfrm>
            <a:off x="1123950" y="1125538"/>
            <a:ext cx="7316788" cy="2387600"/>
          </a:xfrm>
        </p:spPr>
        <p:txBody>
          <a:bodyPr anchor="ctr"/>
          <a:p>
            <a:pPr defTabSz="914400">
              <a:buNone/>
            </a:pPr>
            <a:r>
              <a:rPr lang="zh-CN" altLang="en-US" sz="4400" kern="1200">
                <a:latin typeface="Calibri" charset="0"/>
                <a:ea typeface="宋体" charset="-122"/>
                <a:cs typeface="+mj-cs"/>
                <a:sym typeface="Calibri" charset="0"/>
              </a:rPr>
              <a:t>继承实现多态</a:t>
            </a:r>
            <a:endParaRPr lang="zh-CN" altLang="en-US" sz="4400" kern="1200">
              <a:latin typeface="Calibri" charset="0"/>
              <a:ea typeface="宋体" charset="-122"/>
              <a:cs typeface="+mj-cs"/>
              <a:sym typeface="Calibri" charset="0"/>
            </a:endParaRPr>
          </a:p>
        </p:txBody>
      </p:sp>
      <p:sp>
        <p:nvSpPr>
          <p:cNvPr id="11981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08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继承本身就是多态的一种实现。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同类事物</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多态。。。</a:t>
            </a:r>
            <a:endParaRPr lang="zh-CN" altLang="en-US" sz="3200" kern="1200" dirty="0">
              <a:latin typeface="+mn-lt"/>
              <a:ea typeface="+mn-ea"/>
              <a:cs typeface="+mn-cs"/>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通过淘宝理解继承场景</a:t>
            </a:r>
            <a:endParaRPr lang="zh-CN" altLang="en-US" sz="4400" kern="1200">
              <a:latin typeface="+mj-lt"/>
              <a:ea typeface="+mj-ea"/>
              <a:cs typeface="+mj-cs"/>
              <a:sym typeface="Calibri" charset="0"/>
            </a:endParaRPr>
          </a:p>
        </p:txBody>
      </p:sp>
      <p:sp>
        <p:nvSpPr>
          <p:cNvPr id="1218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以产品购买为例</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电器，手机类</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需要邮寄</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充值业务，陪聊（不需要邮寄）</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这两个产品只有购买这个方法实现不一样</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但是其余都是一样的，我们没有必要全部重写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我们可以这样做：</a:t>
            </a:r>
            <a:endParaRPr lang="zh-CN" altLang="en-US" sz="3200" kern="1200" dirty="0">
              <a:latin typeface="+mn-lt"/>
              <a:ea typeface="+mn-ea"/>
              <a:cs typeface="+mn-cs"/>
              <a:sym typeface="Calibri"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000375" y="1412875"/>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基类</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名称</a:t>
            </a:r>
            <a:endParaRPr lang="zh-CN" altLang="en-US" dirty="0">
              <a:ea typeface="宋体" charset="-122"/>
            </a:endParaRPr>
          </a:p>
        </p:txBody>
      </p:sp>
      <p:sp>
        <p:nvSpPr>
          <p:cNvPr id="122882" name="矩形 4"/>
          <p:cNvSpPr/>
          <p:nvPr/>
        </p:nvSpPr>
        <p:spPr>
          <a:xfrm>
            <a:off x="827088" y="4076700"/>
            <a:ext cx="2868612"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服务类产品</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购买方法</a:t>
            </a:r>
            <a:endParaRPr lang="zh-CN" altLang="en-US" dirty="0">
              <a:ea typeface="宋体" charset="-122"/>
            </a:endParaRPr>
          </a:p>
        </p:txBody>
      </p:sp>
      <p:sp>
        <p:nvSpPr>
          <p:cNvPr id="122883" name="矩形 5"/>
          <p:cNvSpPr/>
          <p:nvPr/>
        </p:nvSpPr>
        <p:spPr>
          <a:xfrm>
            <a:off x="5364163" y="4076700"/>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4400" dirty="0">
                <a:solidFill>
                  <a:schemeClr val="bg1"/>
                </a:solidFill>
                <a:latin typeface="Arial" charset="0"/>
                <a:ea typeface="宋体" charset="-122"/>
                <a:sym typeface="Arial" charset="0"/>
              </a:rPr>
              <a:t>普通产品</a:t>
            </a:r>
            <a:endParaRPr lang="en-US" altLang="x-none" sz="4400" dirty="0">
              <a:solidFill>
                <a:schemeClr val="bg1"/>
              </a:solidFill>
              <a:latin typeface="Arial" charset="0"/>
              <a:ea typeface="宋体" charset="-122"/>
              <a:sym typeface="Arial" charset="0"/>
            </a:endParaRPr>
          </a:p>
          <a:p>
            <a:pPr lvl="0" algn="ctr"/>
            <a:r>
              <a:rPr lang="zh-CN" altLang="en-US" sz="2800" dirty="0">
                <a:solidFill>
                  <a:schemeClr val="bg1"/>
                </a:solidFill>
                <a:latin typeface="Arial" charset="0"/>
                <a:ea typeface="宋体" charset="-122"/>
                <a:sym typeface="Arial" charset="0"/>
              </a:rPr>
              <a:t>购买方法</a:t>
            </a:r>
            <a:endParaRPr lang="zh-CN" altLang="en-US" dirty="0">
              <a:ea typeface="宋体" charset="-122"/>
            </a:endParaRPr>
          </a:p>
        </p:txBody>
      </p:sp>
      <p:cxnSp>
        <p:nvCxnSpPr>
          <p:cNvPr id="122884" name="肘形连接符 7"/>
          <p:cNvCxnSpPr/>
          <p:nvPr/>
        </p:nvCxnSpPr>
        <p:spPr>
          <a:xfrm rot="5400000" flipH="1" flipV="1">
            <a:off x="1658938" y="2735263"/>
            <a:ext cx="1943100" cy="736600"/>
          </a:xfrm>
          <a:prstGeom prst="bentConnector2">
            <a:avLst/>
          </a:prstGeom>
          <a:ln w="9525" cap="flat" cmpd="sng">
            <a:solidFill>
              <a:schemeClr val="tx1"/>
            </a:solidFill>
            <a:prstDash val="solid"/>
            <a:bevel/>
            <a:headEnd type="none" w="med" len="med"/>
            <a:tailEnd type="triangle" w="med" len="med"/>
          </a:ln>
        </p:spPr>
      </p:cxnSp>
      <p:cxnSp>
        <p:nvCxnSpPr>
          <p:cNvPr id="122885" name="肘形连接符 9"/>
          <p:cNvCxnSpPr/>
          <p:nvPr/>
        </p:nvCxnSpPr>
        <p:spPr>
          <a:xfrm rot="-5400000" flipV="1">
            <a:off x="5364163" y="2636838"/>
            <a:ext cx="1943100" cy="936625"/>
          </a:xfrm>
          <a:prstGeom prst="bentConnector2">
            <a:avLst/>
          </a:prstGeom>
          <a:ln w="9525" cap="flat" cmpd="sng">
            <a:solidFill>
              <a:schemeClr val="tx1"/>
            </a:solidFill>
            <a:prstDash val="solid"/>
            <a:bevel/>
            <a:headEnd type="triangle" w="med" len="med"/>
            <a:tailEnd type="triangle" w="med" len="med"/>
          </a:ln>
        </p:spPr>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继承多态实战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计算周长</a:t>
            </a:r>
            <a:endParaRPr lang="zh-CN" altLang="en-US" sz="4400" kern="1200" dirty="0">
              <a:latin typeface="+mj-lt"/>
              <a:ea typeface="+mj-ea"/>
              <a:cs typeface="+mj-cs"/>
              <a:sym typeface="Calibri" charset="0"/>
            </a:endParaRPr>
          </a:p>
        </p:txBody>
      </p:sp>
      <p:sp>
        <p:nvSpPr>
          <p:cNvPr id="1239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sz="3200" kern="1200">
                <a:latin typeface="+mn-lt"/>
                <a:ea typeface="+mn-ea"/>
                <a:cs typeface="+mn-cs"/>
                <a:sym typeface="Calibri" charset="0"/>
              </a:rPr>
              <a:t>通过商城例子理解多态</a:t>
            </a:r>
            <a:endParaRPr lang="zh-CN" sz="3200" kern="1200">
              <a:latin typeface="+mn-lt"/>
              <a:ea typeface="+mn-ea"/>
              <a:cs typeface="+mn-cs"/>
              <a:sym typeface="Calibri" charset="0"/>
            </a:endParaRPr>
          </a:p>
          <a:p>
            <a:pPr algn="l" defTabSz="914400">
              <a:buFont typeface="Arial" charset="0"/>
              <a:buNone/>
            </a:pPr>
            <a:r>
              <a:rPr lang="zh-CN" sz="3200" kern="1200">
                <a:latin typeface="+mn-lt"/>
                <a:ea typeface="+mn-ea"/>
                <a:cs typeface="+mn-cs"/>
                <a:sym typeface="Calibri" charset="0"/>
              </a:rPr>
              <a:t>通过周长例子理解多态</a:t>
            </a:r>
            <a:endParaRPr lang="zh-CN" sz="3200" kern="1200">
              <a:latin typeface="+mn-lt"/>
              <a:ea typeface="+mn-ea"/>
              <a:cs typeface="+mn-cs"/>
              <a:sym typeface="Calibri"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多态的多种实现方式</a:t>
            </a:r>
            <a:endParaRPr lang="zh-CN" altLang="en-US" sz="4400" kern="1200">
              <a:latin typeface="+mj-lt"/>
              <a:ea typeface="+mj-ea"/>
              <a:cs typeface="+mj-cs"/>
              <a:sym typeface="Calibri" charset="0"/>
            </a:endParaRPr>
          </a:p>
        </p:txBody>
      </p:sp>
      <p:sp>
        <p:nvSpPr>
          <p:cNvPr id="126978" name="内容占位符 2"/>
          <p:cNvSpPr>
            <a:spLocks noGrp="1"/>
          </p:cNvSpPr>
          <p:nvPr>
            <p:ph type="subTitle" idx="1"/>
          </p:nvPr>
        </p:nvSpPr>
        <p:spPr>
          <a:xfrm>
            <a:off x="466725"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前面继承可以实现多态</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重载也是多态的一种体现</a:t>
            </a:r>
            <a:endParaRPr lang="zh-CN" altLang="en-US" sz="3200" kern="1200" dirty="0">
              <a:latin typeface="+mn-lt"/>
              <a:ea typeface="+mn-ea"/>
              <a:cs typeface="+mn-cs"/>
              <a:sym typeface="Calibri"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多态的实现方式</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方法重载</a:t>
            </a:r>
            <a:endParaRPr lang="zh-CN" altLang="en-US" sz="4400" kern="1200" dirty="0">
              <a:latin typeface="+mj-lt"/>
              <a:ea typeface="+mj-ea"/>
              <a:cs typeface="+mj-cs"/>
              <a:sym typeface="Calibri" charset="0"/>
            </a:endParaRPr>
          </a:p>
        </p:txBody>
      </p:sp>
      <p:sp>
        <p:nvSpPr>
          <p:cNvPr id="1280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定义</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一个方法</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名称相同</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通过参数个数不同或者参数的类型不同执行不同的功能</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9026"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高级语言是支持重载多态的，但是</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不支持</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在</a:t>
            </a:r>
            <a:r>
              <a:rPr lang="en-US" altLang="x-none" sz="2800" kern="1200" dirty="0">
                <a:latin typeface="+mn-lt"/>
                <a:ea typeface="+mn-ea"/>
                <a:cs typeface="+mn-cs"/>
                <a:sym typeface="Calibri" charset="0"/>
              </a:rPr>
              <a:t>.Net</a:t>
            </a:r>
            <a:r>
              <a:rPr lang="zh-CN" altLang="en-US" sz="2800" kern="1200" dirty="0">
                <a:latin typeface="+mn-lt"/>
                <a:ea typeface="+mn-ea"/>
                <a:cs typeface="+mn-cs"/>
                <a:sym typeface="Calibri" charset="0"/>
              </a:rPr>
              <a:t>中有方法的重载，方法名称相同，参数不同或者参数类型不同，被视为不同的方法。</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但是在</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中，如果函数名称相同，无论参数怎么不相同，调用 的时候始终会以最后一个函数为有效函数，怎么解决这个问题呢，下面就介绍一下函数的重载：</a:t>
            </a:r>
            <a:endParaRPr lang="zh-CN" altLang="en-US" sz="3200" kern="1200" dirty="0">
              <a:latin typeface="+mn-lt"/>
              <a:ea typeface="+mn-ea"/>
              <a:cs typeface="+mn-cs"/>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C#</a:t>
            </a:r>
            <a:r>
              <a:rPr lang="zh-CN" altLang="en-US" sz="4400" kern="1200" dirty="0">
                <a:latin typeface="+mj-lt"/>
                <a:ea typeface="+mj-ea"/>
                <a:cs typeface="+mj-cs"/>
                <a:sym typeface="Calibri" charset="0"/>
              </a:rPr>
              <a:t>等高级语言的多态</a:t>
            </a:r>
            <a:endParaRPr lang="zh-CN" altLang="en-US" sz="4400" kern="1200" dirty="0">
              <a:latin typeface="+mj-lt"/>
              <a:ea typeface="+mj-ea"/>
              <a:cs typeface="+mj-cs"/>
              <a:sym typeface="Calibri" charset="0"/>
            </a:endParaRPr>
          </a:p>
        </p:txBody>
      </p:sp>
      <p:sp>
        <p:nvSpPr>
          <p:cNvPr id="130050"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3700" kern="1200" dirty="0">
                <a:latin typeface="+mn-lt"/>
                <a:ea typeface="+mn-ea"/>
                <a:cs typeface="+mn-cs"/>
                <a:sym typeface="Calibri" charset="0"/>
              </a:rPr>
              <a:t>function Add(a,b)</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700" kern="1200" dirty="0">
                <a:latin typeface="+mn-lt"/>
                <a:ea typeface="+mn-ea"/>
                <a:cs typeface="+mn-cs"/>
                <a:sym typeface="Calibri" charset="0"/>
              </a:rPr>
              <a:t>function Add(a,b,c)</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600" b="1" kern="1200" dirty="0">
                <a:latin typeface="+mn-lt"/>
                <a:ea typeface="+mn-ea"/>
                <a:cs typeface="+mn-cs"/>
                <a:sym typeface="Calibri" charset="0"/>
              </a:rPr>
              <a:t>JS</a:t>
            </a:r>
            <a:r>
              <a:rPr lang="zh-CN" altLang="en-US" sz="3600" b="1" kern="1200" dirty="0">
                <a:latin typeface="+mn-lt"/>
                <a:ea typeface="+mn-ea"/>
                <a:cs typeface="+mn-cs"/>
                <a:sym typeface="Calibri" charset="0"/>
              </a:rPr>
              <a:t>不支持方法重载。。。</a:t>
            </a:r>
            <a:endParaRPr lang="en-US" altLang="x-none" sz="3600" b="1"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比如在其他高级语言中，比如</a:t>
            </a:r>
            <a:r>
              <a:rPr lang="en-US" altLang="x-none" sz="2200" kern="1200" dirty="0">
                <a:latin typeface="+mn-lt"/>
                <a:ea typeface="+mn-ea"/>
                <a:cs typeface="+mn-cs"/>
                <a:sym typeface="Calibri" charset="0"/>
              </a:rPr>
              <a:t>C#</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java</a:t>
            </a:r>
            <a:r>
              <a:rPr lang="zh-CN" altLang="en-US" sz="2200" kern="1200" dirty="0">
                <a:latin typeface="+mn-lt"/>
                <a:ea typeface="+mn-ea"/>
                <a:cs typeface="+mn-cs"/>
                <a:sym typeface="Calibri" charset="0"/>
              </a:rPr>
              <a:t>等。</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如上两个函数会被视为不同的函数</a:t>
            </a:r>
            <a:endParaRPr lang="en-US" altLang="x-none" sz="2200" kern="1200" dirty="0">
              <a:latin typeface="+mn-lt"/>
              <a:ea typeface="+mn-ea"/>
              <a:cs typeface="+mn-cs"/>
              <a:sym typeface="Calibri" charset="0"/>
            </a:endParaRPr>
          </a:p>
          <a:p>
            <a:pPr algn="l" defTabSz="914400">
              <a:lnSpc>
                <a:spcPct val="90000"/>
              </a:lnSpc>
              <a:buFont typeface="Arial" charset="0"/>
              <a:buNone/>
            </a:pPr>
            <a:endParaRPr lang="zh-CN" altLang="en-US"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调用：</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2,3,4</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但是在</a:t>
            </a:r>
            <a:r>
              <a:rPr lang="en-US" altLang="x-none" sz="2200" kern="1200" dirty="0">
                <a:latin typeface="+mn-lt"/>
                <a:ea typeface="+mn-ea"/>
                <a:cs typeface="+mn-cs"/>
                <a:sym typeface="Calibri" charset="0"/>
              </a:rPr>
              <a:t>JavaScript</a:t>
            </a:r>
            <a:r>
              <a:rPr lang="zh-CN" altLang="en-US" sz="2200" kern="1200" dirty="0">
                <a:latin typeface="+mn-lt"/>
                <a:ea typeface="+mn-ea"/>
                <a:cs typeface="+mn-cs"/>
                <a:sym typeface="Calibri" charset="0"/>
              </a:rPr>
              <a:t>中，不支持</a:t>
            </a:r>
            <a:endParaRPr lang="zh-CN" altLang="en-US" sz="2200" kern="1200" dirty="0">
              <a:latin typeface="+mn-lt"/>
              <a:ea typeface="+mn-ea"/>
              <a:cs typeface="+mn-cs"/>
              <a:sym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函数重载实现</a:t>
            </a:r>
            <a:endParaRPr lang="zh-CN" altLang="en-US" sz="4400" kern="1200">
              <a:latin typeface="+mj-lt"/>
              <a:ea typeface="+mj-ea"/>
              <a:cs typeface="+mj-cs"/>
              <a:sym typeface="Calibri" charset="0"/>
            </a:endParaRPr>
          </a:p>
        </p:txBody>
      </p:sp>
      <p:sp>
        <p:nvSpPr>
          <p:cNvPr id="131074" name="内容占位符 2"/>
          <p:cNvSpPr>
            <a:spLocks noGrp="1"/>
          </p:cNvSpPr>
          <p:nvPr>
            <p:ph type="subTitle" idx="1"/>
          </p:nvPr>
        </p:nvSpPr>
        <p:spPr>
          <a:xfrm>
            <a:off x="0" y="1214438"/>
            <a:ext cx="9036050" cy="4911725"/>
          </a:xfrm>
        </p:spPr>
        <p:txBody>
          <a:bodyPr anchor="t"/>
          <a:p>
            <a:pPr marL="514350" indent="-514350" algn="l" defTabSz="914400">
              <a:buFont typeface="Calibri" charset="0"/>
              <a:buAutoNum type="arabicPeriod"/>
            </a:pPr>
            <a:r>
              <a:rPr lang="zh-CN" altLang="en-US" sz="2800" kern="1200" dirty="0">
                <a:latin typeface="+mn-lt"/>
                <a:ea typeface="+mn-ea"/>
                <a:cs typeface="+mn-cs"/>
                <a:sym typeface="Calibri" charset="0"/>
              </a:rPr>
              <a:t>通过函数参数个数区分</a:t>
            </a:r>
            <a:endParaRPr lang="en-US" altLang="x-none"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重载实现方式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类型不同</a:t>
            </a:r>
            <a:endParaRPr lang="zh-CN" altLang="en-US" sz="4400" kern="1200" dirty="0">
              <a:latin typeface="+mj-lt"/>
              <a:ea typeface="+mj-ea"/>
              <a:cs typeface="+mj-cs"/>
              <a:sym typeface="Calibri" charset="0"/>
            </a:endParaRPr>
          </a:p>
        </p:txBody>
      </p:sp>
      <p:sp>
        <p:nvSpPr>
          <p:cNvPr id="132098" name="内容占位符 2"/>
          <p:cNvSpPr>
            <a:spLocks noGrp="1"/>
          </p:cNvSpPr>
          <p:nvPr>
            <p:ph type="subTitle" idx="1"/>
          </p:nvPr>
        </p:nvSpPr>
        <p:spPr>
          <a:xfrm>
            <a:off x="205740" y="1233805"/>
            <a:ext cx="8830945" cy="5219700"/>
          </a:xfrm>
        </p:spPr>
        <p:txBody>
          <a:bodyPr anchor="t">
            <a:normAutofit fontScale="40000"/>
          </a:bodyPr>
          <a:p>
            <a:pPr algn="l" defTabSz="914400">
              <a:lnSpc>
                <a:spcPct val="90000"/>
              </a:lnSpc>
              <a:buFont typeface="Arial" charset="0"/>
              <a:buNone/>
            </a:pPr>
            <a:r>
              <a:rPr lang="en-US" altLang="x-none" sz="5400" kern="1200" dirty="0">
                <a:latin typeface="+mn-lt"/>
                <a:ea typeface="+mn-ea"/>
                <a:cs typeface="+mn-cs"/>
                <a:sym typeface="Calibri" charset="0"/>
              </a:rPr>
              <a:t>var MyClass=function(){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var AddNum=function(a,b){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return 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var AddString=function(a,b){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return "I am here"+a+b;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this.Add=function(a,b){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if(typeof(a)=="number")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return AddNum(a,b);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else </a:t>
            </a:r>
            <a:br>
              <a:rPr lang="zh-CN" altLang="en-US" sz="5400" kern="1200" dirty="0">
                <a:latin typeface="+mn-lt"/>
                <a:ea typeface="+mn-ea"/>
                <a:cs typeface="+mn-cs"/>
                <a:sym typeface="Calibri" charset="0"/>
              </a:rPr>
            </a:br>
            <a:r>
              <a:rPr lang="en-US" altLang="x-none" sz="5400" kern="1200" dirty="0">
                <a:latin typeface="+mn-lt"/>
                <a:ea typeface="+mn-ea"/>
                <a:cs typeface="+mn-cs"/>
                <a:sym typeface="Calibri" charset="0"/>
              </a:rPr>
              <a:t>return AddString(a,b); </a:t>
            </a:r>
            <a:br>
              <a:rPr lang="zh-CN" altLang="en-US" sz="5400" kern="1200" dirty="0">
                <a:latin typeface="+mn-lt"/>
                <a:ea typeface="+mn-ea"/>
                <a:cs typeface="+mn-cs"/>
                <a:sym typeface="Calibri" charset="0"/>
              </a:rPr>
            </a:br>
            <a:r>
              <a:rPr lang="en-US" altLang="x-none" sz="7200" kern="1200" dirty="0">
                <a:latin typeface="+mn-lt"/>
                <a:ea typeface="+mn-ea"/>
                <a:cs typeface="+mn-cs"/>
                <a:sym typeface="Calibri" charset="0"/>
              </a:rPr>
              <a:t>}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var MyObj = new MyClass();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var X = MyObj.Add(5,6);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var Y = MyObj.Add("A","FFFFFF");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alert(X); //</a:t>
            </a:r>
            <a:r>
              <a:rPr lang="zh-CN" altLang="en-US" kern="1200" dirty="0">
                <a:latin typeface="+mn-lt"/>
                <a:ea typeface="+mn-ea"/>
                <a:cs typeface="+mn-cs"/>
                <a:sym typeface="Calibri" charset="0"/>
              </a:rPr>
              <a:t>结果：</a:t>
            </a:r>
            <a:r>
              <a:rPr lang="en-US" altLang="x-none" kern="1200" dirty="0">
                <a:latin typeface="+mn-lt"/>
                <a:ea typeface="+mn-ea"/>
                <a:cs typeface="+mn-cs"/>
                <a:sym typeface="Calibri" charset="0"/>
              </a:rPr>
              <a:t>11 </a:t>
            </a:r>
            <a:br>
              <a:rPr lang="zh-CN" altLang="en-US" kern="1200" dirty="0">
                <a:latin typeface="+mn-lt"/>
                <a:ea typeface="+mn-ea"/>
                <a:cs typeface="+mn-cs"/>
                <a:sym typeface="Calibri" charset="0"/>
              </a:rPr>
            </a:br>
            <a:r>
              <a:rPr lang="en-US" altLang="x-none" kern="1200" dirty="0">
                <a:latin typeface="+mn-lt"/>
                <a:ea typeface="+mn-ea"/>
                <a:cs typeface="+mn-cs"/>
                <a:sym typeface="Calibri" charset="0"/>
              </a:rPr>
              <a:t>alert(Y); //</a:t>
            </a:r>
            <a:r>
              <a:rPr lang="zh-CN" altLang="en-US" kern="1200" dirty="0">
                <a:latin typeface="+mn-lt"/>
                <a:ea typeface="+mn-ea"/>
                <a:cs typeface="+mn-cs"/>
                <a:sym typeface="Calibri" charset="0"/>
              </a:rPr>
              <a:t>结果：</a:t>
            </a:r>
            <a:r>
              <a:rPr lang="en-US" altLang="x-none" kern="1200" dirty="0">
                <a:latin typeface="+mn-lt"/>
                <a:ea typeface="+mn-ea"/>
                <a:cs typeface="+mn-cs"/>
                <a:sym typeface="Calibri" charset="0"/>
              </a:rPr>
              <a:t>I am hereAFFFFFF</a:t>
            </a:r>
            <a:endParaRPr lang="zh-CN" altLang="en-US" kern="1200" dirty="0">
              <a:latin typeface="+mn-lt"/>
              <a:ea typeface="+mn-ea"/>
              <a:cs typeface="+mn-cs"/>
              <a:sym typeface="Calibri"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ctrTitle"/>
          </p:nvPr>
        </p:nvSpPr>
        <p:spPr>
          <a:xfrm>
            <a:off x="457200" y="274638"/>
            <a:ext cx="8229600" cy="1143000"/>
          </a:xfrm>
        </p:spPr>
        <p:txBody>
          <a:bodyPr anchor="ctr"/>
          <a:p>
            <a:pPr defTabSz="914400">
              <a:buNone/>
            </a:pPr>
            <a:r>
              <a:rPr lang="zh-CN" altLang="en-US" sz="3200" kern="1200" dirty="0">
                <a:latin typeface="+mj-lt"/>
                <a:ea typeface="+mj-ea"/>
                <a:cs typeface="+mj-cs"/>
                <a:sym typeface="Calibri" charset="0"/>
              </a:rPr>
              <a:t>通过函数的</a:t>
            </a:r>
            <a:r>
              <a:rPr lang="en-US" altLang="x-none" sz="3200" kern="1200" dirty="0">
                <a:latin typeface="+mj-lt"/>
                <a:ea typeface="+mj-ea"/>
                <a:cs typeface="+mj-cs"/>
                <a:sym typeface="Calibri" charset="0"/>
              </a:rPr>
              <a:t>arguments</a:t>
            </a:r>
            <a:r>
              <a:rPr lang="zh-CN" altLang="en-US" sz="3200" kern="1200" dirty="0">
                <a:latin typeface="+mj-lt"/>
                <a:ea typeface="+mj-ea"/>
                <a:cs typeface="+mj-cs"/>
                <a:sym typeface="Calibri" charset="0"/>
              </a:rPr>
              <a:t>属性实现重载</a:t>
            </a:r>
            <a:endParaRPr lang="zh-CN" altLang="en-US" sz="3200" kern="1200" dirty="0">
              <a:latin typeface="+mj-lt"/>
              <a:ea typeface="+mj-ea"/>
              <a:cs typeface="+mj-cs"/>
              <a:sym typeface="Calibri" charset="0"/>
            </a:endParaRPr>
          </a:p>
        </p:txBody>
      </p:sp>
      <p:sp>
        <p:nvSpPr>
          <p:cNvPr id="13312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2600" kern="1200" dirty="0">
                <a:latin typeface="+mn-lt"/>
                <a:ea typeface="+mn-ea"/>
                <a:cs typeface="+mn-cs"/>
                <a:sym typeface="Calibri" charset="0"/>
              </a:rPr>
              <a:t>function add()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var sum = 0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for ( var i = 0 ; i &lt; arguments.length; i ++ )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sum += arguments[i];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return sum;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function test()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alert(add());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alert(add( 1 , 2 ));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alert(add( 1 , 2 , 3 )); </a:t>
            </a:r>
            <a:br>
              <a:rPr lang="zh-CN" altLang="en-US" sz="2600" kern="1200" dirty="0">
                <a:latin typeface="+mn-lt"/>
                <a:ea typeface="+mn-ea"/>
                <a:cs typeface="+mn-cs"/>
                <a:sym typeface="Calibri" charset="0"/>
              </a:rPr>
            </a:br>
            <a:r>
              <a:rPr lang="en-US" altLang="x-none" sz="2600" kern="1200" dirty="0">
                <a:latin typeface="+mn-lt"/>
                <a:ea typeface="+mn-ea"/>
                <a:cs typeface="+mn-cs"/>
                <a:sym typeface="Calibri" charset="0"/>
              </a:rPr>
              <a:t>}</a:t>
            </a:r>
            <a:endParaRPr lang="zh-CN" altLang="en-US" sz="2600" kern="1200" dirty="0">
              <a:latin typeface="+mn-lt"/>
              <a:ea typeface="+mn-ea"/>
              <a:cs typeface="+mn-cs"/>
              <a:sym typeface="Calibri"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第七层</a:t>
            </a:r>
            <a:endParaRPr lang="zh-CN" altLang="en-US" sz="6000" kern="1200">
              <a:solidFill>
                <a:schemeClr val="tx1"/>
              </a:solidFill>
              <a:latin typeface="Calibri" charset="0"/>
              <a:ea typeface="宋体" charset="-122"/>
              <a:cs typeface="+mj-cs"/>
              <a:sym typeface="Calibri" charset="0"/>
            </a:endParaRPr>
          </a:p>
        </p:txBody>
      </p:sp>
      <p:sp>
        <p:nvSpPr>
          <p:cNvPr id="134147" name="副标题 4"/>
          <p:cNvSpPr>
            <a:spLocks noGrp="1"/>
          </p:cNvSpPr>
          <p:nvPr>
            <p:ph type="subTitle"/>
          </p:nvPr>
        </p:nvSpPr>
        <p:spPr>
          <a:xfrm>
            <a:off x="2987675" y="4106863"/>
            <a:ext cx="43561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面向接口编程</a:t>
            </a:r>
            <a:endParaRPr lang="zh-CN" dirty="0"/>
          </a:p>
          <a:p>
            <a:pPr marL="342900" lvl="0" indent="-342900" algn="l"/>
            <a:r>
              <a:rPr lang="zh-CN" dirty="0"/>
              <a:t>面向抽象编程</a:t>
            </a:r>
            <a:endParaRPr lang="zh-CN" dirty="0"/>
          </a:p>
          <a:p>
            <a:pPr marL="342900" lvl="0" indent="-342900" algn="l"/>
            <a:r>
              <a:rPr lang="zh-CN" dirty="0"/>
              <a:t>面向未来编程</a:t>
            </a:r>
            <a:endParaRPr lang="zh-CN" dirty="0"/>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现实生活中的接口</a:t>
            </a:r>
            <a:endParaRPr lang="zh-CN" altLang="en-US" sz="4400" kern="1200">
              <a:latin typeface="Calibri" charset="0"/>
              <a:ea typeface="宋体" charset="-122"/>
              <a:cs typeface="+mj-cs"/>
              <a:sym typeface="Calibri" charset="0"/>
            </a:endParaRPr>
          </a:p>
        </p:txBody>
      </p:sp>
      <p:sp>
        <p:nvSpPr>
          <p:cNvPr id="14745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接口是什么</a:t>
            </a:r>
            <a:endParaRPr lang="zh-CN" altLang="en-US" sz="4400" kern="1200">
              <a:latin typeface="+mj-lt"/>
              <a:ea typeface="+mj-ea"/>
              <a:cs typeface="+mj-cs"/>
              <a:sym typeface="Calibri" charset="0"/>
            </a:endParaRPr>
          </a:p>
        </p:txBody>
      </p:sp>
      <p:sp>
        <p:nvSpPr>
          <p:cNvPr id="148482"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a:latin typeface="+mn-lt"/>
                <a:ea typeface="+mn-ea"/>
                <a:cs typeface="+mn-cs"/>
                <a:sym typeface="Calibri" charset="0"/>
              </a:rPr>
              <a:t>接口就是一个协议，规定大家都必须遵守的协议</a:t>
            </a:r>
            <a:endParaRPr lang="zh-CN" altLang="en-US" sz="3200" kern="1200">
              <a:latin typeface="+mn-lt"/>
              <a:ea typeface="+mn-ea"/>
              <a:cs typeface="+mn-cs"/>
              <a:sym typeface="Calibri"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接口连接整个世界</a:t>
            </a:r>
            <a:endParaRPr lang="zh-CN" altLang="en-US" sz="4400" kern="1200">
              <a:latin typeface="+mj-lt"/>
              <a:ea typeface="+mj-ea"/>
              <a:cs typeface="+mj-cs"/>
              <a:sym typeface="Calibri" charset="0"/>
            </a:endParaRPr>
          </a:p>
        </p:txBody>
      </p:sp>
      <p:sp>
        <p:nvSpPr>
          <p:cNvPr id="149506" name="内容占位符 4"/>
          <p:cNvSpPr>
            <a:spLocks noGrp="1"/>
          </p:cNvSpPr>
          <p:nvPr>
            <p:ph type="subTitle" idx="1"/>
          </p:nvPr>
        </p:nvSpPr>
        <p:spPr>
          <a:xfrm>
            <a:off x="487363" y="1558925"/>
            <a:ext cx="7780337" cy="4568825"/>
          </a:xfrm>
        </p:spPr>
        <p:txBody>
          <a:bodyPr anchor="t"/>
          <a:p>
            <a:pPr algn="l" defTabSz="914400">
              <a:buFont typeface="Arial" charset="0"/>
              <a:buNone/>
            </a:pPr>
            <a:r>
              <a:rPr lang="zh-CN" altLang="en-US" sz="3200" kern="1200" dirty="0">
                <a:latin typeface="+mn-lt"/>
                <a:ea typeface="+mn-ea"/>
                <a:cs typeface="+mn-cs"/>
                <a:sym typeface="Calibri" charset="0"/>
              </a:rPr>
              <a:t>电脑是由不同公司生产的零部件组装成的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联想，戴尔，惠普，华硕等只是一个组装公司</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CPU—</a:t>
            </a:r>
            <a:r>
              <a:rPr lang="zh-CN" altLang="en-US" sz="2400" kern="1200" dirty="0">
                <a:latin typeface="+mn-lt"/>
                <a:ea typeface="+mn-ea"/>
                <a:cs typeface="+mn-cs"/>
                <a:sym typeface="Calibri" charset="0"/>
              </a:rPr>
              <a:t>英特尔 </a:t>
            </a:r>
            <a:r>
              <a:rPr lang="en-US" altLang="x-none" sz="2400" kern="1200" dirty="0">
                <a:latin typeface="+mn-lt"/>
                <a:ea typeface="+mn-ea"/>
                <a:cs typeface="+mn-cs"/>
                <a:sym typeface="Calibri" charset="0"/>
              </a:rPr>
              <a:t>AMD </a:t>
            </a:r>
            <a:r>
              <a:rPr lang="zh-CN" altLang="en-US" sz="2400" kern="1200" dirty="0">
                <a:latin typeface="+mn-lt"/>
                <a:ea typeface="+mn-ea"/>
                <a:cs typeface="+mn-cs"/>
                <a:sym typeface="Calibri" charset="0"/>
              </a:rPr>
              <a:t>龙芯 </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硬盘</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希捷 西部数据 日立</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鼠标</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键盘</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优盘</a:t>
            </a:r>
            <a:endParaRPr lang="zh-CN" altLang="en-US" sz="3200" kern="1200" dirty="0">
              <a:latin typeface="+mn-lt"/>
              <a:ea typeface="+mn-ea"/>
              <a:cs typeface="+mn-cs"/>
              <a:sym typeface="Calibri"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ctrTitle"/>
          </p:nvPr>
        </p:nvSpPr>
        <p:spPr>
          <a:xfrm>
            <a:off x="-323850" y="692150"/>
            <a:ext cx="9577388" cy="796925"/>
          </a:xfrm>
        </p:spPr>
        <p:txBody>
          <a:bodyPr anchor="ctr"/>
          <a:p>
            <a:pPr defTabSz="914400">
              <a:buNone/>
            </a:pPr>
            <a:r>
              <a:rPr lang="zh-CN" altLang="en-US" sz="4400" kern="1200">
                <a:latin typeface="+mj-lt"/>
                <a:ea typeface="+mj-ea"/>
                <a:cs typeface="+mj-cs"/>
                <a:sym typeface="Calibri" charset="0"/>
              </a:rPr>
              <a:t>为什么他们之间可以彼此独立生产</a:t>
            </a:r>
            <a:endParaRPr lang="zh-CN" altLang="en-US" sz="4400" kern="1200">
              <a:latin typeface="+mj-lt"/>
              <a:ea typeface="+mj-ea"/>
              <a:cs typeface="+mj-cs"/>
              <a:sym typeface="Calibri" charset="0"/>
            </a:endParaRPr>
          </a:p>
        </p:txBody>
      </p:sp>
      <p:sp>
        <p:nvSpPr>
          <p:cNvPr id="1505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因为业界标准化组织规定了通用接口：</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比如</a:t>
            </a:r>
            <a:r>
              <a:rPr lang="en-US" altLang="x-none" sz="3200" kern="1200" dirty="0">
                <a:latin typeface="+mn-lt"/>
                <a:ea typeface="+mn-ea"/>
                <a:cs typeface="+mn-cs"/>
                <a:sym typeface="Calibri" charset="0"/>
              </a:rPr>
              <a:t>USB </a:t>
            </a:r>
            <a:r>
              <a:rPr lang="zh-CN" altLang="en-US" sz="3200" kern="1200" dirty="0">
                <a:latin typeface="+mn-lt"/>
                <a:ea typeface="+mn-ea"/>
                <a:cs typeface="+mn-cs"/>
                <a:sym typeface="Calibri" charset="0"/>
              </a:rPr>
              <a:t>接口：用于连接优盘和计算机。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所有的优盘生产厂商，电脑组装厂商都必须遵循这个接口。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采用接口（协议）的好处</a:t>
            </a:r>
            <a:endParaRPr lang="zh-CN" altLang="en-US" sz="4400" kern="1200">
              <a:latin typeface="+mj-lt"/>
              <a:ea typeface="+mj-ea"/>
              <a:cs typeface="+mj-cs"/>
              <a:sym typeface="Calibri" charset="0"/>
            </a:endParaRPr>
          </a:p>
        </p:txBody>
      </p:sp>
      <p:sp>
        <p:nvSpPr>
          <p:cNvPr id="151554" name="内容占位符 2"/>
          <p:cNvSpPr>
            <a:spLocks noGrp="1"/>
          </p:cNvSpPr>
          <p:nvPr>
            <p:ph type="subTitle" idx="1"/>
          </p:nvPr>
        </p:nvSpPr>
        <p:spPr>
          <a:xfrm>
            <a:off x="515938" y="1558925"/>
            <a:ext cx="7681912" cy="5040313"/>
          </a:xfrm>
        </p:spPr>
        <p:txBody>
          <a:bodyPr anchor="t"/>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实现了模块化制造，各个模块通过接口联系起来</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英特尔专门研究</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（必须满足接口）</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硬盘厂商专门生产硬盘</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由于模块化，导致分工明细，从而保证大规模项目团队化制造，多团队制造。</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我们常见的汽车制造，飞机制造，电器制造都是模块化多团队制造出来的。复杂的网站比如淘宝，京东，腾讯，百度都是至少</a:t>
            </a:r>
            <a:r>
              <a:rPr lang="en-US" altLang="x-none" sz="1900" kern="1200" dirty="0">
                <a:latin typeface="+mn-lt"/>
                <a:ea typeface="+mn-ea"/>
                <a:cs typeface="+mn-cs"/>
                <a:sym typeface="Calibri" charset="0"/>
              </a:rPr>
              <a:t>100</a:t>
            </a:r>
            <a:r>
              <a:rPr lang="zh-CN" altLang="en-US" sz="1900" kern="1200" dirty="0">
                <a:latin typeface="+mn-lt"/>
                <a:ea typeface="+mn-ea"/>
                <a:cs typeface="+mn-cs"/>
                <a:sym typeface="Calibri" charset="0"/>
              </a:rPr>
              <a:t>个团队一起开发出来的。</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面向接口制造 </a:t>
            </a:r>
            <a:r>
              <a:rPr lang="en-US" altLang="x-none" sz="2200" kern="1200" dirty="0">
                <a:solidFill>
                  <a:srgbClr val="FF0000"/>
                </a:solidFill>
                <a:latin typeface="+mn-lt"/>
                <a:ea typeface="+mn-ea"/>
                <a:cs typeface="+mn-cs"/>
                <a:sym typeface="Calibri" charset="0"/>
              </a:rPr>
              <a:t>- </a:t>
            </a:r>
            <a:r>
              <a:rPr lang="zh-CN" altLang="en-US" sz="2200" kern="1200" dirty="0">
                <a:solidFill>
                  <a:srgbClr val="FF0000"/>
                </a:solidFill>
                <a:latin typeface="+mn-lt"/>
                <a:ea typeface="+mn-ea"/>
                <a:cs typeface="+mn-cs"/>
                <a:sym typeface="Calibri" charset="0"/>
              </a:rPr>
              <a:t>灵活组装，替换容易</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子模块比如优盘再制造的时候，不管内部如何复杂，但是对外提供的接口都是</a:t>
            </a:r>
            <a:r>
              <a:rPr lang="en-US" altLang="x-none" sz="1900" kern="1200" dirty="0">
                <a:latin typeface="+mn-lt"/>
                <a:ea typeface="+mn-ea"/>
                <a:cs typeface="+mn-cs"/>
                <a:sym typeface="Calibri" charset="0"/>
              </a:rPr>
              <a:t>USB</a:t>
            </a:r>
            <a:r>
              <a:rPr lang="zh-CN" altLang="en-US" sz="1900" kern="1200" dirty="0">
                <a:latin typeface="+mn-lt"/>
                <a:ea typeface="+mn-ea"/>
                <a:cs typeface="+mn-cs"/>
                <a:sym typeface="Calibri" charset="0"/>
              </a:rPr>
              <a:t>，这正好满足了封装性。</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也是一样，不管内部</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如何复杂，但是接口都是一样的。</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再组装电脑的时候，联想公司不用关心</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，硬盘，内存如何制造的，它只需要知道接口即可。即使未来出现新的</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新的优盘，只要接口不变，那么整体功能也不用任何修改。比如我们换个优盘。换个</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这样即使对方还没制造出来子模块，依旧可以同步进行组装</a:t>
            </a:r>
            <a:endParaRPr lang="en-US" altLang="x-none" sz="1900" kern="1200" dirty="0">
              <a:latin typeface="+mn-lt"/>
              <a:ea typeface="+mn-ea"/>
              <a:cs typeface="+mn-cs"/>
              <a:sym typeface="Calibri" charset="0"/>
            </a:endParaRPr>
          </a:p>
          <a:p>
            <a:pPr lvl="1" algn="l" defTabSz="914400">
              <a:lnSpc>
                <a:spcPct val="90000"/>
              </a:lnSpc>
              <a:buFont typeface="Arial" charset="0"/>
              <a:buNone/>
            </a:pPr>
            <a:endParaRPr lang="zh-CN" altLang="en-US" sz="1900" kern="1200" dirty="0">
              <a:latin typeface="+mn-lt"/>
              <a:ea typeface="+mn-ea"/>
              <a:cs typeface="+mn-cs"/>
              <a:sym typeface="Calibri"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3"/>
          <p:cNvSpPr>
            <a:spLocks noGrp="1"/>
          </p:cNvSpPr>
          <p:nvPr>
            <p:ph type="ctrTitle"/>
          </p:nvPr>
        </p:nvSpPr>
        <p:spPr>
          <a:xfrm>
            <a:off x="539750" y="1214438"/>
            <a:ext cx="8181975" cy="2387600"/>
          </a:xfrm>
        </p:spPr>
        <p:txBody>
          <a:bodyPr anchor="ctr"/>
          <a:p>
            <a:pPr defTabSz="914400">
              <a:buNone/>
            </a:pPr>
            <a:r>
              <a:rPr lang="zh-CN" altLang="en-US" sz="4400" kern="1200">
                <a:latin typeface="Calibri" charset="0"/>
                <a:ea typeface="宋体" charset="-122"/>
                <a:cs typeface="+mj-cs"/>
                <a:sym typeface="Calibri" charset="0"/>
              </a:rPr>
              <a:t>接口思想遍布整个世界</a:t>
            </a:r>
            <a:endParaRPr lang="zh-CN" altLang="en-US" sz="4400" kern="1200">
              <a:latin typeface="Calibri" charset="0"/>
              <a:ea typeface="宋体" charset="-122"/>
              <a:cs typeface="+mj-cs"/>
              <a:sym typeface="Calibri" charset="0"/>
            </a:endParaRPr>
          </a:p>
        </p:txBody>
      </p:sp>
      <p:sp>
        <p:nvSpPr>
          <p:cNvPr id="15257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a:stretch>
            <a:fillRect/>
          </a:stretch>
        </p:blipFill>
        <p:spPr>
          <a:xfrm>
            <a:off x="1714500" y="1090613"/>
            <a:ext cx="5715000" cy="4676775"/>
          </a:xfrm>
          <a:prstGeom prst="rect">
            <a:avLst/>
          </a:prstGeom>
          <a:noFill/>
          <a:ln w="9525">
            <a:noFill/>
            <a:miter/>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53602" name="内容占位符 4"/>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团队</a:t>
            </a:r>
            <a:r>
              <a:rPr lang="en-US" altLang="x-none" sz="3200" kern="1200" dirty="0">
                <a:latin typeface="+mn-lt"/>
                <a:ea typeface="+mn-ea"/>
                <a:cs typeface="+mn-cs"/>
                <a:sym typeface="Calibri" charset="0"/>
              </a:rPr>
              <a:t>1 function  animate(){}</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Animate.add({left:100px});</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接口的重要性</a:t>
            </a:r>
            <a:endParaRPr lang="zh-CN" altLang="en-US" sz="4400" kern="1200">
              <a:latin typeface="+mj-lt"/>
              <a:ea typeface="+mj-ea"/>
              <a:cs typeface="+mj-cs"/>
              <a:sym typeface="Calibri" charset="0"/>
            </a:endParaRPr>
          </a:p>
        </p:txBody>
      </p:sp>
      <p:sp>
        <p:nvSpPr>
          <p:cNvPr id="154626" name="内容占位符 2"/>
          <p:cNvSpPr>
            <a:spLocks noGrp="1"/>
          </p:cNvSpPr>
          <p:nvPr>
            <p:ph type="subTitle" idx="1"/>
          </p:nvPr>
        </p:nvSpPr>
        <p:spPr>
          <a:xfrm>
            <a:off x="0" y="1587500"/>
            <a:ext cx="9144000" cy="4540250"/>
          </a:xfrm>
        </p:spPr>
        <p:txBody>
          <a:bodyPr anchor="t"/>
          <a:p>
            <a:pPr algn="l" defTabSz="914400">
              <a:buFont typeface="Arial" charset="0"/>
              <a:buNone/>
            </a:pPr>
            <a:r>
              <a:rPr lang="zh-CN" altLang="en-US" sz="3200" kern="1200">
                <a:latin typeface="+mn-lt"/>
                <a:ea typeface="+mn-ea"/>
                <a:cs typeface="+mn-cs"/>
                <a:sym typeface="Calibri" charset="0"/>
              </a:rPr>
              <a:t>整个世界都是通过接口连接在一起的。是万物联系的根本，很难用语言描述其重要性。</a:t>
            </a:r>
            <a:endParaRPr lang="zh-CN" altLang="en-US" sz="3200" kern="1200">
              <a:latin typeface="+mn-lt"/>
              <a:ea typeface="+mn-ea"/>
              <a:cs typeface="+mn-cs"/>
              <a:sym typeface="Calibri"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制造行业</a:t>
            </a:r>
            <a:endParaRPr lang="zh-CN" altLang="en-US" sz="4400" kern="1200">
              <a:latin typeface="+mj-lt"/>
              <a:ea typeface="+mj-ea"/>
              <a:cs typeface="+mj-cs"/>
              <a:sym typeface="Calibri" charset="0"/>
            </a:endParaRPr>
          </a:p>
        </p:txBody>
      </p:sp>
      <p:sp>
        <p:nvSpPr>
          <p:cNvPr id="15565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汽车制造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电脑制造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轮船制造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飞机制造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互联网世界</a:t>
            </a:r>
            <a:endParaRPr lang="zh-CN" altLang="en-US" sz="4400" kern="1200">
              <a:latin typeface="+mj-lt"/>
              <a:ea typeface="+mj-ea"/>
              <a:cs typeface="+mj-cs"/>
              <a:sym typeface="Calibri" charset="0"/>
            </a:endParaRPr>
          </a:p>
        </p:txBody>
      </p:sp>
      <p:sp>
        <p:nvSpPr>
          <p:cNvPr id="15667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HTTP</a:t>
            </a:r>
            <a:r>
              <a:rPr lang="zh-CN" altLang="en-US" sz="3200" kern="1200" dirty="0">
                <a:latin typeface="+mn-lt"/>
                <a:ea typeface="+mn-ea"/>
                <a:cs typeface="+mn-cs"/>
                <a:sym typeface="Calibri" charset="0"/>
              </a:rPr>
              <a:t>协议 </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TCP</a:t>
            </a:r>
            <a:r>
              <a:rPr lang="zh-CN" altLang="en-US" sz="3200" kern="1200" dirty="0">
                <a:latin typeface="+mn-lt"/>
                <a:ea typeface="+mn-ea"/>
                <a:cs typeface="+mn-cs"/>
                <a:sym typeface="Calibri" charset="0"/>
              </a:rPr>
              <a:t>协议</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Web Service</a:t>
            </a:r>
            <a:endParaRPr lang="zh-CN" altLang="en-US" sz="3200" kern="1200" dirty="0">
              <a:latin typeface="+mn-lt"/>
              <a:ea typeface="+mn-ea"/>
              <a:cs typeface="+mn-cs"/>
              <a:sym typeface="Calibri"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编程世界中的接口</a:t>
            </a:r>
            <a:endParaRPr lang="zh-CN" altLang="en-US" sz="4400" kern="1200">
              <a:latin typeface="Calibri" charset="0"/>
              <a:ea typeface="宋体" charset="-122"/>
              <a:cs typeface="+mj-cs"/>
              <a:sym typeface="Calibri" charset="0"/>
            </a:endParaRPr>
          </a:p>
        </p:txBody>
      </p:sp>
      <p:sp>
        <p:nvSpPr>
          <p:cNvPr id="1576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协议种类</a:t>
            </a:r>
            <a:r>
              <a:rPr lang="en-US" altLang="x-none" sz="4400" kern="1200" dirty="0">
                <a:latin typeface="+mj-lt"/>
                <a:ea typeface="+mj-ea"/>
                <a:cs typeface="+mj-cs"/>
                <a:sym typeface="Calibri" charset="0"/>
              </a:rPr>
              <a:t>1 </a:t>
            </a:r>
            <a:r>
              <a:rPr lang="zh-CN" altLang="en-US" sz="4400" kern="1200" dirty="0">
                <a:latin typeface="+mj-lt"/>
                <a:ea typeface="+mj-ea"/>
                <a:cs typeface="+mj-cs"/>
                <a:sym typeface="Calibri" charset="0"/>
              </a:rPr>
              <a:t>前后台通信协议</a:t>
            </a:r>
            <a:endParaRPr lang="zh-CN" altLang="en-US" sz="4400" kern="1200" dirty="0">
              <a:latin typeface="+mj-lt"/>
              <a:ea typeface="+mj-ea"/>
              <a:cs typeface="+mj-cs"/>
              <a:sym typeface="Calibri" charset="0"/>
            </a:endParaRPr>
          </a:p>
        </p:txBody>
      </p:sp>
      <p:sp>
        <p:nvSpPr>
          <p:cNvPr id="158722" name="内容占位符 2"/>
          <p:cNvSpPr>
            <a:spLocks noGrp="1"/>
          </p:cNvSpPr>
          <p:nvPr>
            <p:ph type="subTitle" idx="1"/>
          </p:nvPr>
        </p:nvSpPr>
        <p:spPr>
          <a:xfrm>
            <a:off x="0" y="1214438"/>
            <a:ext cx="9251950" cy="5310187"/>
          </a:xfrm>
        </p:spPr>
        <p:txBody>
          <a:bodyPr anchor="t"/>
          <a:p>
            <a:pPr algn="l" defTabSz="914400">
              <a:buFont typeface="Arial" charset="0"/>
              <a:buNone/>
            </a:pPr>
            <a:r>
              <a:rPr lang="zh-CN" altLang="en-US" sz="3200" kern="1200" dirty="0">
                <a:latin typeface="+mn-lt"/>
                <a:ea typeface="+mn-ea"/>
                <a:cs typeface="+mn-cs"/>
                <a:sym typeface="Calibri" charset="0"/>
              </a:rPr>
              <a:t>前后台通信协议：</a:t>
            </a:r>
            <a:r>
              <a:rPr lang="en-US" altLang="x-none" sz="3200" kern="1200" dirty="0">
                <a:latin typeface="+mn-lt"/>
                <a:ea typeface="+mn-ea"/>
                <a:cs typeface="+mn-cs"/>
                <a:sym typeface="Calibri" charset="0"/>
              </a:rPr>
              <a:t>json xml</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前后台开发人员如何合作：通过接口</a:t>
            </a:r>
            <a:endParaRPr lang="en-US" altLang="x-none" sz="28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首先前后后台人员坐下来商量前台需要什么</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，后台人员需要什么参数。</a:t>
            </a:r>
            <a:endParaRPr lang="en-US" altLang="x-none" sz="20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比如登陆，前台人员需要后台返回登陆成功的状态，如果成功，显示登陆成功，如果失败提示登陆失败。后台人员需要前台人员返回登陆的用户名和密码。</a:t>
            </a:r>
            <a:endParaRPr lang="en-US" altLang="x-none" sz="20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讲解：</a:t>
            </a:r>
            <a:endParaRPr lang="zh-CN" altLang="en-US" sz="32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这些其实就属于协议，大家规定好协议之后，彼此独立开发，互不影响，都按照这个规定的协议各自开发各自的功能。前台不用关心后台人员如何操纵数据库，如何使用</a:t>
            </a:r>
            <a:r>
              <a:rPr lang="en-US" altLang="x-none" sz="2000" kern="1200" dirty="0">
                <a:latin typeface="+mn-lt"/>
                <a:ea typeface="+mn-ea"/>
                <a:cs typeface="+mn-cs"/>
                <a:sym typeface="Calibri" charset="0"/>
              </a:rPr>
              <a:t>PHP</a:t>
            </a:r>
            <a:r>
              <a:rPr lang="zh-CN" altLang="en-US" sz="2000" kern="1200" dirty="0">
                <a:latin typeface="+mn-lt"/>
                <a:ea typeface="+mn-ea"/>
                <a:cs typeface="+mn-cs"/>
                <a:sym typeface="Calibri" charset="0"/>
              </a:rPr>
              <a:t>链接数据库等各种复杂知识，只需要关注</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这个协议即可。后台人员也不用关心登陆成功如何显示，只需要把</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字符串传递给前台即可。</a:t>
            </a:r>
            <a:endParaRPr lang="en-US" altLang="x-none" sz="2000" kern="1200" dirty="0">
              <a:latin typeface="+mn-lt"/>
              <a:ea typeface="+mn-ea"/>
              <a:cs typeface="+mn-cs"/>
              <a:sym typeface="Calibri"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ctrTitle"/>
          </p:nvPr>
        </p:nvSpPr>
        <p:spPr>
          <a:xfrm>
            <a:off x="457200" y="274638"/>
            <a:ext cx="8229600" cy="1143000"/>
          </a:xfrm>
        </p:spPr>
        <p:txBody>
          <a:bodyPr anchor="ctr"/>
          <a:p>
            <a:pPr defTabSz="914400">
              <a:buNone/>
            </a:pPr>
            <a:r>
              <a:rPr lang="zh-CN" altLang="en-US" sz="4000" kern="1200" dirty="0">
                <a:latin typeface="+mj-lt"/>
                <a:ea typeface="+mj-ea"/>
                <a:cs typeface="+mj-cs"/>
                <a:sym typeface="Calibri" charset="0"/>
              </a:rPr>
              <a:t>协议</a:t>
            </a:r>
            <a:r>
              <a:rPr lang="en-US" altLang="x-none" sz="4000" kern="1200" dirty="0">
                <a:latin typeface="+mj-lt"/>
                <a:ea typeface="+mj-ea"/>
                <a:cs typeface="+mj-cs"/>
                <a:sym typeface="Calibri" charset="0"/>
              </a:rPr>
              <a:t>2 – </a:t>
            </a:r>
            <a:r>
              <a:rPr lang="zh-CN" altLang="en-US" sz="4000" kern="1200" dirty="0">
                <a:latin typeface="+mj-lt"/>
                <a:ea typeface="+mj-ea"/>
                <a:cs typeface="+mj-cs"/>
                <a:sym typeface="Calibri" charset="0"/>
              </a:rPr>
              <a:t>不同开发人员之间的协议</a:t>
            </a:r>
            <a:endParaRPr lang="zh-CN" altLang="en-US" sz="4000" kern="1200" dirty="0">
              <a:latin typeface="+mj-lt"/>
              <a:ea typeface="+mj-ea"/>
              <a:cs typeface="+mj-cs"/>
              <a:sym typeface="Calibri" charset="0"/>
            </a:endParaRPr>
          </a:p>
        </p:txBody>
      </p:sp>
      <p:sp>
        <p:nvSpPr>
          <p:cNvPr id="159746" name="内容占位符 2"/>
          <p:cNvSpPr>
            <a:spLocks noGrp="1"/>
          </p:cNvSpPr>
          <p:nvPr>
            <p:ph type="subTitle" idx="1"/>
          </p:nvPr>
        </p:nvSpPr>
        <p:spPr>
          <a:xfrm>
            <a:off x="107950" y="1554163"/>
            <a:ext cx="9036050" cy="4573587"/>
          </a:xfrm>
        </p:spPr>
        <p:txBody>
          <a:bodyPr anchor="t"/>
          <a:p>
            <a:pPr defTabSz="914400">
              <a:buFont typeface="Arial" charset="0"/>
              <a:buNone/>
            </a:pPr>
            <a:r>
              <a:rPr lang="zh-CN" altLang="en-US" sz="3200" kern="1200" dirty="0">
                <a:latin typeface="+mn-lt"/>
                <a:ea typeface="+mn-ea"/>
                <a:cs typeface="+mn-cs"/>
                <a:sym typeface="Calibri" charset="0"/>
              </a:rPr>
              <a:t>多人开发项目中，一般都是每个人负责编写不同的模块（对象），当别人需要使用你写的对象的时候，你们可以坐下来沟通下接口，让对方先去使用你写的功能，至于有没有实现，如何实现，对方不关心，最简单的方法就是定义一个对象，定义一个空方法。或者方法中暂时返回假数据。先让其他人能够使用。</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ctrTitle"/>
          </p:nvPr>
        </p:nvSpPr>
        <p:spPr>
          <a:xfrm>
            <a:off x="539750" y="549275"/>
            <a:ext cx="8928100" cy="796925"/>
          </a:xfrm>
        </p:spPr>
        <p:txBody>
          <a:bodyPr anchor="ctr"/>
          <a:p>
            <a:pPr defTabSz="914400">
              <a:buNone/>
            </a:pPr>
            <a:r>
              <a:rPr lang="zh-CN" altLang="en-US" sz="4400" kern="1200" dirty="0">
                <a:latin typeface="+mj-lt"/>
                <a:ea typeface="+mj-ea"/>
                <a:cs typeface="+mj-cs"/>
                <a:sym typeface="Calibri" charset="0"/>
              </a:rPr>
              <a:t>协议</a:t>
            </a:r>
            <a:r>
              <a:rPr lang="en-US" altLang="x-none" sz="4400" kern="1200" dirty="0">
                <a:latin typeface="+mj-lt"/>
                <a:ea typeface="+mj-ea"/>
                <a:cs typeface="+mj-cs"/>
                <a:sym typeface="Calibri" charset="0"/>
              </a:rPr>
              <a:t>3 – </a:t>
            </a:r>
            <a:r>
              <a:rPr lang="zh-CN" altLang="en-US" sz="4400" kern="1200" dirty="0">
                <a:latin typeface="+mj-lt"/>
                <a:ea typeface="+mj-ea"/>
                <a:cs typeface="+mj-cs"/>
                <a:sym typeface="Calibri" charset="0"/>
              </a:rPr>
              <a:t>不用系统之间的协议</a:t>
            </a:r>
            <a:endParaRPr lang="zh-CN" altLang="en-US" sz="4400" kern="1200" dirty="0">
              <a:latin typeface="+mj-lt"/>
              <a:ea typeface="+mj-ea"/>
              <a:cs typeface="+mj-cs"/>
              <a:sym typeface="Calibri" charset="0"/>
            </a:endParaRPr>
          </a:p>
        </p:txBody>
      </p:sp>
      <p:sp>
        <p:nvSpPr>
          <p:cNvPr id="16077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多系统开发一般使用</a:t>
            </a:r>
            <a:r>
              <a:rPr lang="en-US" altLang="x-none" sz="3200" kern="1200" dirty="0">
                <a:latin typeface="+mn-lt"/>
                <a:ea typeface="+mn-ea"/>
                <a:cs typeface="+mn-cs"/>
                <a:sym typeface="Calibri" charset="0"/>
              </a:rPr>
              <a:t>web Service </a:t>
            </a:r>
            <a:r>
              <a:rPr lang="zh-CN" altLang="en-US" sz="3200" kern="1200" dirty="0">
                <a:latin typeface="+mn-lt"/>
                <a:ea typeface="+mn-ea"/>
                <a:cs typeface="+mn-cs"/>
                <a:sym typeface="Calibri" charset="0"/>
              </a:rPr>
              <a:t>作为沟通桥梁，代理模式或者中介模式处理不同系统之间的通信。</a:t>
            </a:r>
            <a:endParaRPr lang="zh-CN" altLang="en-US" sz="3200" kern="1200" dirty="0">
              <a:latin typeface="+mn-lt"/>
              <a:ea typeface="+mn-ea"/>
              <a:cs typeface="+mn-cs"/>
              <a:sym typeface="Calibri"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面向对象接口思维</a:t>
            </a:r>
            <a:endParaRPr lang="zh-CN" altLang="en-US" sz="4400" kern="1200">
              <a:latin typeface="+mj-lt"/>
              <a:ea typeface="+mj-ea"/>
              <a:cs typeface="+mj-cs"/>
              <a:sym typeface="Calibri" charset="0"/>
            </a:endParaRPr>
          </a:p>
        </p:txBody>
      </p:sp>
      <p:sp>
        <p:nvSpPr>
          <p:cNvPr id="161794" name="内容占位符 2"/>
          <p:cNvSpPr>
            <a:spLocks noGrp="1"/>
          </p:cNvSpPr>
          <p:nvPr>
            <p:ph type="subTitle" idx="1"/>
          </p:nvPr>
        </p:nvSpPr>
        <p:spPr>
          <a:xfrm>
            <a:off x="0" y="1214438"/>
            <a:ext cx="9144000" cy="5238750"/>
          </a:xfrm>
        </p:spPr>
        <p:txBody>
          <a:bodyPr anchor="t"/>
          <a:p>
            <a:pPr defTabSz="914400">
              <a:lnSpc>
                <a:spcPct val="90000"/>
              </a:lnSpc>
              <a:buFont typeface="Arial" charset="0"/>
              <a:buNone/>
            </a:pPr>
            <a:r>
              <a:rPr lang="zh-CN" altLang="en-US" sz="3200" kern="1200" dirty="0">
                <a:latin typeface="+mn-lt"/>
                <a:ea typeface="+mn-ea"/>
                <a:cs typeface="+mn-cs"/>
                <a:sym typeface="Calibri" charset="0"/>
              </a:rPr>
              <a:t>接口一般用于规定某个对象必须实现的方法</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对于大型网站开发。如果采用面向对象开发。将系统分成多个模块（对象），我们可以像搭积木一样构建整个功能。</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构建的时候我们面向接口编程。</a:t>
            </a:r>
            <a:endParaRPr lang="en-US" altLang="x-none" sz="3200" kern="1200" dirty="0">
              <a:latin typeface="+mn-lt"/>
              <a:ea typeface="+mn-ea"/>
              <a:cs typeface="+mn-cs"/>
              <a:sym typeface="Calibri" charset="0"/>
            </a:endParaRPr>
          </a:p>
          <a:p>
            <a:pPr lvl="1" defTabSz="914400">
              <a:lnSpc>
                <a:spcPct val="90000"/>
              </a:lnSpc>
              <a:buFont typeface="Arial" charset="0"/>
              <a:buNone/>
            </a:pPr>
            <a:r>
              <a:rPr lang="zh-CN" altLang="en-US" sz="2800" kern="1200" dirty="0">
                <a:latin typeface="+mn-lt"/>
                <a:ea typeface="+mn-ea"/>
                <a:cs typeface="+mn-cs"/>
                <a:sym typeface="Calibri" charset="0"/>
              </a:rPr>
              <a:t>首先每个模块提供一个接口。这个接口是恒定的，不变的。我们不关心内部是如何实现的。只关心这个接口如何使用的。</a:t>
            </a:r>
            <a:endParaRPr lang="en-US" altLang="x-none" sz="2800" kern="1200" dirty="0">
              <a:latin typeface="+mn-lt"/>
              <a:ea typeface="+mn-ea"/>
              <a:cs typeface="+mn-cs"/>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面向接口编程步骤</a:t>
            </a:r>
            <a:endParaRPr lang="zh-CN" altLang="en-US" sz="4400" kern="1200">
              <a:latin typeface="+mj-lt"/>
              <a:ea typeface="+mj-ea"/>
              <a:cs typeface="+mj-cs"/>
              <a:sym typeface="Calibri" charset="0"/>
            </a:endParaRPr>
          </a:p>
        </p:txBody>
      </p:sp>
      <p:sp>
        <p:nvSpPr>
          <p:cNvPr id="162818" name="内容占位符 2"/>
          <p:cNvSpPr>
            <a:spLocks noGrp="1"/>
          </p:cNvSpPr>
          <p:nvPr>
            <p:ph type="subTitle" idx="1"/>
          </p:nvPr>
        </p:nvSpPr>
        <p:spPr>
          <a:xfrm>
            <a:off x="0" y="1841500"/>
            <a:ext cx="9144000" cy="4284663"/>
          </a:xfrm>
        </p:spPr>
        <p:txBody>
          <a:bodyPr anchor="t"/>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规定接口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电脑</a:t>
            </a:r>
            <a:r>
              <a:rPr lang="en-US" altLang="x-none" sz="3200" kern="1200" dirty="0">
                <a:latin typeface="+mn-lt"/>
                <a:ea typeface="+mn-ea"/>
                <a:cs typeface="+mn-cs"/>
                <a:sym typeface="Calibri" charset="0"/>
              </a:rPr>
              <a:t>usb</a:t>
            </a:r>
            <a:r>
              <a:rPr lang="zh-CN" altLang="en-US" sz="3200" kern="1200" dirty="0">
                <a:latin typeface="+mn-lt"/>
                <a:ea typeface="+mn-ea"/>
                <a:cs typeface="+mn-cs"/>
                <a:sym typeface="Calibri" charset="0"/>
              </a:rPr>
              <a:t>接口，串行接口，并行接口</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按照接口编写子模块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制造零件</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面向接口编程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组装电脑</a:t>
            </a:r>
            <a:endParaRPr lang="zh-CN" altLang="en-US" sz="3200" kern="1200" dirty="0">
              <a:latin typeface="+mn-lt"/>
              <a:ea typeface="+mn-ea"/>
              <a:cs typeface="+mn-cs"/>
              <a:sym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385" name="标题 3"/>
          <p:cNvSpPr>
            <a:spLocks noGrp="1"/>
          </p:cNvSpPr>
          <p:nvPr>
            <p:ph type="ctrTitle"/>
          </p:nvPr>
        </p:nvSpPr>
        <p:spPr>
          <a:xfrm>
            <a:off x="685800" y="2130425"/>
            <a:ext cx="7772400" cy="1470025"/>
          </a:xfrm>
        </p:spPr>
        <p:txBody>
          <a:bodyPr anchor="ctr"/>
          <a:p>
            <a:pPr defTabSz="914400">
              <a:buNone/>
            </a:pPr>
            <a:r>
              <a:rPr lang="zh-CN" altLang="en-US" sz="4400" kern="1200">
                <a:solidFill>
                  <a:schemeClr val="bg1"/>
                </a:solidFill>
                <a:latin typeface="Calibri" charset="0"/>
                <a:ea typeface="宋体" charset="-122"/>
                <a:cs typeface="+mj-cs"/>
                <a:sym typeface="Calibri" charset="0"/>
              </a:rPr>
              <a:t>编程世界的继承</a:t>
            </a:r>
            <a:endParaRPr lang="zh-CN" altLang="en-US" sz="4400" kern="1200">
              <a:solidFill>
                <a:schemeClr val="bg1"/>
              </a:solidFill>
              <a:latin typeface="Calibri" charset="0"/>
              <a:ea typeface="宋体" charset="-122"/>
              <a:cs typeface="+mj-cs"/>
              <a:sym typeface="Calibri" charset="0"/>
            </a:endParaRPr>
          </a:p>
        </p:txBody>
      </p:sp>
      <p:sp>
        <p:nvSpPr>
          <p:cNvPr id="163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看看高级语言</a:t>
            </a:r>
            <a:br>
              <a:rPr lang="zh-CN" altLang="en-US" sz="4400" kern="1200">
                <a:latin typeface="Calibri" charset="0"/>
                <a:ea typeface="宋体" charset="-122"/>
                <a:cs typeface="+mj-cs"/>
                <a:sym typeface="Calibri" charset="0"/>
              </a:rPr>
            </a:br>
            <a:r>
              <a:rPr lang="zh-CN" altLang="en-US" sz="4400" kern="1200">
                <a:latin typeface="Calibri" charset="0"/>
                <a:ea typeface="宋体" charset="-122"/>
                <a:cs typeface="+mj-cs"/>
                <a:sym typeface="Calibri" charset="0"/>
              </a:rPr>
              <a:t>如何使用接口编程</a:t>
            </a:r>
            <a:endParaRPr lang="zh-CN" altLang="en-US" sz="4400" kern="1200">
              <a:latin typeface="Calibri" charset="0"/>
              <a:ea typeface="宋体" charset="-122"/>
              <a:cs typeface="+mj-cs"/>
              <a:sym typeface="Calibri" charset="0"/>
            </a:endParaRPr>
          </a:p>
        </p:txBody>
      </p:sp>
      <p:sp>
        <p:nvSpPr>
          <p:cNvPr id="16384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必须有后台语言的基础</a:t>
            </a:r>
            <a:endParaRPr lang="zh-CN" altLang="en-US" sz="3200" kern="1200">
              <a:latin typeface="Calibri" charset="0"/>
              <a:ea typeface="宋体" charset="-122"/>
              <a:cs typeface="+mn-cs"/>
              <a:sym typeface="Calibri"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第一步：规定接口</a:t>
            </a:r>
            <a:endParaRPr lang="zh-CN" altLang="en-US" sz="4400" kern="1200">
              <a:latin typeface="+mj-lt"/>
              <a:ea typeface="+mj-ea"/>
              <a:cs typeface="+mj-cs"/>
              <a:sym typeface="Calibri" charset="0"/>
            </a:endParaRPr>
          </a:p>
        </p:txBody>
      </p:sp>
      <p:sp>
        <p:nvSpPr>
          <p:cNvPr id="164866" name="内容占位符 2"/>
          <p:cNvSpPr>
            <a:spLocks noGrp="1"/>
          </p:cNvSpPr>
          <p:nvPr>
            <p:ph type="subTitle" idx="1"/>
          </p:nvPr>
        </p:nvSpPr>
        <p:spPr>
          <a:xfrm>
            <a:off x="0" y="1698625"/>
            <a:ext cx="9144000" cy="4427538"/>
          </a:xfrm>
        </p:spPr>
        <p:txBody>
          <a:bodyPr anchor="t"/>
          <a:p>
            <a:pPr algn="l" defTabSz="914400">
              <a:buFont typeface="Arial" charset="0"/>
              <a:buNone/>
            </a:pPr>
            <a:r>
              <a:rPr lang="zh-CN" altLang="en-US" sz="2800" kern="1200" dirty="0">
                <a:latin typeface="+mn-lt"/>
                <a:ea typeface="+mn-ea"/>
                <a:cs typeface="+mn-cs"/>
                <a:sym typeface="Calibri" charset="0"/>
              </a:rPr>
              <a:t>接口一般由架构师定义。</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架构师会将系统拆分成多个模块（对象）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零部件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每个对象都封装一些方法和属性，同时通过接口暴露出来使用方法（和对象的公有方法有些类似，只不过接口暂时不用实现，只是告诉团队成员如何使用这个对象）</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使用接口：以后编程的时候，各个团队直接使用接口，而不用关心每个对象（模块实现细节）。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这样以后不管对象如何变化，只要对外暴露的接口不变，整体功能就不会影响。</a:t>
            </a:r>
            <a:endParaRPr lang="zh-CN" altLang="en-US" sz="3200" kern="1200" dirty="0">
              <a:latin typeface="+mn-lt"/>
              <a:ea typeface="+mn-ea"/>
              <a:cs typeface="+mn-cs"/>
              <a:sym typeface="Calibri"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高级语言定义接口</a:t>
            </a:r>
            <a:endParaRPr lang="zh-CN" altLang="en-US" sz="4400" kern="1200">
              <a:latin typeface="+mj-lt"/>
              <a:ea typeface="+mj-ea"/>
              <a:cs typeface="+mj-cs"/>
              <a:sym typeface="Calibri" charset="0"/>
            </a:endParaRPr>
          </a:p>
        </p:txBody>
      </p:sp>
      <p:sp>
        <p:nvSpPr>
          <p:cNvPr id="165890"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dirty="0">
                <a:latin typeface="+mn-lt"/>
                <a:ea typeface="+mn-ea"/>
                <a:cs typeface="+mn-cs"/>
                <a:sym typeface="Calibri" charset="0"/>
              </a:rPr>
              <a:t>比如新浪体育 定义接口</a:t>
            </a:r>
            <a:endParaRPr lang="en-US" altLang="x-none" sz="3200" kern="1200" dirty="0">
              <a:latin typeface="+mn-lt"/>
              <a:ea typeface="+mn-ea"/>
              <a:cs typeface="+mn-cs"/>
              <a:sym typeface="Calibri" charset="0"/>
            </a:endParaRPr>
          </a:p>
          <a:p>
            <a:pPr defTabSz="914400">
              <a:buFont typeface="Arial" charset="0"/>
              <a:buNone/>
            </a:pPr>
            <a:r>
              <a:rPr lang="en-US" altLang="x-none" sz="3200" kern="1200" dirty="0">
                <a:latin typeface="+mn-lt"/>
                <a:ea typeface="+mn-ea"/>
                <a:cs typeface="+mn-cs"/>
                <a:sym typeface="Calibri" charset="0"/>
              </a:rPr>
              <a:t>Interface IUpdate{</a:t>
            </a:r>
            <a:endParaRPr lang="zh-CN" altLang="en-US" sz="3200" kern="1200" dirty="0">
              <a:latin typeface="+mn-lt"/>
              <a:ea typeface="+mn-ea"/>
              <a:cs typeface="+mn-cs"/>
              <a:sym typeface="Calibri" charset="0"/>
            </a:endParaRPr>
          </a:p>
          <a:p>
            <a:pPr lvl="1"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第二步：实现模块</a:t>
            </a:r>
            <a:endParaRPr lang="zh-CN" altLang="en-US" sz="4400" kern="1200">
              <a:latin typeface="+mj-lt"/>
              <a:ea typeface="+mj-ea"/>
              <a:cs typeface="+mj-cs"/>
              <a:sym typeface="Calibri" charset="0"/>
            </a:endParaRPr>
          </a:p>
        </p:txBody>
      </p:sp>
      <p:sp>
        <p:nvSpPr>
          <p:cNvPr id="166914" name="内容占位符 2"/>
          <p:cNvSpPr>
            <a:spLocks noGrp="1"/>
          </p:cNvSpPr>
          <p:nvPr>
            <p:ph type="subTitle" idx="1"/>
          </p:nvPr>
        </p:nvSpPr>
        <p:spPr>
          <a:xfrm>
            <a:off x="0" y="2070100"/>
            <a:ext cx="9144000" cy="4057650"/>
          </a:xfrm>
        </p:spPr>
        <p:txBody>
          <a:bodyPr anchor="t"/>
          <a:p>
            <a:pPr algn="l" defTabSz="914400">
              <a:buFont typeface="Arial" charset="0"/>
              <a:buNone/>
            </a:pPr>
            <a:r>
              <a:rPr lang="zh-CN" altLang="en-US" sz="3200" kern="1200" dirty="0">
                <a:latin typeface="+mn-lt"/>
                <a:ea typeface="+mn-ea"/>
                <a:cs typeface="+mn-cs"/>
                <a:sym typeface="Calibri" charset="0"/>
              </a:rPr>
              <a:t>这里模块除了要包含自身的功能（属性，方法）之外，还需要实现接口。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就类似</a:t>
            </a:r>
            <a:r>
              <a:rPr lang="en-US" altLang="x-none" sz="3200" kern="1200" dirty="0">
                <a:latin typeface="+mn-lt"/>
                <a:ea typeface="+mn-ea"/>
                <a:cs typeface="+mn-cs"/>
                <a:sym typeface="Calibri" charset="0"/>
              </a:rPr>
              <a:t>CPU</a:t>
            </a:r>
            <a:r>
              <a:rPr lang="zh-CN" altLang="en-US" sz="3200" kern="1200" dirty="0">
                <a:latin typeface="+mn-lt"/>
                <a:ea typeface="+mn-ea"/>
                <a:cs typeface="+mn-cs"/>
                <a:sym typeface="Calibri" charset="0"/>
              </a:rPr>
              <a:t>，除了要实现自身的功能，还要实现接口，接口是给别人使用的。</a:t>
            </a:r>
            <a:endParaRPr lang="zh-CN" altLang="en-US" sz="3200" kern="1200" dirty="0">
              <a:latin typeface="+mn-lt"/>
              <a:ea typeface="+mn-ea"/>
              <a:cs typeface="+mn-cs"/>
              <a:sym typeface="Calibri"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ctrTitle"/>
          </p:nvPr>
        </p:nvSpPr>
        <p:spPr>
          <a:xfrm>
            <a:off x="-7937" y="417513"/>
            <a:ext cx="9577387" cy="796925"/>
          </a:xfrm>
        </p:spPr>
        <p:txBody>
          <a:bodyPr anchor="ctr"/>
          <a:p>
            <a:pPr defTabSz="914400">
              <a:buNone/>
            </a:pPr>
            <a:r>
              <a:rPr lang="zh-CN" altLang="en-US" sz="4400" kern="1200">
                <a:latin typeface="+mj-lt"/>
                <a:ea typeface="+mj-ea"/>
                <a:cs typeface="+mj-cs"/>
                <a:sym typeface="Calibri" charset="0"/>
              </a:rPr>
              <a:t>定义子模块（对象）并实现接口</a:t>
            </a:r>
            <a:endParaRPr lang="zh-CN" altLang="en-US" sz="4400" kern="1200">
              <a:latin typeface="+mj-lt"/>
              <a:ea typeface="+mj-ea"/>
              <a:cs typeface="+mj-cs"/>
              <a:sym typeface="Calibri" charset="0"/>
            </a:endParaRPr>
          </a:p>
        </p:txBody>
      </p:sp>
      <p:sp>
        <p:nvSpPr>
          <p:cNvPr id="167938" name="内容占位符 2"/>
          <p:cNvSpPr>
            <a:spLocks noGrp="1"/>
          </p:cNvSpPr>
          <p:nvPr>
            <p:ph type="subTitle" idx="1"/>
          </p:nvPr>
        </p:nvSpPr>
        <p:spPr>
          <a:xfrm>
            <a:off x="457200" y="1214438"/>
            <a:ext cx="8686800" cy="5167312"/>
          </a:xfrm>
        </p:spPr>
        <p:txBody>
          <a:bodyPr anchor="t"/>
          <a:p>
            <a:pPr algn="l" defTabSz="914400">
              <a:buFont typeface="Arial" charset="0"/>
              <a:buNone/>
            </a:pPr>
            <a:r>
              <a:rPr lang="zh-CN" altLang="en-US" sz="3200" kern="1200" dirty="0">
                <a:latin typeface="+mn-lt"/>
                <a:ea typeface="+mn-ea"/>
                <a:cs typeface="+mn-cs"/>
                <a:sym typeface="Calibri" charset="0"/>
              </a:rPr>
              <a:t>比如新浪体育</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Player</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Jiaolian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所有团队都知道这些对象含有</a:t>
            </a:r>
            <a:r>
              <a:rPr lang="en-US" altLang="x-none" sz="3200" kern="1200" dirty="0">
                <a:latin typeface="+mn-lt"/>
                <a:ea typeface="+mn-ea"/>
                <a:cs typeface="+mn-cs"/>
                <a:sym typeface="Calibri" charset="0"/>
              </a:rPr>
              <a:t>update</a:t>
            </a:r>
            <a:r>
              <a:rPr lang="zh-CN" altLang="en-US" sz="3200" kern="1200" dirty="0">
                <a:latin typeface="+mn-lt"/>
                <a:ea typeface="+mn-ea"/>
                <a:cs typeface="+mn-cs"/>
                <a:sym typeface="Calibri" charset="0"/>
              </a:rPr>
              <a:t>方法</a:t>
            </a:r>
            <a:endParaRPr lang="en-US" altLang="x-none" sz="3200" kern="1200" dirty="0">
              <a:latin typeface="+mn-lt"/>
              <a:ea typeface="+mn-ea"/>
              <a:cs typeface="+mn-cs"/>
              <a:sym typeface="Calibri"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第三步：面向接口编程</a:t>
            </a:r>
            <a:endParaRPr lang="zh-CN" altLang="en-US" sz="4400" kern="1200">
              <a:latin typeface="+mj-lt"/>
              <a:ea typeface="+mj-ea"/>
              <a:cs typeface="+mj-cs"/>
              <a:sym typeface="Calibri" charset="0"/>
            </a:endParaRPr>
          </a:p>
        </p:txBody>
      </p:sp>
      <p:sp>
        <p:nvSpPr>
          <p:cNvPr id="1689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组装电脑的过程，比如一个函数：</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function Test</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Yaoming.update();</a:t>
            </a:r>
            <a:endParaRPr lang="zh-CN" altLang="en-US" sz="24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Kebe.update();</a:t>
            </a:r>
            <a:endParaRPr lang="zh-CN" altLang="en-US" sz="2400" kern="1200" dirty="0">
              <a:latin typeface="+mn-lt"/>
              <a:ea typeface="+mn-ea"/>
              <a:cs typeface="+mn-cs"/>
              <a:sym typeface="Calibri" charset="0"/>
            </a:endParaRPr>
          </a:p>
          <a:p>
            <a:pPr lvl="2"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 </a:t>
            </a:r>
            <a:endParaRPr lang="zh-CN" altLang="en-US" sz="2800" kern="1200" dirty="0">
              <a:latin typeface="+mn-lt"/>
              <a:ea typeface="+mn-ea"/>
              <a:cs typeface="+mn-cs"/>
              <a:sym typeface="Calibri"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实现接口</a:t>
            </a:r>
            <a:endParaRPr lang="zh-CN" altLang="en-US" sz="4400" kern="1200" dirty="0">
              <a:latin typeface="Calibri" charset="0"/>
              <a:ea typeface="宋体" charset="-122"/>
              <a:cs typeface="+mj-cs"/>
              <a:sym typeface="Calibri" charset="0"/>
            </a:endParaRPr>
          </a:p>
        </p:txBody>
      </p:sp>
      <p:sp>
        <p:nvSpPr>
          <p:cNvPr id="1699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101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无法强制实现某接口，故我们一般采用口头约束或者注释约束</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再次重申：我们学习的重点不是代码，不要关注是否支持接口，而是这种编程思维，多人合作编程思维。大型项目多团队编程思维。</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一切道理都是相通的，制造业的模块化制造，编程的模块化编程，建筑的模块化建设等等本质都是相通的。</a:t>
            </a:r>
            <a:endParaRPr lang="en-US" altLang="x-none" sz="2800" kern="1200" dirty="0">
              <a:latin typeface="+mn-lt"/>
              <a:ea typeface="+mn-ea"/>
              <a:cs typeface="+mn-cs"/>
              <a:sym typeface="Calibri"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2034"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35170" name="内容占位符 4"/>
          <p:cNvSpPr>
            <a:spLocks noGrp="1"/>
          </p:cNvSpPr>
          <p:nvPr>
            <p:ph type="subTitle" idx="1"/>
          </p:nvPr>
        </p:nvSpPr>
        <p:spPr>
          <a:xfrm>
            <a:off x="0" y="1882775"/>
            <a:ext cx="9144000" cy="4244975"/>
          </a:xfrm>
        </p:spPr>
        <p:txBody>
          <a:bodyPr anchor="t"/>
          <a:p>
            <a:pPr defTabSz="914400">
              <a:buFont typeface="Arial" charset="0"/>
              <a:buNone/>
            </a:pPr>
            <a:r>
              <a:rPr lang="zh-CN" altLang="en-US" sz="3200" kern="1200" dirty="0">
                <a:latin typeface="+mn-lt"/>
                <a:ea typeface="+mn-ea"/>
                <a:cs typeface="+mn-cs"/>
                <a:sym typeface="Calibri" charset="0"/>
              </a:rPr>
              <a:t>这里要求同学了解面向对象思维的基础理论。</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a:p>
            <a:pPr defTabSz="914400">
              <a:buFont typeface="Arial" charset="0"/>
              <a:buNone/>
            </a:pPr>
            <a:r>
              <a:rPr lang="zh-CN" altLang="en-US" sz="3200" kern="1200" dirty="0">
                <a:latin typeface="+mn-lt"/>
                <a:ea typeface="+mn-ea"/>
                <a:cs typeface="+mn-cs"/>
                <a:sym typeface="Calibri" charset="0"/>
              </a:rPr>
              <a:t>后面的设计模式我们会重点讲述面向对象思维。</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17410" name="内容占位符 2"/>
          <p:cNvSpPr>
            <a:spLocks noGrp="1"/>
          </p:cNvSpPr>
          <p:nvPr>
            <p:ph type="subTitle" idx="1"/>
          </p:nvPr>
        </p:nvSpPr>
        <p:spPr>
          <a:xfrm>
            <a:off x="0" y="1600200"/>
            <a:ext cx="9144000" cy="4525963"/>
          </a:xfrm>
        </p:spPr>
        <p:txBody>
          <a:bodyPr anchor="t"/>
          <a:p>
            <a:pPr defTabSz="914400">
              <a:buFont typeface="Arial" charset="0"/>
              <a:buNone/>
            </a:pPr>
            <a:r>
              <a:rPr lang="zh-CN" altLang="en-US" sz="3200" kern="1200" dirty="0">
                <a:latin typeface="+mn-lt"/>
                <a:ea typeface="+mn-ea"/>
                <a:cs typeface="+mn-cs"/>
                <a:sym typeface="Calibri" charset="0"/>
              </a:rPr>
              <a:t>普通产品，比如手机和服务类产品，比如保险，</a:t>
            </a:r>
            <a:r>
              <a:rPr lang="en-US" altLang="x-none" sz="3200" kern="1200" dirty="0">
                <a:latin typeface="+mn-lt"/>
                <a:ea typeface="+mn-ea"/>
                <a:cs typeface="+mn-cs"/>
                <a:sym typeface="Calibri" charset="0"/>
              </a:rPr>
              <a:t>QQ</a:t>
            </a:r>
            <a:r>
              <a:rPr lang="zh-CN" altLang="en-US" sz="3200" kern="1200" dirty="0">
                <a:latin typeface="+mn-lt"/>
                <a:ea typeface="+mn-ea"/>
                <a:cs typeface="+mn-cs"/>
                <a:sym typeface="Calibri" charset="0"/>
              </a:rPr>
              <a:t>虚拟币，话费充值等有什么相同，有什么不同</a:t>
            </a:r>
            <a:endParaRPr lang="en-US" altLang="x-none" sz="3200" kern="1200" dirty="0">
              <a:latin typeface="+mn-lt"/>
              <a:ea typeface="+mn-ea"/>
              <a:cs typeface="+mn-cs"/>
              <a:sym typeface="Calibri" charset="0"/>
            </a:endParaRPr>
          </a:p>
          <a:p>
            <a:pPr lvl="1"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面向对象解决的问题</a:t>
            </a:r>
            <a:endParaRPr lang="zh-CN" altLang="en-US" sz="4400" kern="1200">
              <a:latin typeface="Calibri" charset="0"/>
              <a:ea typeface="宋体" charset="-122"/>
              <a:cs typeface="+mj-cs"/>
              <a:sym typeface="Calibri" charset="0"/>
            </a:endParaRPr>
          </a:p>
        </p:txBody>
      </p:sp>
      <p:sp>
        <p:nvSpPr>
          <p:cNvPr id="136194"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4000" kern="1200">
                <a:solidFill>
                  <a:srgbClr val="898989"/>
                </a:solidFill>
                <a:latin typeface="Calibri" charset="0"/>
                <a:ea typeface="宋体" charset="-122"/>
                <a:cs typeface="+mn-cs"/>
                <a:sym typeface="Calibri" charset="0"/>
              </a:rPr>
              <a:t>封装世界，应对变化</a:t>
            </a:r>
            <a:endParaRPr lang="zh-CN" altLang="en-US" sz="3200" kern="1200">
              <a:latin typeface="Calibri" charset="0"/>
              <a:ea typeface="宋体" charset="-122"/>
              <a:cs typeface="+mn-cs"/>
              <a:sym typeface="Calibri"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应对变化</a:t>
            </a:r>
            <a:endParaRPr lang="zh-CN" altLang="en-US" sz="4400" kern="1200">
              <a:latin typeface="+mj-lt"/>
              <a:ea typeface="+mj-ea"/>
              <a:cs typeface="+mj-cs"/>
              <a:sym typeface="Calibri" charset="0"/>
            </a:endParaRPr>
          </a:p>
        </p:txBody>
      </p:sp>
      <p:sp>
        <p:nvSpPr>
          <p:cNvPr id="13721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需求变化</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代码需要不断的完善，每次变化差的架构需要改动很多代码，而好的代码只需要修改最少的代码</a:t>
            </a:r>
            <a:endParaRPr lang="zh-CN" altLang="en-US" sz="3200" kern="1200" dirty="0">
              <a:latin typeface="+mn-lt"/>
              <a:ea typeface="+mn-ea"/>
              <a:cs typeface="+mn-cs"/>
              <a:sym typeface="Calibri"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面向未来（变化）编程</a:t>
            </a:r>
            <a:endParaRPr lang="zh-CN" altLang="en-US" sz="4400" kern="1200">
              <a:latin typeface="+mj-lt"/>
              <a:ea typeface="+mj-ea"/>
              <a:cs typeface="+mj-cs"/>
              <a:sym typeface="Calibri" charset="0"/>
            </a:endParaRPr>
          </a:p>
        </p:txBody>
      </p:sp>
      <p:sp>
        <p:nvSpPr>
          <p:cNvPr id="1382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什么叫面向未来编程</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由于用户的需求时刻变化，导致我们开发好的代码也不是一成不变的，也是需要不断修改的。为了应对这些可能的变化，必须让代码模块化。这样就算变化也只会影响某个模块而不会影响全局。</a:t>
            </a:r>
            <a:endParaRPr lang="zh-CN" altLang="en-US" sz="3200" kern="1200" dirty="0">
              <a:latin typeface="+mn-lt"/>
              <a:ea typeface="+mn-ea"/>
              <a:cs typeface="+mn-cs"/>
              <a:sym typeface="Calibri"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如何更好应对变化</a:t>
            </a:r>
            <a:endParaRPr lang="zh-CN" altLang="en-US" sz="4400" kern="1200">
              <a:latin typeface="+mj-lt"/>
              <a:ea typeface="+mj-ea"/>
              <a:cs typeface="+mj-cs"/>
              <a:sym typeface="Calibri" charset="0"/>
            </a:endParaRPr>
          </a:p>
        </p:txBody>
      </p:sp>
      <p:sp>
        <p:nvSpPr>
          <p:cNvPr id="139266" name="内容占位符 2"/>
          <p:cNvSpPr>
            <a:spLocks noGrp="1"/>
          </p:cNvSpPr>
          <p:nvPr>
            <p:ph type="subTitle" idx="1"/>
          </p:nvPr>
        </p:nvSpPr>
        <p:spPr>
          <a:xfrm>
            <a:off x="0" y="1565275"/>
            <a:ext cx="9144000" cy="4562475"/>
          </a:xfrm>
        </p:spPr>
        <p:txBody>
          <a:bodyPr anchor="t"/>
          <a:p>
            <a:pPr algn="l" defTabSz="914400">
              <a:buFont typeface="Arial" charset="0"/>
              <a:buNone/>
            </a:pPr>
            <a:r>
              <a:rPr lang="zh-CN" altLang="en-US" sz="2800" kern="1200" dirty="0">
                <a:latin typeface="+mn-lt"/>
                <a:ea typeface="+mn-ea"/>
                <a:cs typeface="+mn-cs"/>
                <a:sym typeface="Calibri" charset="0"/>
              </a:rPr>
              <a:t>一群软件大师根据建筑学等理论得出了如下几个原则：</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开放封闭原则（有变化，尽量不修改原来的代码，扩充功能）</a:t>
            </a:r>
            <a:endParaRPr lang="en-US" altLang="x-none" sz="24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单一职责原则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这样变化了，容易找到问题</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通俗讲解：</a:t>
            </a:r>
            <a:endParaRPr lang="en-US" altLang="x-none" sz="3200" kern="1200" dirty="0">
              <a:latin typeface="+mn-lt"/>
              <a:ea typeface="+mn-ea"/>
              <a:cs typeface="+mn-cs"/>
              <a:sym typeface="Calibri" charset="0"/>
            </a:endParaRPr>
          </a:p>
          <a:p>
            <a:pPr lvl="1" algn="l" defTabSz="914400">
              <a:buFont typeface="Arial" charset="0"/>
              <a:buNone/>
            </a:pPr>
            <a:r>
              <a:rPr lang="zh-CN" altLang="en-US" sz="2000" kern="1200" dirty="0">
                <a:latin typeface="+mn-lt"/>
                <a:ea typeface="+mn-ea"/>
                <a:cs typeface="+mn-cs"/>
                <a:sym typeface="Calibri" charset="0"/>
              </a:rPr>
              <a:t>单一职责原则：每个对象只有一个引起他变化的原因，这样需求变化的时候，很快定位到是哪个对象需要修改，而不是修改多个对象，如果刚开始架构合理，是可以完美应对需求变化的</a:t>
            </a:r>
            <a:endParaRPr lang="en-US" altLang="x-none" sz="2000" kern="1200" dirty="0">
              <a:latin typeface="+mn-lt"/>
              <a:ea typeface="+mn-ea"/>
              <a:cs typeface="+mn-cs"/>
              <a:sym typeface="Calibri" charset="0"/>
            </a:endParaRPr>
          </a:p>
          <a:p>
            <a:pPr lvl="1" algn="l" defTabSz="914400">
              <a:buFont typeface="Arial" charset="0"/>
              <a:buNone/>
            </a:pPr>
            <a:endParaRPr lang="zh-CN" altLang="en-US" sz="20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好的架构师</a:t>
            </a:r>
            <a:endParaRPr lang="zh-CN" altLang="en-US" sz="4400" kern="1200">
              <a:latin typeface="+mj-lt"/>
              <a:ea typeface="+mj-ea"/>
              <a:cs typeface="+mj-cs"/>
              <a:sym typeface="Calibri" charset="0"/>
            </a:endParaRPr>
          </a:p>
        </p:txBody>
      </p:sp>
      <p:sp>
        <p:nvSpPr>
          <p:cNvPr id="140290" name="内容占位符 2"/>
          <p:cNvSpPr>
            <a:spLocks noGrp="1"/>
          </p:cNvSpPr>
          <p:nvPr>
            <p:ph type="subTitle" idx="1"/>
          </p:nvPr>
        </p:nvSpPr>
        <p:spPr>
          <a:xfrm>
            <a:off x="0" y="1503363"/>
            <a:ext cx="8686800" cy="4622800"/>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从容应对需求变化</a:t>
            </a:r>
            <a:endParaRPr lang="en-US" altLang="x-none" sz="32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封装变化</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分离算法</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分层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设计 前端 后台 数据库 服务</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好的架构师可以让新人写的代码再差，也不会影响大局，因为采用了模块化，低耦合，让你写的代码尽量和别人写的联系少，或者通过中间桥梁来沟通，你写的再差，顶多会影响到桥梁</a:t>
            </a:r>
            <a:endParaRPr lang="zh-CN" altLang="en-US" sz="2800" kern="1200" dirty="0">
              <a:solidFill>
                <a:srgbClr val="FF0000"/>
              </a:solidFill>
              <a:latin typeface="+mn-lt"/>
              <a:ea typeface="+mn-ea"/>
              <a:cs typeface="+mn-cs"/>
              <a:sym typeface="Calibri"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学习思维而不是代码</a:t>
            </a:r>
            <a:endParaRPr lang="zh-CN" altLang="en-US" sz="4400" kern="1200">
              <a:latin typeface="+mj-lt"/>
              <a:ea typeface="+mj-ea"/>
              <a:cs typeface="+mj-cs"/>
              <a:sym typeface="Calibri" charset="0"/>
            </a:endParaRPr>
          </a:p>
        </p:txBody>
      </p:sp>
      <p:sp>
        <p:nvSpPr>
          <p:cNvPr id="141314" name="内容占位符 2"/>
          <p:cNvSpPr>
            <a:spLocks noGrp="1"/>
          </p:cNvSpPr>
          <p:nvPr>
            <p:ph type="subTitle" idx="1"/>
          </p:nvPr>
        </p:nvSpPr>
        <p:spPr>
          <a:xfrm>
            <a:off x="0" y="1581150"/>
            <a:ext cx="9144000" cy="494347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应对变化有多种解决方案，继承只是其中一种，甚至只用函数也能解决。</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重要的不是代码，而是这种思维。</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只要你懂得这些思想，不管是用函数，还是用面向对象，不管用不用继承都可以解决问题。</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比如我们就将变化点封装在一个函数里面，也能实现我们需要的功能。</a:t>
            </a:r>
            <a:endParaRPr lang="en-US" altLang="x-none"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用多个文件来隔离多个功能也能实现</a:t>
            </a:r>
            <a:endParaRPr lang="en-US" altLang="x-none" sz="2800" kern="1200" dirty="0">
              <a:latin typeface="+mn-lt"/>
              <a:ea typeface="+mn-ea"/>
              <a:cs typeface="+mn-cs"/>
              <a:sym typeface="Calibri" charset="0"/>
            </a:endParaRPr>
          </a:p>
          <a:p>
            <a:pPr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重点是你要有这种解决问题的思维</a:t>
            </a:r>
            <a:r>
              <a:rPr lang="zh-CN" altLang="en-US" sz="2800" kern="1200" dirty="0">
                <a:latin typeface="+mn-lt"/>
                <a:ea typeface="+mn-ea"/>
                <a:cs typeface="+mn-cs"/>
                <a:sym typeface="Calibri" charset="0"/>
              </a:rPr>
              <a:t>。有些人学面向对象学了很多年也就不会用，关键是不理解。</a:t>
            </a:r>
            <a:endParaRPr lang="zh-CN" altLang="en-US" sz="3200" kern="1200" dirty="0">
              <a:latin typeface="+mn-lt"/>
              <a:ea typeface="+mn-ea"/>
              <a:cs typeface="+mn-cs"/>
              <a:sym typeface="Calibri"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继承和开放封闭原则</a:t>
            </a:r>
            <a:endParaRPr lang="zh-CN" altLang="en-US" sz="4400" kern="1200">
              <a:latin typeface="+mj-lt"/>
              <a:ea typeface="+mj-ea"/>
              <a:cs typeface="+mj-cs"/>
              <a:sym typeface="Calibri" charset="0"/>
            </a:endParaRPr>
          </a:p>
        </p:txBody>
      </p:sp>
      <p:sp>
        <p:nvSpPr>
          <p:cNvPr id="142338" name="内容占位符 2"/>
          <p:cNvSpPr>
            <a:spLocks noGrp="1"/>
          </p:cNvSpPr>
          <p:nvPr>
            <p:ph type="subTitle" idx="1"/>
          </p:nvPr>
        </p:nvSpPr>
        <p:spPr>
          <a:xfrm>
            <a:off x="284163" y="1533525"/>
            <a:ext cx="8859837" cy="459422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比如目前淘宝产品有 普通产品和服务类产品，如果未来淘宝需要新增一种产品，比如理财产品，那么不需要修改原有代码，只需要用继承的方式新增代码，而无需改动。</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但是前提：你作为架构师再刚开始架构产品模块的时候能够凭借你的经验感觉到这里未来可能会变化。这个需要大量的经验。这也是为什么大家有理论而无法成为架构师的原因，实践太少。</a:t>
            </a:r>
            <a:endParaRPr lang="zh-CN" altLang="en-US" sz="3200" kern="1200" dirty="0">
              <a:latin typeface="+mn-lt"/>
              <a:ea typeface="+mn-ea"/>
              <a:cs typeface="+mn-cs"/>
              <a:sym typeface="Calibri"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继承和单一职责原则</a:t>
            </a:r>
            <a:endParaRPr lang="zh-CN" altLang="en-US" sz="4400" kern="1200">
              <a:latin typeface="+mj-lt"/>
              <a:ea typeface="+mj-ea"/>
              <a:cs typeface="+mj-cs"/>
              <a:sym typeface="Calibri" charset="0"/>
            </a:endParaRPr>
          </a:p>
        </p:txBody>
      </p:sp>
      <p:sp>
        <p:nvSpPr>
          <p:cNvPr id="143362" name="内容占位符 2"/>
          <p:cNvSpPr>
            <a:spLocks noGrp="1"/>
          </p:cNvSpPr>
          <p:nvPr>
            <p:ph type="subTitle" idx="1"/>
          </p:nvPr>
        </p:nvSpPr>
        <p:spPr>
          <a:xfrm>
            <a:off x="423863" y="1577975"/>
            <a:ext cx="8720137" cy="4549775"/>
          </a:xfrm>
        </p:spPr>
        <p:txBody>
          <a:bodyPr anchor="t"/>
          <a:p>
            <a:pPr algn="l" defTabSz="914400">
              <a:buFont typeface="Arial" charset="0"/>
              <a:buNone/>
            </a:pPr>
            <a:r>
              <a:rPr lang="zh-CN" altLang="en-US" sz="3200" kern="1200" dirty="0">
                <a:latin typeface="+mn-lt"/>
                <a:ea typeface="+mn-ea"/>
                <a:cs typeface="+mn-cs"/>
                <a:sym typeface="Calibri" charset="0"/>
              </a:rPr>
              <a:t>虽然都是产品类，但是产品也是多态的，虽然都含有购买方法，但是购买的流程未必一样。。。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同样是产品，虚拟货币，保险类产品和电器，手机都产品的属性有些是不一样的。。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所以：共性放在基类中，特性通过继承的方式</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继承的对象只含有某类产品的方法属性</a:t>
            </a:r>
            <a:endParaRPr lang="zh-CN" altLang="en-US" sz="3200" kern="1200" dirty="0">
              <a:latin typeface="+mn-lt"/>
              <a:ea typeface="+mn-ea"/>
              <a:cs typeface="+mn-cs"/>
              <a:sym typeface="Calibri"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总结继承作用</a:t>
            </a:r>
            <a:endParaRPr lang="zh-CN" altLang="en-US" sz="4400" kern="1200">
              <a:latin typeface="+mj-lt"/>
              <a:ea typeface="+mj-ea"/>
              <a:cs typeface="+mj-cs"/>
              <a:sym typeface="Calibri" charset="0"/>
            </a:endParaRPr>
          </a:p>
        </p:txBody>
      </p:sp>
      <p:sp>
        <p:nvSpPr>
          <p:cNvPr id="144386" name="内容占位符 2"/>
          <p:cNvSpPr>
            <a:spLocks noGrp="1"/>
          </p:cNvSpPr>
          <p:nvPr>
            <p:ph type="subTitle" idx="1"/>
          </p:nvPr>
        </p:nvSpPr>
        <p:spPr>
          <a:xfrm>
            <a:off x="107950" y="1449388"/>
            <a:ext cx="9036050" cy="4678362"/>
          </a:xfrm>
        </p:spPr>
        <p:txBody>
          <a:bodyPr anchor="t"/>
          <a:p>
            <a:pPr algn="l" defTabSz="914400">
              <a:buFont typeface="Arial" charset="0"/>
              <a:buNone/>
            </a:pPr>
            <a:r>
              <a:rPr lang="zh-CN" altLang="en-US" sz="2400" kern="1200" dirty="0">
                <a:latin typeface="+mn-lt"/>
                <a:ea typeface="+mn-ea"/>
                <a:cs typeface="+mn-cs"/>
                <a:sym typeface="Calibri" charset="0"/>
              </a:rPr>
              <a:t>继承不是一种技术，是你解决问题的方针，指导思想。</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定义一个新的对象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使得其</a:t>
            </a:r>
            <a:r>
              <a:rPr lang="zh-CN" altLang="en-US" sz="2400" kern="1200" dirty="0">
                <a:solidFill>
                  <a:srgbClr val="FF0000"/>
                </a:solidFill>
                <a:latin typeface="+mn-lt"/>
                <a:ea typeface="+mn-ea"/>
                <a:cs typeface="+mn-cs"/>
                <a:sym typeface="Calibri" charset="0"/>
              </a:rPr>
              <a:t>拥有</a:t>
            </a:r>
            <a:r>
              <a:rPr lang="zh-CN" altLang="en-US" sz="2400" kern="1200" dirty="0">
                <a:latin typeface="+mn-lt"/>
                <a:ea typeface="+mn-ea"/>
                <a:cs typeface="+mn-cs"/>
                <a:sym typeface="Calibri" charset="0"/>
              </a:rPr>
              <a:t>另一个对象的功能</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属性和方法</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减少</a:t>
            </a:r>
            <a:r>
              <a:rPr lang="zh-CN" altLang="en-US" sz="2400" kern="1200" dirty="0">
                <a:solidFill>
                  <a:srgbClr val="FF0000"/>
                </a:solidFill>
                <a:latin typeface="+mn-lt"/>
                <a:ea typeface="+mn-ea"/>
                <a:cs typeface="+mn-cs"/>
                <a:sym typeface="Calibri" charset="0"/>
              </a:rPr>
              <a:t>拷贝</a:t>
            </a:r>
            <a:r>
              <a:rPr lang="zh-CN" altLang="en-US" sz="2400" kern="1200" dirty="0">
                <a:latin typeface="+mn-lt"/>
                <a:ea typeface="+mn-ea"/>
                <a:cs typeface="+mn-cs"/>
                <a:sym typeface="Calibri" charset="0"/>
              </a:rPr>
              <a:t>和</a:t>
            </a:r>
            <a:r>
              <a:rPr lang="zh-CN" altLang="en-US" sz="2400" kern="1200" dirty="0">
                <a:solidFill>
                  <a:srgbClr val="FF0000"/>
                </a:solidFill>
                <a:latin typeface="+mn-lt"/>
                <a:ea typeface="+mn-ea"/>
                <a:cs typeface="+mn-cs"/>
                <a:sym typeface="Calibri" charset="0"/>
              </a:rPr>
              <a:t>代码相同</a:t>
            </a:r>
            <a:r>
              <a:rPr lang="zh-CN" altLang="en-US" sz="2400" kern="1200" dirty="0">
                <a:latin typeface="+mn-lt"/>
                <a:ea typeface="+mn-ea"/>
                <a:cs typeface="+mn-cs"/>
                <a:sym typeface="Calibri" charset="0"/>
              </a:rPr>
              <a:t>（如果一个地方出错，代码相同的话，需要修改很多地方，不知道大家有没有遇到这种情况，可以将一样的地方用函数封装）</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模块化</a:t>
            </a:r>
            <a:r>
              <a:rPr lang="en-US" altLang="x-none" sz="2400" kern="1200" dirty="0">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降低系统之间的耦合</a:t>
            </a:r>
            <a:r>
              <a:rPr lang="zh-CN" altLang="en-US" sz="2400" kern="1200" dirty="0">
                <a:latin typeface="+mn-lt"/>
                <a:ea typeface="+mn-ea"/>
                <a:cs typeface="+mn-cs"/>
                <a:sym typeface="Calibri" charset="0"/>
              </a:rPr>
              <a:t>，从而更好</a:t>
            </a:r>
            <a:r>
              <a:rPr lang="zh-CN" altLang="en-US" sz="2400" kern="1200" dirty="0">
                <a:solidFill>
                  <a:srgbClr val="FF0000"/>
                </a:solidFill>
                <a:latin typeface="+mn-lt"/>
                <a:ea typeface="+mn-ea"/>
                <a:cs typeface="+mn-cs"/>
                <a:sym typeface="Calibri" charset="0"/>
              </a:rPr>
              <a:t>应对未来需求变化</a:t>
            </a:r>
            <a:r>
              <a:rPr lang="zh-CN" altLang="en-US" sz="2400" kern="1200" dirty="0">
                <a:latin typeface="+mn-lt"/>
                <a:ea typeface="+mn-ea"/>
                <a:cs typeface="+mn-cs"/>
                <a:sym typeface="Calibri" charset="0"/>
              </a:rPr>
              <a:t>带来的代码修改，有经验的人知道，很多项目失败是因为架构查，到了最后，用户随便一个不满意，都会导致代码全部改动，进而加班疯狂改动。</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继承的好处</a:t>
            </a:r>
            <a:endParaRPr lang="zh-CN" altLang="en-US" sz="4400" kern="1200">
              <a:latin typeface="+mj-lt"/>
              <a:ea typeface="+mj-ea"/>
              <a:cs typeface="+mj-cs"/>
              <a:sym typeface="Calibri" charset="0"/>
            </a:endParaRPr>
          </a:p>
        </p:txBody>
      </p:sp>
      <p:sp>
        <p:nvSpPr>
          <p:cNvPr id="145410" name="内容占位符 2"/>
          <p:cNvSpPr>
            <a:spLocks noGrp="1"/>
          </p:cNvSpPr>
          <p:nvPr>
            <p:ph type="subTitle" idx="1"/>
          </p:nvPr>
        </p:nvSpPr>
        <p:spPr>
          <a:xfrm>
            <a:off x="468313" y="1628775"/>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核心：</a:t>
            </a:r>
            <a:endParaRPr lang="en-US" altLang="x-none" sz="3200" b="1"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模块化编程，降低耦合</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kern="1200" dirty="0">
                <a:solidFill>
                  <a:srgbClr val="00B050"/>
                </a:solidFill>
                <a:latin typeface="+mn-lt"/>
                <a:ea typeface="+mn-ea"/>
                <a:cs typeface="+mn-cs"/>
                <a:sym typeface="Calibri" charset="0"/>
              </a:rPr>
              <a:t>应对需求变化：随着时间流逝，产品需求可能对你类的行为有更多的要求（案例：计算周长）</a:t>
            </a:r>
            <a:endParaRPr lang="en-US" altLang="x-none" sz="2800" kern="1200" dirty="0">
              <a:solidFill>
                <a:srgbClr val="00B050"/>
              </a:solidFill>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其他好处</a:t>
            </a:r>
            <a:endParaRPr lang="en-US" altLang="x-none" sz="3200"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扩展功能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修改功能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通过继承实现代码重用</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图书</a:t>
            </a:r>
            <a:endParaRPr lang="zh-CN" altLang="en-US"/>
          </a:p>
        </p:txBody>
      </p:sp>
      <p:pic>
        <p:nvPicPr>
          <p:cNvPr id="6" name="内容占位符 5"/>
          <p:cNvPicPr>
            <a:picLocks noChangeAspect="1"/>
          </p:cNvPicPr>
          <p:nvPr>
            <p:ph idx="1"/>
          </p:nvPr>
        </p:nvPicPr>
        <p:blipFill>
          <a:blip r:embed="rId1"/>
          <a:srcRect/>
          <a:stretch>
            <a:fillRect/>
          </a:stretch>
        </p:blipFill>
        <p:spPr>
          <a:xfrm>
            <a:off x="-36195" y="1628775"/>
            <a:ext cx="9277985" cy="366395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464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第八层</a:t>
            </a:r>
            <a:endParaRPr lang="zh-CN" altLang="en-US" sz="6000" kern="1200">
              <a:solidFill>
                <a:schemeClr val="tx1"/>
              </a:solidFill>
              <a:latin typeface="Calibri" charset="0"/>
              <a:ea typeface="宋体" charset="-122"/>
              <a:cs typeface="+mj-cs"/>
              <a:sym typeface="Calibri" charset="0"/>
            </a:endParaRPr>
          </a:p>
        </p:txBody>
      </p:sp>
      <p:sp>
        <p:nvSpPr>
          <p:cNvPr id="146435" name="副标题 4"/>
          <p:cNvSpPr>
            <a:spLocks noGrp="1"/>
          </p:cNvSpPr>
          <p:nvPr>
            <p:ph type="subTitle"/>
          </p:nvPr>
        </p:nvSpPr>
        <p:spPr>
          <a:xfrm>
            <a:off x="2916238" y="4221163"/>
            <a:ext cx="4103687"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设计模式</a:t>
            </a:r>
            <a:endParaRPr lang="zh-CN" dirty="0"/>
          </a:p>
        </p:txBody>
      </p:sp>
    </p:spTree>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种设计模式概述</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2034" name="标题 3"/>
          <p:cNvSpPr>
            <a:spLocks noGrp="1"/>
          </p:cNvSpPr>
          <p:nvPr>
            <p:ph type="ctrTitle"/>
          </p:nvPr>
        </p:nvSpPr>
        <p:spPr>
          <a:xfrm>
            <a:off x="0" y="2124710"/>
            <a:ext cx="9144000" cy="1982470"/>
          </a:xfrm>
        </p:spPr>
        <p:txBody>
          <a:bodyPr vert="horz" anchor="ctr">
            <a:noAutofit/>
          </a:bodyPr>
          <a:p>
            <a:pPr defTabSz="914400" fontAlgn="base">
              <a:buNone/>
            </a:pPr>
            <a:r>
              <a:rPr lang="zh-CN" altLang="en-US" sz="4800" kern="1200">
                <a:solidFill>
                  <a:schemeClr val="tx1"/>
                </a:solidFill>
                <a:latin typeface="Calibri" charset="0"/>
                <a:ea typeface="宋体" charset="-122"/>
                <a:sym typeface="Calibri" charset="0"/>
              </a:rPr>
              <a:t>第九层</a:t>
            </a:r>
            <a:br>
              <a:rPr lang="zh-CN" altLang="en-US" sz="4800" kern="1200">
                <a:solidFill>
                  <a:schemeClr val="tx1"/>
                </a:solidFill>
                <a:latin typeface="Calibri" charset="0"/>
                <a:ea typeface="宋体" charset="-122"/>
                <a:sym typeface="Calibri" charset="0"/>
              </a:rPr>
            </a:br>
            <a:r>
              <a:rPr lang="zh-CN" altLang="en-US" sz="4800" kern="1200">
                <a:solidFill>
                  <a:schemeClr val="tx1"/>
                </a:solidFill>
                <a:latin typeface="Calibri" charset="0"/>
                <a:ea typeface="宋体" charset="-122"/>
                <a:sym typeface="Calibri" charset="0"/>
              </a:rPr>
              <a:t>忘记模式 挥洒自如 </a:t>
            </a:r>
            <a:r>
              <a:rPr lang="zh-CN" altLang="en-US" sz="4800" dirty="0">
                <a:solidFill>
                  <a:schemeClr val="tx1"/>
                </a:solidFill>
                <a:sym typeface="+mn-ea"/>
              </a:rPr>
              <a:t>无招胜有招</a:t>
            </a:r>
            <a:endParaRPr lang="zh-CN" altLang="en-US" sz="4800" dirty="0">
              <a:solidFill>
                <a:schemeClr val="tx1"/>
              </a:solidFill>
              <a:sym typeface="+mn-ea"/>
            </a:endParaRPr>
          </a:p>
          <a:p>
            <a:pPr defTabSz="914400" fontAlgn="base">
              <a:buNone/>
            </a:pPr>
            <a:endParaRPr lang="zh-CN" altLang="en-US" sz="4800" strike="noStrike" kern="1200" noProof="1" dirty="0">
              <a:solidFill>
                <a:schemeClr val="tx1"/>
              </a:solidFill>
              <a:latin typeface="Calibri" charset="0"/>
              <a:ea typeface="宋体" charset="-122"/>
              <a:sym typeface="+mn-ea"/>
            </a:endParaRPr>
          </a:p>
        </p:txBody>
      </p:sp>
      <p:sp>
        <p:nvSpPr>
          <p:cNvPr id="173059" name="副标题 4"/>
          <p:cNvSpPr>
            <a:spLocks noGrp="1"/>
          </p:cNvSpPr>
          <p:nvPr>
            <p:ph type="subTitle"/>
          </p:nvPr>
        </p:nvSpPr>
        <p:spPr>
          <a:xfrm>
            <a:off x="2627313" y="4724400"/>
            <a:ext cx="4284662"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sz="1600" dirty="0"/>
              <a:t>继承和设计模式</a:t>
            </a:r>
            <a:endParaRPr lang="zh-CN" altLang="en-US" sz="1600" dirty="0"/>
          </a:p>
          <a:p>
            <a:pPr marL="342900" lvl="0" indent="-342900" algn="l"/>
            <a:r>
              <a:rPr lang="zh-CN" altLang="en-US" sz="1600" dirty="0"/>
              <a:t>忘记模式 自创模式</a:t>
            </a:r>
            <a:endParaRPr lang="zh-CN" altLang="en-US" sz="1600" dirty="0"/>
          </a:p>
          <a:p>
            <a:pPr marL="342900" lvl="0" indent="-342900" algn="l"/>
            <a:r>
              <a:rPr lang="zh-CN" altLang="en-US" sz="1600" dirty="0"/>
              <a:t>挥洒自如，灵活运动</a:t>
            </a:r>
            <a:endParaRPr lang="zh-CN" altLang="en-US" sz="1600" dirty="0"/>
          </a:p>
          <a:p>
            <a:pPr marL="342900" lvl="0" indent="-342900" algn="l"/>
            <a:r>
              <a:rPr lang="zh-CN" altLang="en-US" sz="2400" dirty="0"/>
              <a:t>无招胜有招</a:t>
            </a:r>
            <a:endParaRPr lang="zh-CN" altLang="en-US" sz="2400" dirty="0"/>
          </a:p>
        </p:txBody>
      </p:sp>
    </p:spTree>
  </p:cSld>
  <p:clrMapOvr>
    <a:overrideClrMapping bg1="lt1" tx1="dk1" bg2="lt2" tx2="dk2" accent1="accent1" accent2="accent2" accent3="accent3" accent4="accent4" accent5="accent5" accent6="accent6" hlink="hlink" folHlink="folHlink"/>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4082" name="内容占位符 4"/>
          <p:cNvSpPr>
            <a:spLocks noGrp="1"/>
          </p:cNvSpPr>
          <p:nvPr>
            <p:ph type="subTitle" idx="1"/>
          </p:nvPr>
        </p:nvSpPr>
        <p:spPr>
          <a:xfrm>
            <a:off x="107950" y="1600200"/>
            <a:ext cx="8928100" cy="4525963"/>
          </a:xfrm>
        </p:spPr>
        <p:txBody>
          <a:bodyPr anchor="t"/>
          <a:p>
            <a:pPr algn="l" defTabSz="914400">
              <a:buFont typeface="Arial" charset="0"/>
              <a:buNone/>
            </a:pPr>
            <a:r>
              <a:rPr lang="zh-CN" altLang="en-US" sz="3200" kern="1200">
                <a:latin typeface="+mn-lt"/>
                <a:ea typeface="+mn-ea"/>
                <a:cs typeface="+mn-cs"/>
                <a:sym typeface="Calibri" charset="0"/>
              </a:rPr>
              <a:t>随着开发经验提高，很自然的就会根据需求，场景创造适合当前开发场景的最佳模式</a:t>
            </a:r>
            <a:endParaRPr lang="zh-CN" altLang="en-US" sz="3200" kern="1200">
              <a:latin typeface="+mn-lt"/>
              <a:ea typeface="+mn-ea"/>
              <a:cs typeface="+mn-cs"/>
              <a:sym typeface="Calibri"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5"/>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5106" name="内容占位符 6"/>
          <p:cNvSpPr>
            <a:spLocks noGrp="1"/>
          </p:cNvSpPr>
          <p:nvPr>
            <p:ph type="subTitle" idx="1"/>
          </p:nvPr>
        </p:nvSpPr>
        <p:spPr>
          <a:xfrm>
            <a:off x="466725" y="2133600"/>
            <a:ext cx="8229600" cy="3965575"/>
          </a:xfrm>
        </p:spPr>
        <p:txBody>
          <a:bodyPr anchor="t"/>
          <a:p>
            <a:pPr algn="l" defTabSz="914400">
              <a:buFont typeface="Arial" charset="0"/>
              <a:buNone/>
            </a:pPr>
            <a:r>
              <a:rPr lang="zh-CN" altLang="en-US" sz="3200" kern="1200" dirty="0">
                <a:latin typeface="+mn-lt"/>
                <a:ea typeface="+mn-ea"/>
                <a:cs typeface="+mn-cs"/>
                <a:sym typeface="Calibri" charset="0"/>
              </a:rPr>
              <a:t>基础：必须修炼完成前四层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中级：第五层，第六层，第七层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高级：第八层，第九层</a:t>
            </a:r>
            <a:endParaRPr lang="zh-CN" altLang="en-US" sz="3200" kern="1200" dirty="0">
              <a:latin typeface="+mn-lt"/>
              <a:ea typeface="+mn-ea"/>
              <a:cs typeface="+mn-cs"/>
              <a:sym typeface="Calibri"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知识补充</a:t>
            </a:r>
            <a:endParaRPr lang="en-US" altLang="x-none"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3"/>
          <p:cNvSpPr>
            <a:spLocks noGrp="1"/>
          </p:cNvSpPr>
          <p:nvPr>
            <p:ph type="ctrTitle"/>
          </p:nvPr>
        </p:nvSpPr>
        <p:spPr>
          <a:xfrm>
            <a:off x="661988" y="1125538"/>
            <a:ext cx="7820025" cy="2387600"/>
          </a:xfrm>
        </p:spPr>
        <p:txBody>
          <a:bodyPr anchor="ctr"/>
          <a:p>
            <a:pPr defTabSz="914400">
              <a:buNone/>
            </a:pPr>
            <a:r>
              <a:rPr lang="zh-CN" altLang="en-US" sz="4400" kern="1200" dirty="0">
                <a:latin typeface="Calibri" charset="0"/>
                <a:ea typeface="宋体" charset="-122"/>
                <a:cs typeface="+mj-cs"/>
                <a:sym typeface="Calibri" charset="0"/>
              </a:rPr>
              <a:t>从</a:t>
            </a: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发展历程理解</a:t>
            </a:r>
            <a:r>
              <a:rPr lang="zh-CN" altLang="en-US" sz="4400" kern="1200" dirty="0">
                <a:solidFill>
                  <a:srgbClr val="FF0000"/>
                </a:solidFill>
                <a:latin typeface="Calibri" charset="0"/>
                <a:ea typeface="宋体" charset="-122"/>
                <a:cs typeface="+mj-cs"/>
                <a:sym typeface="Calibri" charset="0"/>
              </a:rPr>
              <a:t>原型</a:t>
            </a:r>
            <a:r>
              <a:rPr lang="zh-CN" altLang="en-US" sz="4400" kern="1200" dirty="0">
                <a:latin typeface="Calibri" charset="0"/>
                <a:ea typeface="宋体" charset="-122"/>
                <a:cs typeface="+mj-cs"/>
                <a:sym typeface="Calibri" charset="0"/>
              </a:rPr>
              <a:t>的出现的历史原因</a:t>
            </a:r>
            <a:endParaRPr lang="zh-CN" altLang="en-US" sz="4400" kern="1200" dirty="0">
              <a:latin typeface="Calibri" charset="0"/>
              <a:ea typeface="宋体" charset="-122"/>
              <a:cs typeface="+mj-cs"/>
              <a:sym typeface="Calibri" charset="0"/>
            </a:endParaRPr>
          </a:p>
        </p:txBody>
      </p:sp>
      <p:sp>
        <p:nvSpPr>
          <p:cNvPr id="17715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从古代说起</a:t>
            </a:r>
            <a:endParaRPr lang="zh-CN" altLang="en-US" sz="4400" kern="1200">
              <a:latin typeface="+mj-lt"/>
              <a:ea typeface="+mj-ea"/>
              <a:cs typeface="+mj-cs"/>
              <a:sym typeface="Calibri" charset="0"/>
            </a:endParaRPr>
          </a:p>
        </p:txBody>
      </p:sp>
      <p:sp>
        <p:nvSpPr>
          <p:cNvPr id="1781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要理解</a:t>
            </a:r>
            <a:r>
              <a:rPr lang="en-US" altLang="x-none" sz="2400" kern="1200" dirty="0">
                <a:latin typeface="+mn-lt"/>
                <a:ea typeface="+mn-ea"/>
                <a:cs typeface="+mn-cs"/>
                <a:sym typeface="Calibri" charset="0"/>
              </a:rPr>
              <a:t>Javascript</a:t>
            </a:r>
            <a:r>
              <a:rPr lang="zh-CN" altLang="en-US" sz="2400" kern="1200" dirty="0">
                <a:latin typeface="+mn-lt"/>
                <a:ea typeface="+mn-ea"/>
                <a:cs typeface="+mn-cs"/>
                <a:sym typeface="Calibri" charset="0"/>
              </a:rPr>
              <a:t>的设计思想，必须从它的诞生说起。</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年，网景公司（</a:t>
            </a:r>
            <a:r>
              <a:rPr lang="en-US" altLang="x-none" sz="2400" kern="1200" dirty="0">
                <a:latin typeface="+mn-lt"/>
                <a:ea typeface="+mn-ea"/>
                <a:cs typeface="+mn-cs"/>
                <a:sym typeface="Calibri" charset="0"/>
              </a:rPr>
              <a:t>Netscape</a:t>
            </a:r>
            <a:r>
              <a:rPr lang="zh-CN" altLang="en-US" sz="2400" kern="1200" dirty="0">
                <a:latin typeface="+mn-lt"/>
                <a:ea typeface="+mn-ea"/>
                <a:cs typeface="+mn-cs"/>
                <a:sym typeface="Calibri" charset="0"/>
              </a:rPr>
              <a:t>）发布了</a:t>
            </a:r>
            <a:r>
              <a:rPr lang="en-US" altLang="x-none" sz="2400" kern="1200" dirty="0">
                <a:latin typeface="+mn-lt"/>
                <a:ea typeface="+mn-ea"/>
                <a:cs typeface="+mn-cs"/>
                <a:sym typeface="Calibri" charset="0"/>
              </a:rPr>
              <a:t>Navigator</a:t>
            </a:r>
            <a:r>
              <a:rPr lang="zh-CN" altLang="en-US" sz="2400" kern="1200" dirty="0">
                <a:latin typeface="+mn-lt"/>
                <a:ea typeface="+mn-ea"/>
                <a:cs typeface="+mn-cs"/>
                <a:sym typeface="Calibri" charset="0"/>
              </a:rPr>
              <a:t>浏览器</a:t>
            </a:r>
            <a:r>
              <a:rPr lang="en-US" altLang="x-none" sz="2400" kern="1200" dirty="0">
                <a:latin typeface="+mn-lt"/>
                <a:ea typeface="+mn-ea"/>
                <a:cs typeface="+mn-cs"/>
                <a:sym typeface="Calibri" charset="0"/>
              </a:rPr>
              <a:t>0.9</a:t>
            </a:r>
            <a:r>
              <a:rPr lang="zh-CN" altLang="en-US" sz="2400" kern="1200" dirty="0">
                <a:latin typeface="+mn-lt"/>
                <a:ea typeface="+mn-ea"/>
                <a:cs typeface="+mn-cs"/>
                <a:sym typeface="Calibri" charset="0"/>
              </a:rPr>
              <a:t>版。这是历史上第一个比较成熟的网络浏览器，轰动一时。但是，这个 版本的浏览器只能用来浏览，不具备与访问</a:t>
            </a:r>
            <a:r>
              <a:rPr lang="zh-CN" altLang="en-US" sz="2800" b="1" kern="1200" dirty="0">
                <a:solidFill>
                  <a:srgbClr val="FF0000"/>
                </a:solidFill>
                <a:latin typeface="+mn-lt"/>
                <a:ea typeface="+mn-ea"/>
                <a:cs typeface="+mn-cs"/>
                <a:sym typeface="Calibri" charset="0"/>
              </a:rPr>
              <a:t>者互动的能力</a:t>
            </a:r>
            <a:r>
              <a:rPr lang="zh-CN" altLang="en-US" sz="2400" kern="1200" dirty="0">
                <a:latin typeface="+mn-lt"/>
                <a:ea typeface="+mn-ea"/>
                <a:cs typeface="+mn-cs"/>
                <a:sym typeface="Calibri" charset="0"/>
              </a:rPr>
              <a:t>。比如，如果网页上有一栏</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用户名</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要求填写，浏览器就无法判断访问者是否真的填写了，只有让服务器 端判断。如果没有填写，服务器端就返回错误，要求用户重新填写，这太浪费时间和服务器资源了</a:t>
            </a:r>
            <a:endParaRPr lang="zh-CN" altLang="en-US"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179202" name="内容占位符 3"/>
          <p:cNvPicPr>
            <a:picLocks noGrp="1" noChangeAspect="1"/>
          </p:cNvPicPr>
          <p:nvPr>
            <p:ph type="subTitle" idx="1"/>
          </p:nvPr>
        </p:nvPicPr>
        <p:blipFill>
          <a:blip r:embed="rId1"/>
          <a:srcRect/>
          <a:stretch>
            <a:fillRect/>
          </a:stretch>
        </p:blipFill>
        <p:spPr>
          <a:xfrm>
            <a:off x="1042988" y="1011238"/>
            <a:ext cx="6107112" cy="5670550"/>
          </a:xfrm>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早期版本</a:t>
            </a:r>
            <a:r>
              <a:rPr lang="en-US" altLang="x-none" sz="4400" kern="1200" dirty="0">
                <a:latin typeface="+mj-lt"/>
                <a:ea typeface="+mj-ea"/>
                <a:cs typeface="+mj-cs"/>
                <a:sym typeface="Calibri" charset="0"/>
              </a:rPr>
              <a:t>js</a:t>
            </a:r>
            <a:endParaRPr lang="zh-CN" altLang="en-US" sz="4400" kern="1200" dirty="0">
              <a:latin typeface="+mj-lt"/>
              <a:ea typeface="+mj-ea"/>
              <a:cs typeface="+mj-cs"/>
              <a:sym typeface="Calibri" charset="0"/>
            </a:endParaRPr>
          </a:p>
        </p:txBody>
      </p:sp>
      <p:sp>
        <p:nvSpPr>
          <p:cNvPr id="180226" name="内容占位符 2"/>
          <p:cNvSpPr>
            <a:spLocks noGrp="1"/>
          </p:cNvSpPr>
          <p:nvPr>
            <p:ph type="subTitle" idx="1"/>
          </p:nvPr>
        </p:nvSpPr>
        <p:spPr>
          <a:xfrm>
            <a:off x="395288"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因此，网景公司急需一种网页脚本语言，使得浏览器可以与网页互动。工程师</a:t>
            </a:r>
            <a:r>
              <a:rPr lang="en-US" altLang="x-none" sz="3200" kern="1200" dirty="0">
                <a:solidFill>
                  <a:srgbClr val="FF0000"/>
                </a:solidFill>
                <a:latin typeface="+mn-lt"/>
                <a:ea typeface="+mn-ea"/>
                <a:cs typeface="+mn-cs"/>
                <a:sym typeface="Calibri" charset="0"/>
              </a:rPr>
              <a:t>Brendan Eich</a:t>
            </a:r>
            <a:r>
              <a:rPr lang="zh-CN" altLang="en-US" sz="3200" kern="1200" dirty="0">
                <a:latin typeface="+mn-lt"/>
                <a:ea typeface="+mn-ea"/>
                <a:cs typeface="+mn-cs"/>
                <a:sym typeface="Calibri" charset="0"/>
              </a:rPr>
              <a:t>负责开发这种新语言。他觉得，没必要设计得很复杂，这种语言只要能够完成一些简单操作就够了，比如判断用户有没有填写表单。</a:t>
            </a:r>
            <a:endParaRPr lang="zh-CN" altLang="en-US" sz="3200" kern="1200" dirty="0">
              <a:latin typeface="+mn-lt"/>
              <a:ea typeface="+mn-ea"/>
              <a:cs typeface="+mn-cs"/>
              <a:sym typeface="Calibr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理财产品</a:t>
            </a:r>
            <a:endParaRPr lang="zh-CN" altLang="en-US"/>
          </a:p>
        </p:txBody>
      </p:sp>
      <p:pic>
        <p:nvPicPr>
          <p:cNvPr id="4" name="内容占位符 3"/>
          <p:cNvPicPr>
            <a:picLocks noChangeAspect="1"/>
          </p:cNvPicPr>
          <p:nvPr>
            <p:ph idx="1"/>
          </p:nvPr>
        </p:nvPicPr>
        <p:blipFill>
          <a:blip r:embed="rId1"/>
          <a:srcRect/>
          <a:stretch>
            <a:fillRect/>
          </a:stretch>
        </p:blipFill>
        <p:spPr>
          <a:xfrm>
            <a:off x="107950" y="1484630"/>
            <a:ext cx="8841105" cy="4907280"/>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第二阶段 面向对象兴起</a:t>
            </a:r>
            <a:endParaRPr lang="zh-CN" altLang="en-US" sz="4400" kern="1200">
              <a:latin typeface="+mj-lt"/>
              <a:ea typeface="+mj-ea"/>
              <a:cs typeface="+mj-cs"/>
              <a:sym typeface="Calibri" charset="0"/>
            </a:endParaRPr>
          </a:p>
        </p:txBody>
      </p:sp>
      <p:sp>
        <p:nvSpPr>
          <p:cNvPr id="181250" name="内容占位符 2"/>
          <p:cNvSpPr>
            <a:spLocks noGrp="1"/>
          </p:cNvSpPr>
          <p:nvPr>
            <p:ph type="subTitle" idx="1"/>
          </p:nvPr>
        </p:nvSpPr>
        <p:spPr>
          <a:xfrm>
            <a:off x="107950" y="1196975"/>
            <a:ext cx="9036050" cy="5184775"/>
          </a:xfrm>
        </p:spPr>
        <p:txBody>
          <a:bodyPr anchor="t"/>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年正是面向对象编程（</a:t>
            </a:r>
            <a:r>
              <a:rPr lang="en-US" altLang="x-none" sz="2400" kern="1200" dirty="0">
                <a:latin typeface="+mn-lt"/>
                <a:ea typeface="+mn-ea"/>
                <a:cs typeface="+mn-cs"/>
                <a:sym typeface="Calibri" charset="0"/>
              </a:rPr>
              <a:t>object-oriented programming</a:t>
            </a:r>
            <a:r>
              <a:rPr lang="zh-CN" altLang="en-US" sz="2400" kern="1200" dirty="0">
                <a:latin typeface="+mn-lt"/>
                <a:ea typeface="+mn-ea"/>
                <a:cs typeface="+mn-cs"/>
                <a:sym typeface="Calibri" charset="0"/>
              </a:rPr>
              <a:t>）最兴盛的时期</a:t>
            </a:r>
            <a:endParaRPr lang="en-US" altLang="x-none"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a:t>
            </a:r>
            <a:r>
              <a:rPr lang="zh-CN" altLang="en-US" sz="2400" kern="1200" dirty="0">
                <a:latin typeface="+mn-lt"/>
                <a:ea typeface="+mn-ea"/>
                <a:cs typeface="+mn-cs"/>
                <a:sym typeface="Calibri" charset="0"/>
              </a:rPr>
              <a:t>是当时最流行的语言，而</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语言的</a:t>
            </a:r>
            <a:r>
              <a:rPr lang="en-US" altLang="x-none" sz="2400" kern="1200" dirty="0">
                <a:latin typeface="+mn-lt"/>
                <a:ea typeface="+mn-ea"/>
                <a:cs typeface="+mn-cs"/>
                <a:sym typeface="Calibri" charset="0"/>
              </a:rPr>
              <a:t>1.0</a:t>
            </a:r>
            <a:r>
              <a:rPr lang="zh-CN" altLang="en-US" sz="2400" kern="1200" dirty="0">
                <a:latin typeface="+mn-lt"/>
                <a:ea typeface="+mn-ea"/>
                <a:cs typeface="+mn-cs"/>
                <a:sym typeface="Calibri" charset="0"/>
              </a:rPr>
              <a:t>版即将于第二年推出，</a:t>
            </a:r>
            <a:r>
              <a:rPr lang="en-US" altLang="x-none" sz="2400" kern="1200" dirty="0">
                <a:latin typeface="+mn-lt"/>
                <a:ea typeface="+mn-ea"/>
                <a:cs typeface="+mn-cs"/>
                <a:sym typeface="Calibri" charset="0"/>
              </a:rPr>
              <a:t>Sun</a:t>
            </a:r>
            <a:r>
              <a:rPr lang="zh-CN" altLang="en-US" sz="2400" kern="1200" dirty="0">
                <a:latin typeface="+mn-lt"/>
                <a:ea typeface="+mn-ea"/>
                <a:cs typeface="+mn-cs"/>
                <a:sym typeface="Calibri" charset="0"/>
              </a:rPr>
              <a:t>公司正在大肆造势。</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Brendan Eich</a:t>
            </a:r>
            <a:r>
              <a:rPr lang="zh-CN" altLang="en-US" sz="2400" kern="1200" dirty="0">
                <a:latin typeface="+mn-lt"/>
                <a:ea typeface="+mn-ea"/>
                <a:cs typeface="+mn-cs"/>
                <a:sym typeface="Calibri" charset="0"/>
              </a:rPr>
              <a:t>无疑受到了影响，由于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对世界的影响，</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以</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命名开头，其实只是利用</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来提高这个语言的知名度，完全没丝毫关系。</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中一切都是对象，导致万物皆对象思想成为后来所有语言设计的第一指导思想。在这种情况下，</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得到改造，也洗礼成一切皆对象。但是，他随即就遇到了一个难题，到底要不要模拟</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设计</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继承</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机制呢？</a:t>
            </a: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New</a:t>
            </a:r>
            <a:r>
              <a:rPr lang="zh-CN" altLang="en-US" sz="4400" kern="1200" dirty="0">
                <a:latin typeface="+mj-lt"/>
                <a:ea typeface="+mj-ea"/>
                <a:cs typeface="+mj-cs"/>
                <a:sym typeface="Calibri" charset="0"/>
              </a:rPr>
              <a:t>的出现</a:t>
            </a:r>
            <a:endParaRPr lang="zh-CN" altLang="en-US" sz="4400" kern="1200" dirty="0">
              <a:latin typeface="+mj-lt"/>
              <a:ea typeface="+mj-ea"/>
              <a:cs typeface="+mj-cs"/>
              <a:sym typeface="Calibri" charset="0"/>
            </a:endParaRPr>
          </a:p>
        </p:txBody>
      </p:sp>
      <p:sp>
        <p:nvSpPr>
          <p:cNvPr id="182274" name="内容占位符 2"/>
          <p:cNvSpPr>
            <a:spLocks noGrp="1"/>
          </p:cNvSpPr>
          <p:nvPr>
            <p:ph type="subTitle" idx="1"/>
          </p:nvPr>
        </p:nvSpPr>
        <p:spPr>
          <a:xfrm>
            <a:off x="107950" y="1214438"/>
            <a:ext cx="9144000" cy="5238750"/>
          </a:xfrm>
        </p:spPr>
        <p:txBody>
          <a:bodyPr anchor="t"/>
          <a:p>
            <a:pPr algn="l" defTabSz="914400">
              <a:buFont typeface="Arial" charset="0"/>
              <a:buNone/>
            </a:pPr>
            <a:r>
              <a:rPr lang="zh-CN" altLang="en-US" sz="2800" kern="1200" dirty="0">
                <a:latin typeface="+mn-lt"/>
                <a:ea typeface="+mn-ea"/>
                <a:cs typeface="+mn-cs"/>
                <a:sym typeface="Calibri" charset="0"/>
              </a:rPr>
              <a:t>设计者当初没想过</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会影响这么大，未来会基于</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做和</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一样大型的项目，所以刚开始没有考虑太多的面向对象思想。</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但是毕竟收到</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影响，引进</a:t>
            </a:r>
            <a:r>
              <a:rPr lang="en-US" altLang="x-none" sz="2800" b="1" kern="1200" dirty="0">
                <a:solidFill>
                  <a:srgbClr val="FF0000"/>
                </a:solidFill>
                <a:latin typeface="+mn-lt"/>
                <a:ea typeface="+mn-ea"/>
                <a:cs typeface="+mn-cs"/>
                <a:sym typeface="Calibri" charset="0"/>
              </a:rPr>
              <a:t>new</a:t>
            </a:r>
            <a:r>
              <a:rPr lang="zh-CN" altLang="en-US" sz="2800" kern="1200" dirty="0">
                <a:latin typeface="+mn-lt"/>
                <a:ea typeface="+mn-ea"/>
                <a:cs typeface="+mn-cs"/>
                <a:sym typeface="Calibri" charset="0"/>
              </a:rPr>
              <a:t>关键字，可以通过</a:t>
            </a:r>
            <a:r>
              <a:rPr lang="zh-CN" altLang="en-US" sz="2800" kern="1200" dirty="0">
                <a:solidFill>
                  <a:srgbClr val="FF0000"/>
                </a:solidFill>
                <a:latin typeface="+mn-lt"/>
                <a:ea typeface="+mn-ea"/>
                <a:cs typeface="+mn-cs"/>
                <a:sym typeface="Calibri" charset="0"/>
              </a:rPr>
              <a:t>构造函数</a:t>
            </a:r>
            <a:r>
              <a:rPr lang="zh-CN" altLang="en-US" sz="2800" kern="1200" dirty="0">
                <a:latin typeface="+mn-lt"/>
                <a:ea typeface="+mn-ea"/>
                <a:cs typeface="+mn-cs"/>
                <a:sym typeface="Calibri" charset="0"/>
              </a:rPr>
              <a:t>实例化一个对象。但是</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是直接利用</a:t>
            </a:r>
            <a:r>
              <a:rPr lang="en-US" altLang="x-none" sz="2800" kern="1200" dirty="0">
                <a:latin typeface="+mn-lt"/>
                <a:ea typeface="+mn-ea"/>
                <a:cs typeface="+mn-cs"/>
                <a:sym typeface="Calibri" charset="0"/>
              </a:rPr>
              <a:t>class</a:t>
            </a:r>
            <a:r>
              <a:rPr lang="zh-CN" altLang="en-US" sz="2800" kern="1200" dirty="0">
                <a:latin typeface="+mn-lt"/>
                <a:ea typeface="+mn-ea"/>
                <a:cs typeface="+mn-cs"/>
                <a:sym typeface="Calibri" charset="0"/>
              </a:rPr>
              <a:t>创建对象，而</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中的对象只是一个函数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solidFill>
                  <a:srgbClr val="FF0000"/>
                </a:solidFill>
                <a:latin typeface="+mn-lt"/>
                <a:ea typeface="+mn-ea"/>
                <a:cs typeface="+mn-cs"/>
                <a:sym typeface="Calibri" charset="0"/>
              </a:rPr>
              <a:t>事后诸葛亮：</a:t>
            </a:r>
            <a:endParaRPr lang="en-US" altLang="x-none" sz="3200" kern="1200" dirty="0">
              <a:solidFill>
                <a:srgbClr val="FF0000"/>
              </a:solidFill>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这恰恰引起了很多麻烦，导致最新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不得不将面向对象的知识搬到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中，但由于太晚，很多浏览器不支持，所以导致开发需要考虑浏览器兼容性问题。</a:t>
            </a:r>
            <a:endParaRPr lang="en-US" altLang="x-none" sz="2400" kern="1200" dirty="0">
              <a:latin typeface="+mn-lt"/>
              <a:ea typeface="+mn-ea"/>
              <a:cs typeface="+mn-cs"/>
              <a:sym typeface="Calibri"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32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function DOG(name){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this.name = 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生成实例</a:t>
            </a:r>
            <a:endParaRPr lang="en-US" altLang="x-none" sz="3200" kern="1200" dirty="0">
              <a:latin typeface="+mn-lt"/>
              <a:ea typeface="+mn-ea"/>
              <a:cs typeface="+mn-cs"/>
              <a:sym typeface="Calibri" charset="0"/>
            </a:endParaRPr>
          </a:p>
          <a:p>
            <a:pPr algn="l" defTabSz="914400">
              <a:buFont typeface="Arial" charset="0"/>
              <a:buNone/>
            </a:pPr>
            <a:r>
              <a:rPr lang="en-US" altLang="x-none" sz="3200" b="1" kern="1200" dirty="0">
                <a:latin typeface="+mn-lt"/>
                <a:ea typeface="+mn-ea"/>
                <a:cs typeface="+mn-cs"/>
                <a:sym typeface="Calibri" charset="0"/>
              </a:rPr>
              <a:t>var dogA = new DOG('</a:t>
            </a:r>
            <a:r>
              <a:rPr lang="zh-CN" altLang="en-US" sz="3200" b="1" kern="1200" dirty="0">
                <a:latin typeface="+mn-lt"/>
                <a:ea typeface="+mn-ea"/>
                <a:cs typeface="+mn-cs"/>
                <a:sym typeface="Calibri" charset="0"/>
              </a:rPr>
              <a:t>大毛</a:t>
            </a:r>
            <a:r>
              <a:rPr lang="en-US" altLang="x-none" sz="3200" b="1"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alert(dogA.name); // </a:t>
            </a:r>
            <a:r>
              <a:rPr lang="zh-CN" altLang="en-US" sz="3200" kern="1200" dirty="0">
                <a:latin typeface="+mn-lt"/>
                <a:ea typeface="+mn-ea"/>
                <a:cs typeface="+mn-cs"/>
                <a:sym typeface="Calibri" charset="0"/>
              </a:rPr>
              <a:t>大毛</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存在缺陷：无法共享属性</a:t>
            </a:r>
            <a:endParaRPr lang="zh-CN" altLang="en-US" sz="4400" kern="1200">
              <a:latin typeface="+mj-lt"/>
              <a:ea typeface="+mj-ea"/>
              <a:cs typeface="+mj-cs"/>
              <a:sym typeface="Calibri" charset="0"/>
            </a:endParaRPr>
          </a:p>
        </p:txBody>
      </p:sp>
      <p:sp>
        <p:nvSpPr>
          <p:cNvPr id="184322" name="Rectangle 1"/>
          <p:cNvSpPr>
            <a:spLocks noGrp="1"/>
          </p:cNvSpPr>
          <p:nvPr>
            <p:ph type="subTitle" idx="1"/>
          </p:nvPr>
        </p:nvSpPr>
        <p:spPr>
          <a:xfrm>
            <a:off x="684213" y="1341438"/>
            <a:ext cx="11469687" cy="4092575"/>
          </a:xfrm>
        </p:spPr>
        <p:txBody>
          <a:bodyPr wrap="none" anchor="ctr">
            <a:spAutoFit/>
          </a:bodyPr>
          <a:p>
            <a:pPr algn="l" defTabSz="914400">
              <a:spcBef>
                <a:spcPct val="0"/>
              </a:spcBef>
              <a:buFont typeface="Arial" charset="0"/>
              <a:buNone/>
            </a:pPr>
            <a:r>
              <a:rPr lang="zh-CN" altLang="en-US" sz="2000" kern="1200">
                <a:latin typeface="+mn-lt"/>
                <a:ea typeface="+mn-ea"/>
                <a:cs typeface="+mn-cs"/>
                <a:sym typeface="Calibri" charset="0"/>
              </a:rPr>
              <a:t>用构造函数生成实例对象，有一个缺点，那就是无法共享属性和方法。</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比如，在</a:t>
            </a:r>
            <a:r>
              <a:rPr lang="en-US" altLang="zh-CN" sz="2000" kern="1200">
                <a:latin typeface="+mn-lt"/>
                <a:ea typeface="+mn-ea"/>
                <a:cs typeface="+mn-cs"/>
                <a:sym typeface="Calibri" charset="0"/>
              </a:rPr>
              <a:t>DOG</a:t>
            </a:r>
            <a:r>
              <a:rPr lang="zh-CN" altLang="en-US" sz="2000" kern="1200">
                <a:latin typeface="+mn-lt"/>
                <a:ea typeface="+mn-ea"/>
                <a:cs typeface="+mn-cs"/>
                <a:sym typeface="Calibri" charset="0"/>
              </a:rPr>
              <a:t>对象的构造函数中，设置一个实例对象的共有属性</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function DOG(name){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this.name = 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this.species = '</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然后，生成两个实例对象：</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dogA = new DOG('</a:t>
            </a:r>
            <a:r>
              <a:rPr lang="zh-CN" altLang="en-US" sz="2000" kern="1200">
                <a:latin typeface="+mn-lt"/>
                <a:ea typeface="+mn-ea"/>
                <a:cs typeface="+mn-cs"/>
                <a:sym typeface="Calibri" charset="0"/>
              </a:rPr>
              <a:t>大毛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dogB = new DOG('</a:t>
            </a:r>
            <a:r>
              <a:rPr lang="zh-CN" altLang="en-US" sz="2000" kern="1200">
                <a:latin typeface="+mn-lt"/>
                <a:ea typeface="+mn-ea"/>
                <a:cs typeface="+mn-cs"/>
                <a:sym typeface="Calibri" charset="0"/>
              </a:rPr>
              <a:t>二毛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这两个对象的</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属性是独立的，修改其中一个，不会影响到另一个。</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dogA.species = '</a:t>
            </a:r>
            <a:r>
              <a:rPr lang="zh-CN" altLang="en-US" sz="2000" kern="1200">
                <a:latin typeface="+mn-lt"/>
                <a:ea typeface="+mn-ea"/>
                <a:cs typeface="+mn-cs"/>
                <a:sym typeface="Calibri" charset="0"/>
              </a:rPr>
              <a:t>猫科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alert(dogB.species); // </a:t>
            </a:r>
            <a:r>
              <a:rPr lang="zh-CN" altLang="en-US" sz="2000" kern="1200">
                <a:latin typeface="+mn-lt"/>
                <a:ea typeface="+mn-ea"/>
                <a:cs typeface="+mn-cs"/>
                <a:sym typeface="Calibri" charset="0"/>
              </a:rPr>
              <a:t>显示</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，不受</a:t>
            </a:r>
            <a:r>
              <a:rPr lang="en-US" altLang="zh-CN" sz="2000" kern="1200">
                <a:latin typeface="+mn-lt"/>
                <a:ea typeface="+mn-ea"/>
                <a:cs typeface="+mn-cs"/>
                <a:sym typeface="Calibri" charset="0"/>
              </a:rPr>
              <a:t>dogA</a:t>
            </a:r>
            <a:r>
              <a:rPr lang="zh-CN" altLang="en-US" sz="2000" kern="1200">
                <a:latin typeface="+mn-lt"/>
                <a:ea typeface="+mn-ea"/>
                <a:cs typeface="+mn-cs"/>
                <a:sym typeface="Calibri" charset="0"/>
              </a:rPr>
              <a:t>的影响</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每一个实例对象，都有自己的属性和方法的副本。这不仅无法做到数据共享，也是极大的资源浪费。</a:t>
            </a:r>
            <a:endParaRPr lang="zh-CN" altLang="en-US" sz="3200" kern="1200">
              <a:latin typeface="+mn-lt"/>
              <a:ea typeface="+mn-ea"/>
              <a:cs typeface="+mn-cs"/>
              <a:sym typeface="Calibri"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prototype</a:t>
            </a:r>
            <a:r>
              <a:rPr lang="zh-CN" altLang="en-US" sz="4400" kern="1200" dirty="0">
                <a:latin typeface="+mj-lt"/>
                <a:ea typeface="+mj-ea"/>
                <a:cs typeface="+mj-cs"/>
                <a:sym typeface="Calibri" charset="0"/>
              </a:rPr>
              <a:t>属性的引入</a:t>
            </a:r>
            <a:endParaRPr lang="zh-CN" altLang="en-US" sz="4400" kern="1200" dirty="0">
              <a:latin typeface="+mj-lt"/>
              <a:ea typeface="+mj-ea"/>
              <a:cs typeface="+mj-cs"/>
              <a:sym typeface="Calibri" charset="0"/>
            </a:endParaRPr>
          </a:p>
        </p:txBody>
      </p:sp>
      <p:sp>
        <p:nvSpPr>
          <p:cNvPr id="185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800" kern="1200" dirty="0">
                <a:latin typeface="+mn-lt"/>
                <a:ea typeface="+mn-ea"/>
                <a:cs typeface="+mn-cs"/>
                <a:sym typeface="Calibri" charset="0"/>
              </a:rPr>
              <a:t>考虑到这一点，</a:t>
            </a:r>
            <a:r>
              <a:rPr lang="en-US" altLang="x-none" sz="2800" kern="1200" dirty="0">
                <a:latin typeface="+mn-lt"/>
                <a:ea typeface="+mn-ea"/>
                <a:cs typeface="+mn-cs"/>
                <a:sym typeface="Calibri" charset="0"/>
              </a:rPr>
              <a:t>Brendan Eich</a:t>
            </a:r>
            <a:r>
              <a:rPr lang="zh-CN" altLang="en-US" sz="2800" kern="1200" dirty="0">
                <a:latin typeface="+mn-lt"/>
                <a:ea typeface="+mn-ea"/>
                <a:cs typeface="+mn-cs"/>
                <a:sym typeface="Calibri" charset="0"/>
              </a:rPr>
              <a:t>决定为构造函数设置一个</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属性。</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这个属性包含一个对象（以下简称</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），所有实例对象需要共享的属性和方法，都放在这个对象里面；那些不需要共享的属性和方法，就放在构造函数里面。</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实例对象一旦创建，将自动引用</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对象的属性和方法。也就是说，实例对象的属性和方法，分成两种，一种是本地的，另一种是引用的。</a:t>
            </a:r>
            <a:endParaRPr lang="zh-CN" altLang="en-US" sz="28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637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400" kern="1200" dirty="0">
                <a:latin typeface="+mn-lt"/>
                <a:ea typeface="+mn-ea"/>
                <a:cs typeface="+mn-cs"/>
                <a:sym typeface="Calibri" charset="0"/>
              </a:rPr>
              <a:t>还是以</a:t>
            </a:r>
            <a:r>
              <a:rPr lang="en-US" altLang="x-none" sz="2400" kern="1200" dirty="0">
                <a:latin typeface="+mn-lt"/>
                <a:ea typeface="+mn-ea"/>
                <a:cs typeface="+mn-cs"/>
                <a:sym typeface="Calibri" charset="0"/>
              </a:rPr>
              <a:t>DOG</a:t>
            </a:r>
            <a:r>
              <a:rPr lang="zh-CN" altLang="en-US" sz="2400" kern="1200" dirty="0">
                <a:latin typeface="+mn-lt"/>
                <a:ea typeface="+mn-ea"/>
                <a:cs typeface="+mn-cs"/>
                <a:sym typeface="Calibri" charset="0"/>
              </a:rPr>
              <a:t>构造函数为例，现在用</a:t>
            </a:r>
            <a:r>
              <a:rPr lang="en-US" altLang="x-none" sz="2400" kern="1200" dirty="0">
                <a:latin typeface="+mn-lt"/>
                <a:ea typeface="+mn-ea"/>
                <a:cs typeface="+mn-cs"/>
                <a:sym typeface="Calibri" charset="0"/>
              </a:rPr>
              <a:t>prototype</a:t>
            </a:r>
            <a:r>
              <a:rPr lang="zh-CN" altLang="en-US" sz="2400" kern="1200" dirty="0">
                <a:latin typeface="+mn-lt"/>
                <a:ea typeface="+mn-ea"/>
                <a:cs typeface="+mn-cs"/>
                <a:sym typeface="Calibri" charset="0"/>
              </a:rPr>
              <a:t>属性进行改写</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function DOG(name){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this.name = 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 = { species : '犬科'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var dogA = new DOG('大毛');</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var dogB = new DOG('二毛');</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现在，species属性放在prototype对象里，是两个实例对象共享的。只要修改了prototype对象，就会同时影响到两个实例对象。</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DOG.prototype.species = '猫科';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猫科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猫科</a:t>
            </a:r>
            <a:endParaRPr lang="zh-CN" altLang="en-US" kern="1200" dirty="0">
              <a:latin typeface="+mn-lt"/>
              <a:ea typeface="+mn-ea"/>
              <a:cs typeface="+mn-cs"/>
              <a:sym typeface="Calibri" charset="0"/>
            </a:endParaRPr>
          </a:p>
          <a:p>
            <a:pPr algn="l" defTabSz="914400">
              <a:spcBef>
                <a:spcPct val="0"/>
              </a:spcBef>
              <a:buFont typeface="Arial" charset="0"/>
              <a:buNone/>
            </a:pPr>
            <a:endParaRPr lang="zh-CN" altLang="en-US" kern="1200" dirty="0">
              <a:latin typeface="+mn-lt"/>
              <a:ea typeface="+mn-ea"/>
              <a:cs typeface="+mn-cs"/>
              <a:sym typeface="Calibri" charset="0"/>
            </a:endParaRPr>
          </a:p>
        </p:txBody>
      </p:sp>
      <p:sp>
        <p:nvSpPr>
          <p:cNvPr id="186371" name="Rectangle 1"/>
          <p:cNvSpPr/>
          <p:nvPr/>
        </p:nvSpPr>
        <p:spPr>
          <a:xfrm>
            <a:off x="0" y="44450"/>
            <a:ext cx="184150" cy="368300"/>
          </a:xfrm>
          <a:prstGeom prst="rect">
            <a:avLst/>
          </a:prstGeom>
          <a:noFill/>
          <a:ln w="9525">
            <a:noFill/>
            <a:miter/>
          </a:ln>
        </p:spPr>
        <p:txBody>
          <a:bodyPr wrap="none" anchor="ctr">
            <a:spAutoFit/>
          </a:bodyPr>
          <a:p>
            <a:pPr lvl="0"/>
            <a:endParaRPr>
              <a:latin typeface="Arial" charset="0"/>
              <a:ea typeface="宋体" charset="-122"/>
              <a:sym typeface="Arial"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73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总结</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由于所有的实例对象共享同一个</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对象，那么从外界看起来，</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对象就好像是实例对象的原型，而实例对象则好像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了</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对象一样。</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88418" name="标题 1"/>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实战 可选</a:t>
            </a:r>
            <a:endParaRPr lang="zh-CN" altLang="en-US" sz="6000" b="0" kern="1200">
              <a:solidFill>
                <a:schemeClr val="tx1"/>
              </a:solidFill>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标题 1"/>
          <p:cNvSpPr>
            <a:spLocks noGrp="1"/>
          </p:cNvSpPr>
          <p:nvPr>
            <p:ph type="ctrTitle"/>
          </p:nvPr>
        </p:nvSpPr>
        <p:spPr>
          <a:xfrm>
            <a:off x="457200" y="274638"/>
            <a:ext cx="8229600" cy="1143000"/>
          </a:xfrm>
        </p:spPr>
        <p:txBody>
          <a:bodyPr anchor="ctr"/>
          <a:p>
            <a:pPr defTabSz="914400">
              <a:buNone/>
            </a:pPr>
            <a:r>
              <a:rPr lang="zh-CN" altLang="en-US" sz="4400" kern="1200">
                <a:solidFill>
                  <a:srgbClr val="386698"/>
                </a:solidFill>
                <a:latin typeface="+mj-lt"/>
                <a:ea typeface="+mj-ea"/>
                <a:cs typeface="+mj-cs"/>
                <a:sym typeface="Calibri" charset="0"/>
              </a:rPr>
              <a:t>实战</a:t>
            </a:r>
            <a:endParaRPr lang="zh-CN" altLang="en-US" sz="4400" kern="1200">
              <a:latin typeface="+mj-lt"/>
              <a:ea typeface="+mj-ea"/>
              <a:cs typeface="+mj-cs"/>
              <a:sym typeface="Calibri" charset="0"/>
            </a:endParaRPr>
          </a:p>
        </p:txBody>
      </p:sp>
      <p:pic>
        <p:nvPicPr>
          <p:cNvPr id="189442" name="图片 12"/>
          <p:cNvPicPr>
            <a:picLocks noGrp="1" noChangeAspect="1"/>
          </p:cNvPicPr>
          <p:nvPr>
            <p:ph type="subTitle" idx="1"/>
          </p:nvPr>
        </p:nvPicPr>
        <p:blipFill>
          <a:blip r:embed="rId1"/>
          <a:srcRect/>
          <a:stretch>
            <a:fillRect/>
          </a:stretch>
        </p:blipFill>
        <p:spPr>
          <a:xfrm>
            <a:off x="1385888" y="1631950"/>
            <a:ext cx="6372225" cy="4076700"/>
          </a:xfr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如何让一个程序适应多个含有不同属性，不同方法的产品对象呢</a:t>
            </a:r>
            <a:endParaRPr lang="zh-CN" altLang="en-US"/>
          </a:p>
          <a:p>
            <a:endParaRPr lang="zh-CN" altLang="en-US"/>
          </a:p>
          <a:p>
            <a:endParaRPr lang="zh-CN" altLang="en-US"/>
          </a:p>
          <a:p>
            <a:r>
              <a:rPr lang="zh-CN" altLang="en-US"/>
              <a:t>减少重复</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434" name="内容占位符 2"/>
          <p:cNvSpPr>
            <a:spLocks noGrp="1"/>
          </p:cNvSpPr>
          <p:nvPr>
            <p:ph type="subTitle" idx="1"/>
          </p:nvPr>
        </p:nvSpPr>
        <p:spPr>
          <a:xfrm>
            <a:off x="-107950" y="1600200"/>
            <a:ext cx="9251950" cy="4525963"/>
          </a:xfrm>
        </p:spPr>
        <p:txBody>
          <a:bodyPr anchor="t"/>
          <a:p>
            <a:pPr algn="l" defTabSz="914400">
              <a:lnSpc>
                <a:spcPct val="80000"/>
              </a:lnSpc>
              <a:buFont typeface="Arial" charset="0"/>
              <a:buNone/>
            </a:pPr>
            <a:r>
              <a:rPr lang="zh-CN" altLang="en-US" sz="2800" kern="1200" dirty="0">
                <a:latin typeface="+mn-lt"/>
                <a:ea typeface="+mn-ea"/>
                <a:cs typeface="+mn-cs"/>
                <a:sym typeface="Calibri" charset="0"/>
              </a:rPr>
              <a:t>相同点：都有名称，价格，都需要购买，图片，描述等</a:t>
            </a:r>
            <a:endParaRPr lang="en-US" altLang="x-none" sz="2800" kern="1200" dirty="0">
              <a:latin typeface="+mn-lt"/>
              <a:ea typeface="+mn-ea"/>
              <a:cs typeface="+mn-cs"/>
              <a:sym typeface="Calibri" charset="0"/>
            </a:endParaRPr>
          </a:p>
          <a:p>
            <a:pPr algn="l" defTabSz="914400">
              <a:lnSpc>
                <a:spcPct val="80000"/>
              </a:lnSpc>
              <a:buFont typeface="Arial" charset="0"/>
              <a:buNone/>
            </a:pPr>
            <a:r>
              <a:rPr lang="zh-CN" altLang="en-US" sz="2800" kern="1200" dirty="0">
                <a:latin typeface="+mn-lt"/>
                <a:ea typeface="+mn-ea"/>
                <a:cs typeface="+mn-cs"/>
                <a:sym typeface="Calibri" charset="0"/>
              </a:rPr>
              <a:t>不同点：</a:t>
            </a:r>
            <a:endParaRPr lang="en-US" altLang="x-none" sz="28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一个看得见，一个看不见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一个购买之后需要物流，一个购买之后不需要物流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一个购买之后可以看到具体的实物，一个购买之后可能需要你亲自上门服务，比如团购的理发，虚拟电影票，订餐，培训等等。</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购买方式：一个购买直接物流，一个购买系统会发送给你一个二维码，你用手机拿着二维码去电影院，电影院服务人员会拿着手机扫描你的二维码，你就可以看电影了</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b="1" kern="1200" dirty="0">
                <a:solidFill>
                  <a:srgbClr val="FF0000"/>
                </a:solidFill>
                <a:latin typeface="+mn-lt"/>
                <a:ea typeface="+mn-ea"/>
                <a:cs typeface="+mn-cs"/>
                <a:sym typeface="Calibri" charset="0"/>
              </a:rPr>
              <a:t>所以服务类产品比普通类产品多了一个二维码属性，多了一些方法：比如显示二维码，扫描二维码等方法</a:t>
            </a:r>
            <a:endParaRPr lang="en-US" altLang="x-none" sz="2400" b="1" kern="1200" dirty="0">
              <a:solidFill>
                <a:srgbClr val="FF0000"/>
              </a:solidFill>
              <a:latin typeface="+mn-lt"/>
              <a:ea typeface="+mn-ea"/>
              <a:cs typeface="+mn-cs"/>
              <a:sym typeface="Calibri" charset="0"/>
            </a:endParaRPr>
          </a:p>
          <a:p>
            <a:pPr lvl="1" algn="l" defTabSz="914400">
              <a:lnSpc>
                <a:spcPct val="80000"/>
              </a:lnSpc>
              <a:buFont typeface="Arial" charset="0"/>
              <a:buNone/>
            </a:pPr>
            <a:endParaRPr lang="zh-CN" altLang="en-US" sz="2400" kern="1200" dirty="0">
              <a:latin typeface="+mn-lt"/>
              <a:ea typeface="+mn-ea"/>
              <a:cs typeface="+mn-cs"/>
              <a:sym typeface="Calibri" charset="0"/>
            </a:endParaRPr>
          </a:p>
          <a:p>
            <a:pPr algn="l" defTabSz="914400">
              <a:lnSpc>
                <a:spcPct val="80000"/>
              </a:lnSpc>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面向对象三大特性概述</a:t>
            </a:r>
            <a:endParaRPr lang="zh-CN" altLang="en-US" sz="4400" kern="1200">
              <a:latin typeface="+mj-lt"/>
              <a:ea typeface="+mj-ea"/>
              <a:cs typeface="+mj-cs"/>
              <a:sym typeface="Calibri" charset="0"/>
            </a:endParaRPr>
          </a:p>
        </p:txBody>
      </p:sp>
      <p:sp>
        <p:nvSpPr>
          <p:cNvPr id="10242" name="内容占位符 4"/>
          <p:cNvSpPr>
            <a:spLocks noGrp="1"/>
          </p:cNvSpPr>
          <p:nvPr>
            <p:ph type="subTitle" idx="1"/>
          </p:nvPr>
        </p:nvSpPr>
        <p:spPr>
          <a:xfrm>
            <a:off x="179070" y="1600200"/>
            <a:ext cx="8872220" cy="4526280"/>
          </a:xfrm>
        </p:spPr>
        <p:txBody>
          <a:bodyPr anchor="t"/>
          <a:p>
            <a:pPr algn="l" defTabSz="914400">
              <a:buFont typeface="Arial" charset="0"/>
              <a:buNone/>
            </a:pPr>
            <a:r>
              <a:rPr lang="zh-CN" altLang="en-US" dirty="0">
                <a:sym typeface="Calibri" charset="0"/>
              </a:rPr>
              <a:t>所有语言编程基本都是针对这三个特性进行编程：</a:t>
            </a:r>
            <a:endParaRPr lang="zh-CN" altLang="en-US" dirty="0">
              <a:sym typeface="Calibri" charset="0"/>
            </a:endParaRPr>
          </a:p>
          <a:p>
            <a:pPr algn="l" defTabSz="914400">
              <a:buFont typeface="Arial" charset="0"/>
              <a:buNone/>
            </a:pPr>
            <a:r>
              <a:rPr lang="zh-CN" altLang="en-US" dirty="0">
                <a:sym typeface="Calibri" charset="0"/>
              </a:rPr>
              <a:t>所以三大特性基本成为每种语言的核心面试题</a:t>
            </a:r>
            <a:endParaRPr lang="zh-CN" altLang="en-US" dirty="0">
              <a:sym typeface="Calibri" charset="0"/>
            </a:endParaRPr>
          </a:p>
          <a:p>
            <a:pPr algn="l" defTabSz="914400">
              <a:buFont typeface="Arial" charset="0"/>
              <a:buNone/>
            </a:pPr>
            <a:r>
              <a:rPr lang="zh-CN" altLang="en-US" dirty="0">
                <a:sym typeface="Calibri" charset="0"/>
              </a:rPr>
              <a:t>大学的面向对象课程也是围绕这三个展开的</a:t>
            </a:r>
            <a:endParaRPr lang="zh-CN" altLang="en-US" dirty="0">
              <a:sym typeface="Calibri" charset="0"/>
            </a:endParaRPr>
          </a:p>
          <a:p>
            <a:pPr lvl="1" algn="l" defTabSz="914400">
              <a:buFont typeface="Arial" charset="0"/>
              <a:buNone/>
            </a:pPr>
            <a:r>
              <a:rPr lang="zh-CN" altLang="en-US" dirty="0">
                <a:sym typeface="Calibri" charset="0"/>
              </a:rPr>
              <a:t>封装</a:t>
            </a:r>
            <a:endParaRPr lang="zh-CN" altLang="en-US"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多态</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编程世界的继承</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两层含义</a:t>
            </a:r>
            <a:endParaRPr lang="zh-CN" altLang="en-US" sz="4400" kern="1200" dirty="0">
              <a:latin typeface="+mj-lt"/>
              <a:ea typeface="+mj-ea"/>
              <a:cs typeface="+mj-cs"/>
              <a:sym typeface="Calibri" charset="0"/>
            </a:endParaRPr>
          </a:p>
        </p:txBody>
      </p:sp>
      <p:sp>
        <p:nvSpPr>
          <p:cNvPr id="194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1</a:t>
            </a:r>
            <a:r>
              <a:rPr lang="zh-CN" altLang="en-US" sz="3200" kern="1200" dirty="0">
                <a:latin typeface="+mn-lt"/>
                <a:ea typeface="+mn-ea"/>
                <a:cs typeface="+mn-cs"/>
                <a:sym typeface="Calibri" charset="0"/>
              </a:rPr>
              <a:t>：拥有父类的属性方法（特性）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2</a:t>
            </a:r>
            <a:r>
              <a:rPr lang="zh-CN" altLang="en-US" sz="3200" kern="1200" dirty="0">
                <a:latin typeface="+mn-lt"/>
                <a:ea typeface="+mn-ea"/>
                <a:cs typeface="+mn-cs"/>
                <a:sym typeface="Calibri" charset="0"/>
              </a:rPr>
              <a:t>：拥有自己的属性和方法</a:t>
            </a:r>
            <a:endParaRPr lang="zh-CN" altLang="en-US" sz="3200" kern="1200" dirty="0">
              <a:latin typeface="+mn-lt"/>
              <a:ea typeface="+mn-ea"/>
              <a:cs typeface="+mn-cs"/>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继承的定义</a:t>
            </a:r>
            <a:endParaRPr lang="zh-CN" altLang="en-US" sz="4400" kern="1200">
              <a:latin typeface="+mj-lt"/>
              <a:ea typeface="+mj-ea"/>
              <a:cs typeface="+mj-cs"/>
              <a:sym typeface="Calibri" charset="0"/>
            </a:endParaRPr>
          </a:p>
        </p:txBody>
      </p:sp>
      <p:sp>
        <p:nvSpPr>
          <p:cNvPr id="20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之前我们讲了人类发展 单细胞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继承的理念同样来源于现实：</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儿子继承父亲的特点</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父亲母亲身高高，子女可能也高</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父亲母亲都是双眼皮，子女绝对是双眼皮</a:t>
            </a:r>
            <a:endParaRPr lang="en-US" altLang="x-none" sz="28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在面向对象里面</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继承的特点</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方法属性</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一个对象继承了另一个对象，就拥有了另一个对象的特性</a:t>
            </a:r>
            <a:endParaRPr lang="zh-CN" altLang="en-US" sz="2800" kern="1200" dirty="0">
              <a:latin typeface="+mn-lt"/>
              <a:ea typeface="+mn-ea"/>
              <a:cs typeface="+mn-cs"/>
              <a:sym typeface="Calibri"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高级语言演示如何实现继承</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用</a:t>
            </a:r>
            <a:r>
              <a:rPr lang="en-US" altLang="x-none" sz="4400" kern="1200" dirty="0">
                <a:latin typeface="+mj-lt"/>
                <a:ea typeface="+mj-ea"/>
                <a:cs typeface="+mj-cs"/>
                <a:sym typeface="Calibri" charset="0"/>
              </a:rPr>
              <a:t>C#/java</a:t>
            </a:r>
            <a:r>
              <a:rPr lang="zh-CN" altLang="en-US" sz="4400" kern="1200" dirty="0">
                <a:latin typeface="+mj-lt"/>
                <a:ea typeface="+mj-ea"/>
                <a:cs typeface="+mj-cs"/>
                <a:sym typeface="Calibri" charset="0"/>
              </a:rPr>
              <a:t>实现产品服务</a:t>
            </a:r>
            <a:endParaRPr lang="zh-CN" altLang="en-US" sz="4400" kern="1200" dirty="0">
              <a:latin typeface="+mj-lt"/>
              <a:ea typeface="+mj-ea"/>
              <a:cs typeface="+mj-cs"/>
              <a:sym typeface="Calibri" charset="0"/>
            </a:endParaRPr>
          </a:p>
        </p:txBody>
      </p:sp>
      <p:sp>
        <p:nvSpPr>
          <p:cNvPr id="21506" name="内容占位符 2"/>
          <p:cNvSpPr>
            <a:spLocks noGrp="1"/>
          </p:cNvSpPr>
          <p:nvPr>
            <p:ph type="subTitle" idx="1"/>
          </p:nvPr>
        </p:nvSpPr>
        <p:spPr>
          <a:xfrm>
            <a:off x="0" y="1600200"/>
            <a:ext cx="9036050" cy="4525963"/>
          </a:xfrm>
        </p:spPr>
        <p:txBody>
          <a:bodyPr anchor="t"/>
          <a:p>
            <a:pPr algn="l" defTabSz="914400">
              <a:buFont typeface="Arial" charset="0"/>
              <a:buNone/>
            </a:pPr>
            <a:r>
              <a:rPr lang="zh-CN" altLang="en-US" sz="3200" kern="1200" dirty="0">
                <a:latin typeface="+mn-lt"/>
                <a:ea typeface="+mn-ea"/>
                <a:cs typeface="+mn-cs"/>
                <a:sym typeface="Calibri" charset="0"/>
              </a:rPr>
              <a:t>演示</a:t>
            </a:r>
            <a:r>
              <a:rPr lang="en-US" altLang="x-none" sz="3200" kern="1200" dirty="0">
                <a:latin typeface="+mn-lt"/>
                <a:ea typeface="+mn-ea"/>
                <a:cs typeface="+mn-cs"/>
                <a:sym typeface="Calibri" charset="0"/>
              </a:rPr>
              <a:t>VS</a:t>
            </a:r>
            <a:r>
              <a:rPr lang="zh-CN" altLang="en-US" sz="3200" kern="1200" dirty="0">
                <a:latin typeface="+mn-lt"/>
                <a:ea typeface="+mn-ea"/>
                <a:cs typeface="+mn-cs"/>
                <a:sym typeface="Calibri" charset="0"/>
              </a:rPr>
              <a:t>使用</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定义产品对象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定义服务类产品对象并继承</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继承的属性：名称，图片，描述</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继承的方法：购买，放入购物车，查看详细信息</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不同的属性：二维码属性</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不同的方法：读取二维码，扫描二维码方法</a:t>
            </a:r>
            <a:endParaRPr lang="zh-CN" altLang="en-US" sz="2800" kern="1200" dirty="0">
              <a:latin typeface="+mn-lt"/>
              <a:ea typeface="+mn-ea"/>
              <a:cs typeface="+mn-cs"/>
              <a:sym typeface="Calibri"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重写购买方法</a:t>
            </a:r>
            <a:endParaRPr lang="zh-CN" altLang="en-US" sz="4400" kern="1200">
              <a:latin typeface="+mj-lt"/>
              <a:ea typeface="+mj-ea"/>
              <a:cs typeface="+mj-cs"/>
              <a:sym typeface="Calibri" charset="0"/>
            </a:endParaRPr>
          </a:p>
        </p:txBody>
      </p:sp>
      <p:sp>
        <p:nvSpPr>
          <p:cNvPr id="22530"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a:latin typeface="+mn-lt"/>
                <a:ea typeface="+mn-ea"/>
                <a:cs typeface="+mn-cs"/>
                <a:sym typeface="Calibri" charset="0"/>
              </a:rPr>
              <a:t>为什么需要重写购买方法</a:t>
            </a:r>
            <a:endParaRPr lang="zh-CN" altLang="en-US" sz="3200" kern="1200">
              <a:latin typeface="+mn-lt"/>
              <a:ea typeface="+mn-ea"/>
              <a:cs typeface="+mn-cs"/>
              <a:sym typeface="Calibri"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引出多态</a:t>
            </a:r>
            <a:endParaRPr lang="zh-CN" altLang="en-US" sz="4400" kern="1200">
              <a:latin typeface="+mj-lt"/>
              <a:ea typeface="+mj-ea"/>
              <a:cs typeface="+mj-cs"/>
              <a:sym typeface="Calibri" charset="0"/>
            </a:endParaRPr>
          </a:p>
        </p:txBody>
      </p:sp>
      <p:sp>
        <p:nvSpPr>
          <p:cNvPr id="2355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都是购买，但是执行的内容不一样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列举出哪些不一样</a:t>
            </a:r>
            <a:endParaRPr lang="zh-CN" altLang="en-US" sz="3200" kern="1200" dirty="0">
              <a:latin typeface="+mn-lt"/>
              <a:ea typeface="+mn-ea"/>
              <a:cs typeface="+mn-cs"/>
              <a:sym typeface="Calibri"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总结三大特性术语</a:t>
            </a:r>
            <a:endParaRPr lang="zh-CN" altLang="en-US" sz="4400" kern="1200">
              <a:latin typeface="+mj-lt"/>
              <a:ea typeface="+mj-ea"/>
              <a:cs typeface="+mj-cs"/>
              <a:sym typeface="Calibri" charset="0"/>
            </a:endParaRPr>
          </a:p>
        </p:txBody>
      </p:sp>
      <p:sp>
        <p:nvSpPr>
          <p:cNvPr id="245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多态</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封装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人的心脏就是封装</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类 继承 派生</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覆写</a:t>
            </a:r>
            <a:endParaRPr lang="zh-CN" altLang="en-US" sz="3200" kern="1200" dirty="0">
              <a:latin typeface="+mn-lt"/>
              <a:ea typeface="+mn-ea"/>
              <a:cs typeface="+mn-cs"/>
              <a:sym typeface="Calibri"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3"/>
          <p:cNvSpPr>
            <a:spLocks noGrp="1"/>
          </p:cNvSpPr>
          <p:nvPr>
            <p:ph type="ctrTitle"/>
          </p:nvPr>
        </p:nvSpPr>
        <p:spPr>
          <a:xfrm>
            <a:off x="0" y="2636838"/>
            <a:ext cx="9144000" cy="1470025"/>
          </a:xfrm>
        </p:spPr>
        <p:txBody>
          <a:bodyPr anchor="ctr"/>
          <a:p>
            <a:pPr defTabSz="914400">
              <a:buNone/>
            </a:pPr>
            <a:r>
              <a:rPr lang="zh-CN" altLang="en-US" sz="6000" b="0" kern="1200">
                <a:latin typeface="Calibri" charset="0"/>
                <a:ea typeface="宋体" charset="-122"/>
                <a:cs typeface="+mj-cs"/>
                <a:sym typeface="Calibri" charset="0"/>
              </a:rPr>
              <a:t>商城实战 </a:t>
            </a:r>
            <a:r>
              <a:rPr lang="en-US" altLang="zh-CN" sz="6000" b="0" kern="1200">
                <a:latin typeface="Calibri" charset="0"/>
                <a:ea typeface="宋体" charset="-122"/>
                <a:cs typeface="+mj-cs"/>
                <a:sym typeface="Calibri" charset="0"/>
              </a:rPr>
              <a:t>JS</a:t>
            </a:r>
            <a:r>
              <a:rPr lang="zh-CN" altLang="en-US" sz="6000" b="0" kern="1200">
                <a:latin typeface="Calibri" charset="0"/>
                <a:ea typeface="宋体" charset="-122"/>
                <a:cs typeface="+mj-cs"/>
                <a:sym typeface="Calibri" charset="0"/>
              </a:rPr>
              <a:t>实现继承</a:t>
            </a:r>
            <a:endParaRPr lang="zh-CN" altLang="en-US" sz="6000" b="0" kern="1200">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4800">
                <a:solidFill>
                  <a:schemeClr val="bg1"/>
                </a:solidFill>
              </a:rPr>
              <a:t>面向对象三大特性九重境界</a:t>
            </a:r>
            <a:endParaRPr lang="zh-CN" altLang="en-US" sz="48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隔离分段心法</a:t>
            </a:r>
            <a:endParaRPr lang="zh-CN" altLang="en-US" sz="4400" kern="1200">
              <a:latin typeface="+mj-lt"/>
              <a:ea typeface="+mj-ea"/>
              <a:cs typeface="+mj-cs"/>
              <a:sym typeface="Calibri" charset="0"/>
            </a:endParaRPr>
          </a:p>
        </p:txBody>
      </p:sp>
      <p:sp>
        <p:nvSpPr>
          <p:cNvPr id="40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课程到了尾声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更应该有始有终，和你刚来的时候一样，即使你内心真的波动很大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即使你内心真的再为未来担忧，即使可能面临刀山火海。。。。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但是在这一刻。。。我静下心来。。。</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ctrTitle"/>
          </p:nvPr>
        </p:nvSpPr>
        <p:spPr>
          <a:xfrm>
            <a:off x="179388" y="692150"/>
            <a:ext cx="9132887" cy="796925"/>
          </a:xfrm>
        </p:spPr>
        <p:txBody>
          <a:bodyPr anchor="ctr"/>
          <a:p>
            <a:pPr defTabSz="914400">
              <a:buNone/>
            </a:pPr>
            <a:r>
              <a:rPr lang="zh-CN" altLang="en-US" sz="3600" kern="1200" dirty="0">
                <a:latin typeface="+mj-lt"/>
                <a:ea typeface="+mj-ea"/>
                <a:cs typeface="+mj-cs"/>
                <a:sym typeface="Calibri" charset="0"/>
              </a:rPr>
              <a:t>继承的九重境界 </a:t>
            </a:r>
            <a:r>
              <a:rPr lang="en-US" altLang="x-none" sz="3600" kern="1200" dirty="0">
                <a:latin typeface="+mj-lt"/>
                <a:ea typeface="+mj-ea"/>
                <a:cs typeface="+mj-cs"/>
                <a:sym typeface="Calibri" charset="0"/>
              </a:rPr>
              <a:t>–</a:t>
            </a:r>
            <a:r>
              <a:rPr lang="zh-CN" altLang="en-US" sz="3600" kern="1200" dirty="0">
                <a:latin typeface="+mj-lt"/>
                <a:ea typeface="+mj-ea"/>
                <a:cs typeface="+mj-cs"/>
                <a:sym typeface="Calibri" charset="0"/>
              </a:rPr>
              <a:t>九阳神功 九阴真经</a:t>
            </a:r>
            <a:endParaRPr lang="zh-CN" altLang="en-US" sz="3600" kern="1200" dirty="0">
              <a:latin typeface="+mj-lt"/>
              <a:ea typeface="+mj-ea"/>
              <a:cs typeface="+mj-cs"/>
              <a:sym typeface="Calibri" charset="0"/>
            </a:endParaRPr>
          </a:p>
        </p:txBody>
      </p:sp>
      <p:sp>
        <p:nvSpPr>
          <p:cNvPr id="43010" name="内容占位符 2"/>
          <p:cNvSpPr>
            <a:spLocks noGrp="1"/>
          </p:cNvSpPr>
          <p:nvPr>
            <p:ph type="subTitle" idx="1"/>
          </p:nvPr>
        </p:nvSpPr>
        <p:spPr>
          <a:xfrm>
            <a:off x="457200" y="1800225"/>
            <a:ext cx="8229600" cy="4327525"/>
          </a:xfrm>
        </p:spPr>
        <p:txBody>
          <a:bodyPr anchor="t"/>
          <a:p>
            <a:pPr marL="514350" indent="-514350" algn="l" defTabSz="914400">
              <a:lnSpc>
                <a:spcPct val="72000"/>
              </a:lnSpc>
              <a:buFont typeface="Franklin Gothic Medium" pitchFamily="2" charset="0"/>
              <a:buAutoNum type="arabicPeriod"/>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中的继承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最简单的继承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内置对象的继承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自定义对象的继承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多种继承实现方式</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第三方框架实现继承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面向对象三大特性和继承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面向未来变化编程和继承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面向接口编程和继承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设计模式 忘记模式 无招胜有招</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endParaRPr lang="zh-CN" altLang="en-US" sz="3200" kern="1200" dirty="0">
              <a:latin typeface="+mn-lt"/>
              <a:ea typeface="+mn-ea"/>
              <a:cs typeface="+mn-cs"/>
              <a:sym typeface="Calibri"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40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第一层</a:t>
            </a:r>
            <a:endParaRPr lang="zh-CN" altLang="en-US" sz="6000" kern="1200">
              <a:solidFill>
                <a:schemeClr val="tx1"/>
              </a:solidFill>
              <a:latin typeface="Calibri" charset="0"/>
              <a:ea typeface="宋体" charset="-122"/>
              <a:cs typeface="+mj-cs"/>
              <a:sym typeface="Calibri" charset="0"/>
            </a:endParaRPr>
          </a:p>
        </p:txBody>
      </p:sp>
      <p:sp>
        <p:nvSpPr>
          <p:cNvPr id="44035" name="副标题 4"/>
          <p:cNvSpPr>
            <a:spLocks noGrp="1"/>
          </p:cNvSpPr>
          <p:nvPr>
            <p:ph type="subTitle"/>
          </p:nvPr>
        </p:nvSpPr>
        <p:spPr>
          <a:xfrm>
            <a:off x="1691640" y="4149090"/>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从继承的角度理解原型创建对象</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第一层</a:t>
            </a:r>
            <a:endParaRPr lang="zh-CN" altLang="en-US" sz="4400" kern="1200">
              <a:latin typeface="+mj-lt"/>
              <a:ea typeface="+mj-ea"/>
              <a:cs typeface="+mj-cs"/>
              <a:sym typeface="Calibri" charset="0"/>
            </a:endParaRPr>
          </a:p>
        </p:txBody>
      </p:sp>
      <p:sp>
        <p:nvSpPr>
          <p:cNvPr id="450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继承就是定义一个新的对象，继承另一个对象的方法和属性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前面通过原型方式创建一个对象</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，其可以使用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中的所有属性和方法，这里我们就说</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对象继承了</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对象。</a:t>
            </a:r>
            <a:endParaRPr lang="zh-CN" altLang="en-US" sz="3200" kern="1200" dirty="0">
              <a:latin typeface="+mn-lt"/>
              <a:ea typeface="+mn-ea"/>
              <a:cs typeface="+mn-cs"/>
              <a:sym typeface="Calibri"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案例</a:t>
            </a:r>
            <a:endParaRPr lang="zh-CN" altLang="en-US" sz="4400" kern="1200">
              <a:latin typeface="+mj-lt"/>
              <a:ea typeface="+mj-ea"/>
              <a:cs typeface="+mj-cs"/>
              <a:sym typeface="Calibri" charset="0"/>
            </a:endParaRPr>
          </a:p>
        </p:txBody>
      </p:sp>
      <p:sp>
        <p:nvSpPr>
          <p:cNvPr id="4608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创建一个对象，继承</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var o =new Object</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 </a:t>
            </a:r>
            <a:r>
              <a:rPr lang="en-US" altLang="x-none" sz="2400" kern="1200" dirty="0">
                <a:latin typeface="+mn-lt"/>
                <a:ea typeface="+mn-ea"/>
                <a:cs typeface="+mn-cs"/>
                <a:sym typeface="Calibri" charset="0"/>
              </a:rPr>
              <a:t>var o = new Object();</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这里其实就是继承，我新创建的一个对象，然后继承</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的所有属性和方法，也就是可以使用</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这里继承并不是新的概念，只是前面我们没讲这个玩意有个学名叫做继承</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alert(o.toString());</a:t>
            </a:r>
            <a:endParaRPr lang="zh-CN" altLang="en-US" sz="2400" kern="1200" dirty="0">
              <a:latin typeface="+mn-lt"/>
              <a:ea typeface="+mn-ea"/>
              <a:cs typeface="+mn-cs"/>
              <a:sym typeface="Calibri"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内部实现机制</a:t>
            </a:r>
            <a:endParaRPr lang="zh-CN" altLang="en-US" sz="4400" kern="1200">
              <a:latin typeface="+mj-lt"/>
              <a:ea typeface="+mj-ea"/>
              <a:cs typeface="+mj-cs"/>
              <a:sym typeface="Calibri" charset="0"/>
            </a:endParaRPr>
          </a:p>
        </p:txBody>
      </p:sp>
      <p:sp>
        <p:nvSpPr>
          <p:cNvPr id="47106"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dirty="0">
                <a:latin typeface="+mn-lt"/>
                <a:ea typeface="+mn-ea"/>
                <a:cs typeface="+mn-cs"/>
                <a:sym typeface="Calibri" charset="0"/>
              </a:rPr>
              <a:t>继承的本质就是通过</a:t>
            </a:r>
            <a:r>
              <a:rPr lang="en-US" altLang="x-none" sz="3200" kern="1200" dirty="0">
                <a:latin typeface="+mn-lt"/>
                <a:ea typeface="+mn-ea"/>
                <a:cs typeface="+mn-cs"/>
                <a:sym typeface="Calibri" charset="0"/>
              </a:rPr>
              <a:t>__proto__</a:t>
            </a:r>
            <a:r>
              <a:rPr lang="zh-CN" altLang="en-US" sz="3200" kern="1200" dirty="0">
                <a:latin typeface="+mn-lt"/>
                <a:ea typeface="+mn-ea"/>
                <a:cs typeface="+mn-cs"/>
                <a:sym typeface="Calibri" charset="0"/>
              </a:rPr>
              <a:t>指针指向某个对象，系统能够自动链式访问所指向的对象的属性方法</a:t>
            </a:r>
            <a:endParaRPr lang="zh-CN" altLang="en-US" sz="3200" kern="1200" dirty="0">
              <a:latin typeface="+mn-lt"/>
              <a:ea typeface="+mn-ea"/>
              <a:cs typeface="+mn-cs"/>
              <a:sym typeface="Calibri" charset="0"/>
            </a:endParaRPr>
          </a:p>
        </p:txBody>
      </p:sp>
      <p:sp>
        <p:nvSpPr>
          <p:cNvPr id="47107" name="矩形 3"/>
          <p:cNvSpPr/>
          <p:nvPr/>
        </p:nvSpPr>
        <p:spPr>
          <a:xfrm>
            <a:off x="755650" y="3284538"/>
            <a:ext cx="1439863" cy="1871662"/>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8" name="矩形 4"/>
          <p:cNvSpPr/>
          <p:nvPr/>
        </p:nvSpPr>
        <p:spPr>
          <a:xfrm>
            <a:off x="4030663" y="3705225"/>
            <a:ext cx="1371600" cy="20240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9" name="文本框 7"/>
          <p:cNvSpPr/>
          <p:nvPr/>
        </p:nvSpPr>
        <p:spPr>
          <a:xfrm>
            <a:off x="755650" y="5799138"/>
            <a:ext cx="1800225" cy="369887"/>
          </a:xfrm>
          <a:prstGeom prst="rect">
            <a:avLst/>
          </a:prstGeom>
          <a:solidFill>
            <a:srgbClr val="00B050"/>
          </a:solidFill>
          <a:ln w="9525">
            <a:noFill/>
            <a:miter/>
          </a:ln>
        </p:spPr>
        <p:txBody>
          <a:bodyPr anchor="t">
            <a:spAutoFit/>
          </a:bodyPr>
          <a:p>
            <a:pPr lvl="0"/>
            <a:r>
              <a:rPr lang="zh-CN" altLang="en-US" dirty="0">
                <a:latin typeface="Arial" charset="0"/>
                <a:ea typeface="宋体" charset="-122"/>
                <a:sym typeface="Arial" charset="0"/>
              </a:rPr>
              <a:t>实例化对象</a:t>
            </a:r>
            <a:r>
              <a:rPr lang="en-US" altLang="x-none" dirty="0">
                <a:latin typeface="Arial" charset="0"/>
                <a:ea typeface="宋体" charset="-122"/>
                <a:sym typeface="Arial" charset="0"/>
              </a:rPr>
              <a:t>o</a:t>
            </a:r>
            <a:endParaRPr lang="zh-CN" altLang="en-US" dirty="0">
              <a:latin typeface="Arial" charset="0"/>
              <a:ea typeface="宋体" charset="-122"/>
              <a:sym typeface="Arial" charset="0"/>
            </a:endParaRPr>
          </a:p>
        </p:txBody>
      </p:sp>
      <p:sp>
        <p:nvSpPr>
          <p:cNvPr id="47110" name="文本框 9"/>
          <p:cNvSpPr/>
          <p:nvPr/>
        </p:nvSpPr>
        <p:spPr>
          <a:xfrm>
            <a:off x="3673475" y="6069013"/>
            <a:ext cx="2195513" cy="368300"/>
          </a:xfrm>
          <a:prstGeom prst="rect">
            <a:avLst/>
          </a:prstGeom>
          <a:solidFill>
            <a:srgbClr val="00B050"/>
          </a:solidFill>
          <a:ln w="9525">
            <a:noFill/>
            <a:miter/>
          </a:ln>
        </p:spPr>
        <p:txBody>
          <a:bodyPr anchor="t">
            <a:spAutoFit/>
          </a:bodyPr>
          <a:p>
            <a:pPr lvl="0"/>
            <a:r>
              <a:rPr lang="en-US" altLang="x-none" dirty="0">
                <a:latin typeface="Arial" charset="0"/>
                <a:ea typeface="宋体" charset="-122"/>
                <a:sym typeface="Arial" charset="0"/>
              </a:rPr>
              <a:t>Object</a:t>
            </a:r>
            <a:r>
              <a:rPr lang="zh-CN" altLang="en-US" dirty="0">
                <a:latin typeface="Arial" charset="0"/>
                <a:ea typeface="宋体" charset="-122"/>
                <a:sym typeface="Arial" charset="0"/>
              </a:rPr>
              <a:t>原型对象</a:t>
            </a:r>
            <a:endParaRPr lang="zh-CN" altLang="en-US" dirty="0">
              <a:ea typeface="宋体" charset="-122"/>
            </a:endParaRPr>
          </a:p>
        </p:txBody>
      </p:sp>
      <p:sp>
        <p:nvSpPr>
          <p:cNvPr id="47111" name="文本框 11"/>
          <p:cNvSpPr/>
          <p:nvPr/>
        </p:nvSpPr>
        <p:spPr>
          <a:xfrm>
            <a:off x="4030663" y="5307013"/>
            <a:ext cx="1371600"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47112" name="直接箭头连接符 13"/>
          <p:cNvCxnSpPr/>
          <p:nvPr/>
        </p:nvCxnSpPr>
        <p:spPr>
          <a:xfrm flipV="1">
            <a:off x="5402263" y="5441950"/>
            <a:ext cx="466725" cy="9525"/>
          </a:xfrm>
          <a:prstGeom prst="straightConnector1">
            <a:avLst/>
          </a:prstGeom>
          <a:ln w="9525" cap="flat" cmpd="sng">
            <a:solidFill>
              <a:schemeClr val="tx1"/>
            </a:solidFill>
            <a:prstDash val="solid"/>
            <a:bevel/>
            <a:headEnd type="none" w="med" len="med"/>
            <a:tailEnd type="triangle" w="med" len="med"/>
          </a:ln>
        </p:spPr>
      </p:cxnSp>
      <p:sp>
        <p:nvSpPr>
          <p:cNvPr id="47113" name="文本框 17"/>
          <p:cNvSpPr/>
          <p:nvPr/>
        </p:nvSpPr>
        <p:spPr>
          <a:xfrm>
            <a:off x="755650" y="5257800"/>
            <a:ext cx="1439863" cy="369888"/>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47114" name="文本框 19"/>
          <p:cNvSpPr/>
          <p:nvPr/>
        </p:nvSpPr>
        <p:spPr>
          <a:xfrm>
            <a:off x="6075363" y="5281613"/>
            <a:ext cx="725487" cy="368300"/>
          </a:xfrm>
          <a:prstGeom prst="rect">
            <a:avLst/>
          </a:prstGeom>
          <a:noFill/>
          <a:ln w="9525">
            <a:noFill/>
            <a:miter/>
          </a:ln>
        </p:spPr>
        <p:txBody>
          <a:bodyPr anchor="t">
            <a:spAutoFit/>
          </a:bodyPr>
          <a:p>
            <a:pPr lvl="0"/>
            <a:r>
              <a:rPr lang="en-US" altLang="x-none" b="1" dirty="0">
                <a:solidFill>
                  <a:srgbClr val="00B050"/>
                </a:solidFill>
                <a:latin typeface="Arial" charset="0"/>
                <a:ea typeface="宋体" charset="-122"/>
                <a:sym typeface="Arial" charset="0"/>
              </a:rPr>
              <a:t>null</a:t>
            </a:r>
            <a:endParaRPr lang="zh-CN" altLang="en-US" b="1" dirty="0">
              <a:solidFill>
                <a:srgbClr val="00B050"/>
              </a:solidFill>
              <a:latin typeface="Arial" charset="0"/>
              <a:ea typeface="宋体" charset="-122"/>
              <a:sym typeface="Arial" charset="0"/>
            </a:endParaRPr>
          </a:p>
        </p:txBody>
      </p:sp>
      <p:cxnSp>
        <p:nvCxnSpPr>
          <p:cNvPr id="47115" name="直接箭头连接符 21"/>
          <p:cNvCxnSpPr/>
          <p:nvPr/>
        </p:nvCxnSpPr>
        <p:spPr>
          <a:xfrm flipV="1">
            <a:off x="2195513" y="4011613"/>
            <a:ext cx="1835150" cy="1430337"/>
          </a:xfrm>
          <a:prstGeom prst="straightConnector1">
            <a:avLst/>
          </a:prstGeom>
          <a:ln w="9525" cap="flat" cmpd="sng">
            <a:solidFill>
              <a:schemeClr val="tx1"/>
            </a:solidFill>
            <a:prstDash val="solid"/>
            <a:bevel/>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__proto__</a:t>
            </a:r>
            <a:r>
              <a:rPr lang="zh-CN" altLang="en-US" sz="4400" kern="1200" dirty="0">
                <a:latin typeface="+mj-lt"/>
                <a:ea typeface="+mj-ea"/>
                <a:cs typeface="+mj-cs"/>
                <a:sym typeface="Calibri" charset="0"/>
              </a:rPr>
              <a:t>复习</a:t>
            </a:r>
            <a:endParaRPr lang="zh-CN" altLang="en-US" sz="4400" kern="1200" dirty="0">
              <a:latin typeface="+mj-lt"/>
              <a:ea typeface="+mj-ea"/>
              <a:cs typeface="+mj-cs"/>
              <a:sym typeface="Calibri" charset="0"/>
            </a:endParaRPr>
          </a:p>
        </p:txBody>
      </p:sp>
      <p:sp>
        <p:nvSpPr>
          <p:cNvPr id="481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函数的属性之一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对象都是函数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其实就是地址</a:t>
            </a:r>
            <a:endParaRPr lang="zh-CN" altLang="en-US" sz="3200" kern="1200" dirty="0">
              <a:latin typeface="+mn-lt"/>
              <a:ea typeface="+mn-ea"/>
              <a:cs typeface="+mn-cs"/>
              <a:sym typeface="Calibri"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继承中的定义：基类 子类</a:t>
            </a:r>
            <a:endParaRPr lang="zh-CN" altLang="en-US" sz="4400" kern="1200">
              <a:latin typeface="+mj-lt"/>
              <a:ea typeface="+mj-ea"/>
              <a:cs typeface="+mj-cs"/>
              <a:sym typeface="Calibri" charset="0"/>
            </a:endParaRPr>
          </a:p>
        </p:txBody>
      </p:sp>
      <p:sp>
        <p:nvSpPr>
          <p:cNvPr id="49154"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这里我们称</a:t>
            </a:r>
            <a:r>
              <a:rPr lang="en-US" altLang="x-none" sz="3200" kern="1200" dirty="0">
                <a:latin typeface="+mn-lt"/>
                <a:ea typeface="+mn-ea"/>
                <a:cs typeface="+mn-cs"/>
                <a:sym typeface="Calibri" charset="0"/>
              </a:rPr>
              <a:t>o</a:t>
            </a:r>
            <a:r>
              <a:rPr lang="zh-CN" altLang="en-US" sz="3200" kern="1200" dirty="0">
                <a:latin typeface="+mn-lt"/>
                <a:ea typeface="+mn-ea"/>
                <a:cs typeface="+mn-cs"/>
                <a:sym typeface="Calibri" charset="0"/>
              </a:rPr>
              <a:t>对象为儿子，又称子类，派生类</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为父亲，又称分类，基类</a:t>
            </a:r>
            <a:endParaRPr lang="zh-CN" altLang="en-US" sz="3200" kern="1200" dirty="0">
              <a:latin typeface="+mn-lt"/>
              <a:ea typeface="+mn-ea"/>
              <a:cs typeface="+mn-cs"/>
              <a:sym typeface="Calibri"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祖先</a:t>
            </a:r>
            <a:endParaRPr lang="zh-CN" altLang="en-US" sz="4400" kern="1200">
              <a:latin typeface="+mj-lt"/>
              <a:ea typeface="+mj-ea"/>
              <a:cs typeface="+mj-cs"/>
              <a:sym typeface="Calibri" charset="0"/>
            </a:endParaRPr>
          </a:p>
        </p:txBody>
      </p:sp>
      <p:sp>
        <p:nvSpPr>
          <p:cNvPr id="50178" name="内容占位符 2"/>
          <p:cNvSpPr>
            <a:spLocks noGrp="1"/>
          </p:cNvSpPr>
          <p:nvPr>
            <p:ph type="subTitle" idx="1"/>
          </p:nvPr>
        </p:nvSpPr>
        <p:spPr>
          <a:xfrm>
            <a:off x="0" y="1196975"/>
            <a:ext cx="9144000" cy="4911725"/>
          </a:xfrm>
        </p:spPr>
        <p:txBody>
          <a:bodyPr anchor="t"/>
          <a:p>
            <a:pPr algn="l" defTabSz="914400">
              <a:buFont typeface="Arial" charset="0"/>
              <a:buNone/>
            </a:pPr>
            <a:r>
              <a:rPr lang="zh-CN" altLang="en-US" sz="3200" kern="1200" dirty="0">
                <a:latin typeface="+mn-lt"/>
                <a:ea typeface="+mn-ea"/>
                <a:cs typeface="+mn-cs"/>
                <a:sym typeface="Calibri" charset="0"/>
              </a:rPr>
              <a:t>整个</a:t>
            </a:r>
            <a:r>
              <a:rPr lang="en-US" altLang="x-none" sz="3200" kern="1200" dirty="0">
                <a:latin typeface="+mn-lt"/>
                <a:ea typeface="+mn-ea"/>
                <a:cs typeface="+mn-cs"/>
                <a:sym typeface="Calibri" charset="0"/>
              </a:rPr>
              <a:t>js</a:t>
            </a:r>
            <a:r>
              <a:rPr lang="zh-CN" altLang="en-US" sz="3200" kern="1200" dirty="0">
                <a:latin typeface="+mn-lt"/>
                <a:ea typeface="+mn-ea"/>
                <a:cs typeface="+mn-cs"/>
                <a:sym typeface="Calibri" charset="0"/>
              </a:rPr>
              <a:t>世界都继承自</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，都可以访问</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中的方法和属性。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是所有对象的祖先，是生命诞生的鼻祖</a:t>
            </a:r>
            <a:endParaRPr lang="zh-CN" altLang="en-US" sz="3200" kern="1200" dirty="0">
              <a:latin typeface="+mn-lt"/>
              <a:ea typeface="+mn-ea"/>
              <a:cs typeface="+mn-cs"/>
              <a:sym typeface="Calibri"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继承第一层的特性</a:t>
            </a:r>
            <a:endParaRPr lang="zh-CN" altLang="en-US" sz="4400" kern="1200">
              <a:latin typeface="+mj-lt"/>
              <a:ea typeface="+mj-ea"/>
              <a:cs typeface="+mj-cs"/>
              <a:sym typeface="Calibri" charset="0"/>
            </a:endParaRPr>
          </a:p>
        </p:txBody>
      </p:sp>
      <p:sp>
        <p:nvSpPr>
          <p:cNvPr id="51202"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dirty="0">
                <a:latin typeface="+mn-lt"/>
                <a:ea typeface="+mn-ea"/>
                <a:cs typeface="+mn-cs"/>
                <a:sym typeface="Calibri" charset="0"/>
              </a:rPr>
              <a:t>在不破话原有代码结构情况下重写基类</a:t>
            </a:r>
            <a:endParaRPr lang="en-US" altLang="x-none" sz="3200" kern="1200" dirty="0">
              <a:latin typeface="+mn-lt"/>
              <a:ea typeface="+mn-ea"/>
              <a:cs typeface="+mn-cs"/>
              <a:sym typeface="Calibri" charset="0"/>
            </a:endParaRPr>
          </a:p>
          <a:p>
            <a:pPr defTabSz="914400">
              <a:buFont typeface="Arial" charset="0"/>
              <a:buNone/>
            </a:pPr>
            <a:r>
              <a:rPr lang="zh-CN" altLang="en-US" sz="3200" kern="1200" dirty="0">
                <a:latin typeface="+mn-lt"/>
                <a:ea typeface="+mn-ea"/>
                <a:cs typeface="+mn-cs"/>
                <a:sym typeface="Calibri" charset="0"/>
              </a:rPr>
              <a:t>在不破话原有代码结构情况下扩展基类</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a:p>
            <a:pPr defTabSz="914400">
              <a:buFont typeface="Arial" charset="0"/>
              <a:buNone/>
            </a:pPr>
            <a:r>
              <a:rPr lang="zh-CN" altLang="en-US" sz="3200" kern="1200" dirty="0">
                <a:latin typeface="+mn-lt"/>
                <a:ea typeface="+mn-ea"/>
                <a:cs typeface="+mn-cs"/>
                <a:sym typeface="Calibri" charset="0"/>
              </a:rPr>
              <a:t>前面我们已经讲过该部分功能。</a:t>
            </a:r>
            <a:endParaRPr lang="zh-CN" altLang="en-US" sz="3200" kern="1200" dirty="0">
              <a:latin typeface="+mn-lt"/>
              <a:ea typeface="+mn-ea"/>
              <a:cs typeface="+mn-cs"/>
              <a:sym typeface="Calibri"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222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第二层</a:t>
            </a:r>
            <a:endParaRPr lang="zh-CN" altLang="en-US" sz="6000" kern="1200">
              <a:solidFill>
                <a:schemeClr val="tx1"/>
              </a:solidFill>
              <a:latin typeface="Calibri" charset="0"/>
              <a:ea typeface="宋体" charset="-122"/>
              <a:cs typeface="+mj-cs"/>
              <a:sym typeface="Calibri" charset="0"/>
            </a:endParaRPr>
          </a:p>
        </p:txBody>
      </p:sp>
      <p:sp>
        <p:nvSpPr>
          <p:cNvPr id="52227" name="副标题 4"/>
          <p:cNvSpPr>
            <a:spLocks noGrp="1"/>
          </p:cNvSpPr>
          <p:nvPr>
            <p:ph type="subTitle"/>
          </p:nvPr>
        </p:nvSpPr>
        <p:spPr>
          <a:xfrm>
            <a:off x="2051050" y="4086225"/>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内置对象的继承关系</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教学目标</a:t>
            </a:r>
            <a:endParaRPr lang="zh-CN" altLang="en-US"/>
          </a:p>
        </p:txBody>
      </p:sp>
      <p:sp>
        <p:nvSpPr>
          <p:cNvPr id="3" name="内容占位符 2"/>
          <p:cNvSpPr>
            <a:spLocks noGrp="1"/>
          </p:cNvSpPr>
          <p:nvPr>
            <p:ph idx="1"/>
          </p:nvPr>
        </p:nvSpPr>
        <p:spPr/>
        <p:txBody>
          <a:bodyPr/>
          <a:p>
            <a:r>
              <a:rPr lang="zh-CN" altLang="en-US"/>
              <a:t>理解继承</a:t>
            </a:r>
            <a:endParaRPr lang="zh-CN" altLang="en-US"/>
          </a:p>
          <a:p>
            <a:r>
              <a:rPr lang="zh-CN" altLang="en-US"/>
              <a:t>会用代码实现继承</a:t>
            </a:r>
            <a:endParaRPr lang="zh-CN" altLang="en-US"/>
          </a:p>
          <a:p>
            <a:r>
              <a:rPr lang="zh-CN" altLang="en-US"/>
              <a:t>理解继承的原型链机制</a:t>
            </a:r>
            <a:endParaRPr lang="zh-CN" altLang="en-US"/>
          </a:p>
          <a:p>
            <a:r>
              <a:rPr lang="zh-CN" altLang="en-US"/>
              <a:t>理解封装性</a:t>
            </a:r>
            <a:endParaRPr lang="zh-CN" altLang="en-US"/>
          </a:p>
          <a:p>
            <a:r>
              <a:rPr lang="zh-CN" altLang="en-US"/>
              <a:t>理解多态</a:t>
            </a:r>
            <a:endParaRPr lang="zh-CN" altLang="en-US"/>
          </a:p>
          <a:p>
            <a:r>
              <a:rPr lang="zh-CN" altLang="en-US"/>
              <a:t>理解接口</a:t>
            </a:r>
            <a:endParaRPr lang="zh-CN" altLang="en-US"/>
          </a:p>
          <a:p>
            <a:r>
              <a:rPr lang="zh-CN" altLang="en-US"/>
              <a:t>理解重载</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3250" name="内容占位符 2"/>
          <p:cNvSpPr>
            <a:spLocks noGrp="1"/>
          </p:cNvSpPr>
          <p:nvPr>
            <p:ph type="subTitle" idx="1"/>
          </p:nvPr>
        </p:nvSpPr>
        <p:spPr>
          <a:xfrm>
            <a:off x="19050" y="1773238"/>
            <a:ext cx="8928100" cy="4911725"/>
          </a:xfrm>
        </p:spPr>
        <p:txBody>
          <a:bodyPr anchor="t"/>
          <a:p>
            <a:pPr algn="l" defTabSz="914400">
              <a:buFont typeface="Arial" charset="0"/>
              <a:buNone/>
            </a:pPr>
            <a:r>
              <a:rPr lang="zh-CN" altLang="en-US" sz="3200" kern="1200" dirty="0">
                <a:latin typeface="+mn-lt"/>
                <a:ea typeface="+mn-ea"/>
                <a:cs typeface="+mn-cs"/>
                <a:sym typeface="Calibri" charset="0"/>
              </a:rPr>
              <a:t>所有的内置对象都继承在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，除了拥有自身的方法和属性之外，还拥有</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的所有属性和方法</a:t>
            </a:r>
            <a:endParaRPr lang="zh-CN" altLang="en-US" sz="3200" kern="1200" dirty="0">
              <a:latin typeface="+mn-lt"/>
              <a:ea typeface="+mn-ea"/>
              <a:cs typeface="+mn-cs"/>
              <a:sym typeface="Calibri"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54274" name="内容占位符 3"/>
          <p:cNvPicPr>
            <a:picLocks noGrp="1" noChangeAspect="1"/>
          </p:cNvPicPr>
          <p:nvPr>
            <p:ph type="subTitle" idx="1"/>
          </p:nvPr>
        </p:nvPicPr>
        <p:blipFill>
          <a:blip r:embed="rId1"/>
          <a:srcRect/>
          <a:stretch>
            <a:fillRect/>
          </a:stretch>
        </p:blipFill>
        <p:spPr>
          <a:xfrm>
            <a:off x="0" y="11113"/>
            <a:ext cx="9144000" cy="6862762"/>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Object</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6323" name="表格 56322"/>
          <p:cNvGraphicFramePr/>
          <p:nvPr/>
        </p:nvGraphicFramePr>
        <p:xfrm>
          <a:off x="323850" y="1412875"/>
          <a:ext cx="8362950" cy="4464050"/>
        </p:xfrm>
        <a:graphic>
          <a:graphicData uri="http://schemas.openxmlformats.org/drawingml/2006/table">
            <a:tbl>
              <a:tblPr/>
              <a:tblGrid>
                <a:gridCol w="4181475"/>
                <a:gridCol w="4181475"/>
              </a:tblGrid>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constructor</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对一个</a:t>
                      </a:r>
                      <a:r>
                        <a:rPr lang="en-US" altLang="x-none" sz="1800" dirty="0">
                          <a:solidFill>
                            <a:srgbClr val="000000"/>
                          </a:solidFill>
                          <a:latin typeface="Calibri" charset="0"/>
                          <a:ea typeface="Calibri" charset="0"/>
                          <a:sym typeface="Calibri" charset="0"/>
                        </a:rPr>
                        <a:t>Javascript</a:t>
                      </a:r>
                      <a:r>
                        <a:rPr lang="zh-CN" altLang="en-US" sz="1800" dirty="0">
                          <a:solidFill>
                            <a:srgbClr val="000000"/>
                          </a:solidFill>
                          <a:latin typeface="Calibri" charset="0"/>
                          <a:ea typeface="宋体" charset="-122"/>
                          <a:sym typeface="宋体" charset="-122"/>
                        </a:rPr>
                        <a:t>函数的引用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该函数是对象的构造函数。</a:t>
                      </a:r>
                      <a:endParaRPr lang="zh-CN" altLang="en-US" dirty="0"/>
                    </a:p>
                  </a:txBody>
                  <a:tcPr marL="19049" marR="19049" marT="19048" marB="19048" vert="horz" anchor="ctr">
                    <a:lnL>
                      <a:noFill/>
                    </a:lnL>
                    <a:lnR>
                      <a:noFill/>
                    </a:lnR>
                    <a:lnT>
                      <a:noFill/>
                    </a:lnT>
                    <a:lnB>
                      <a:noFill/>
                    </a:lnB>
                    <a:lnTlToBr>
                      <a:noFill/>
                    </a:lnTlToBr>
                    <a:lnBlToTr>
                      <a:noFill/>
                    </a:lnBlToTr>
                    <a:noFill/>
                  </a:tcPr>
                </a:tc>
              </a:tr>
              <a:tr h="10795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hasOwnProperty()</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检查对象是否有局部定义的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非继承的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、具有特定名字的属性。</a:t>
                      </a:r>
                      <a:endParaRPr lang="zh-CN" altLang="en-US" dirty="0"/>
                    </a:p>
                  </a:txBody>
                  <a:tcPr marL="19049" marR="19049" marT="19048" marB="19048" vert="horz" anchor="ctr">
                    <a:lnL>
                      <a:noFill/>
                    </a:lnL>
                    <a:lnR>
                      <a:noFill/>
                    </a:lnR>
                    <a:lnT>
                      <a:noFill/>
                    </a:lnT>
                    <a:lnB>
                      <a:noFill/>
                    </a:lnB>
                    <a:lnTlToBr>
                      <a:noFill/>
                    </a:lnTlToBr>
                    <a:lnBlToTr>
                      <a:noFill/>
                    </a:lnBlToTr>
                    <a:noFill/>
                  </a:tcPr>
                </a:tc>
              </a:tr>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isPrototypeOf()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检查对象是否是指定对象的原型。</a:t>
                      </a:r>
                      <a:endParaRPr lang="zh-CN" altLang="en-US"/>
                    </a:p>
                  </a:txBody>
                  <a:tcPr marL="19049" marR="19049" marT="19048" marB="19048" vert="horz" anchor="ctr">
                    <a:lnL>
                      <a:noFill/>
                    </a:lnL>
                    <a:lnR>
                      <a:noFill/>
                    </a:lnR>
                    <a:lnT>
                      <a:noFill/>
                    </a:lnT>
                    <a:lnB>
                      <a:noFill/>
                    </a:lnB>
                    <a:lnTlToBr>
                      <a:noFill/>
                    </a:lnTlToBr>
                    <a:lnBlToTr>
                      <a:noFill/>
                    </a:lnBlToTr>
                    <a:noFill/>
                  </a:tcPr>
                </a:tc>
              </a:tr>
              <a:tr h="7350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propertyIsEnumerable()</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检查指定的属性是否存在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以及是否能用</a:t>
                      </a:r>
                      <a:r>
                        <a:rPr lang="en-US" altLang="x-none" sz="1800" dirty="0">
                          <a:solidFill>
                            <a:srgbClr val="000000"/>
                          </a:solidFill>
                          <a:latin typeface="Calibri" charset="0"/>
                          <a:ea typeface="Calibri" charset="0"/>
                          <a:sym typeface="Calibri" charset="0"/>
                        </a:rPr>
                        <a:t>for/in</a:t>
                      </a:r>
                      <a:r>
                        <a:rPr lang="zh-CN" altLang="en-US" sz="1800" dirty="0">
                          <a:solidFill>
                            <a:srgbClr val="000000"/>
                          </a:solidFill>
                          <a:latin typeface="Calibri" charset="0"/>
                          <a:ea typeface="宋体" charset="-122"/>
                          <a:sym typeface="宋体" charset="-122"/>
                        </a:rPr>
                        <a:t>循环枚举。</a:t>
                      </a:r>
                      <a:endParaRPr lang="zh-CN" altLang="en-US" dirty="0"/>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toLocaleString()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返回对象地方化的字符串表示。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valueOf()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返回对象的原始值</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如果存在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a:t>
                      </a:r>
                      <a:endParaRPr lang="zh-CN" altLang="en-US" dirty="0"/>
                    </a:p>
                  </a:txBody>
                  <a:tcPr marL="19049" marR="19049" marT="19048" marB="19048" vert="horz" anchor="ct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Arguments</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7347" name="表格 57346"/>
          <p:cNvGraphicFramePr/>
          <p:nvPr/>
        </p:nvGraphicFramePr>
        <p:xfrm>
          <a:off x="468313" y="2276475"/>
          <a:ext cx="7920038" cy="2016125"/>
        </p:xfrm>
        <a:graphic>
          <a:graphicData uri="http://schemas.openxmlformats.org/drawingml/2006/table">
            <a:tbl>
              <a:tblPr/>
              <a:tblGrid>
                <a:gridCol w="3959225"/>
                <a:gridCol w="3960813"/>
              </a:tblGrid>
              <a:tr h="100806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callee</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对当前正在执行函数的引用。</a:t>
                      </a:r>
                      <a:endParaRPr lang="zh-CN" altLang="en-US"/>
                    </a:p>
                  </a:txBody>
                  <a:tcPr marL="19048" marR="19048" marT="19049" marB="19049" vert="horz" anchor="ctr">
                    <a:lnL>
                      <a:noFill/>
                    </a:lnL>
                    <a:lnR>
                      <a:noFill/>
                    </a:lnR>
                    <a:lnT>
                      <a:noFill/>
                    </a:lnT>
                    <a:lnB>
                      <a:noFill/>
                    </a:lnB>
                    <a:lnTlToBr>
                      <a:noFill/>
                    </a:lnTlToBr>
                    <a:lnBlToTr>
                      <a:noFill/>
                    </a:lnBlToTr>
                    <a:noFill/>
                  </a:tcPr>
                </a:tc>
              </a:tr>
              <a:tr h="100806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length</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传递给函数的实际参数个数</a:t>
                      </a:r>
                      <a:endParaRPr lang="zh-CN" altLang="en-US"/>
                    </a:p>
                  </a:txBody>
                  <a:tcPr marL="19048" marR="19048" marT="19049" marB="19049" vert="horz" anchor="ctr">
                    <a:lnL>
                      <a:noFill/>
                    </a:lnL>
                    <a:lnR>
                      <a:noFill/>
                    </a:lnR>
                    <a:lnT>
                      <a:noFill/>
                    </a:lnT>
                    <a:lnB>
                      <a:noFill/>
                    </a:lnB>
                    <a:lnTlToBr>
                      <a:noFill/>
                    </a:lnTlToBr>
                    <a:lnBlToTr>
                      <a:noFill/>
                    </a:lnBlToTr>
                    <a:noFill/>
                  </a:tcPr>
                </a:tc>
              </a:tr>
            </a:tbl>
          </a:graphicData>
        </a:graphic>
      </p:graphicFrame>
      <p:sp>
        <p:nvSpPr>
          <p:cNvPr id="56333" name="Rectangle 1"/>
          <p:cNvSpPr/>
          <p:nvPr/>
        </p:nvSpPr>
        <p:spPr>
          <a:xfrm>
            <a:off x="0" y="0"/>
            <a:ext cx="9144000" cy="0"/>
          </a:xfrm>
          <a:prstGeom prst="rect">
            <a:avLst/>
          </a:prstGeom>
          <a:noFill/>
          <a:ln w="9525">
            <a:noFill/>
            <a:miter/>
          </a:ln>
        </p:spPr>
        <p:txBody>
          <a:bodyPr wrap="none" anchor="ctr">
            <a:spAutoFit/>
          </a:bodyPr>
          <a:p>
            <a:pPr lvl="0"/>
            <a:r>
              <a:rPr lang="zh-CN" altLang="en-US" dirty="0">
                <a:latin typeface="Arial" charset="0"/>
                <a:ea typeface="宋体" charset="-122"/>
                <a:sym typeface="Arial" charset="0"/>
              </a:rPr>
              <a:t>Arguments对象(只在函数内部定义) </a:t>
            </a:r>
            <a:endParaRPr lang="zh-CN" altLang="en-US" dirty="0">
              <a:latin typeface="Arial" charset="0"/>
              <a:ea typeface="宋体" charset="-122"/>
              <a:sym typeface="Arial" charset="0"/>
            </a:endParaRPr>
          </a:p>
          <a:p>
            <a:pPr lvl="0"/>
            <a:endParaRPr lang="zh-CN" altLang="en-US" dirty="0">
              <a:latin typeface="Arial" charset="0"/>
              <a:ea typeface="宋体" charset="-122"/>
              <a:sym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a:t>
            </a:r>
            <a:endParaRPr lang="zh-CN" altLang="en-US" sz="4400" kern="1200">
              <a:latin typeface="+mj-lt"/>
              <a:ea typeface="+mj-ea"/>
              <a:cs typeface="+mj-cs"/>
              <a:sym typeface="Calibri" charset="0"/>
            </a:endParaRPr>
          </a:p>
        </p:txBody>
      </p:sp>
      <p:sp>
        <p:nvSpPr>
          <p:cNvPr id="57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万物皆继承自</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更准确的说：万物皆继承自</a:t>
            </a:r>
            <a:r>
              <a:rPr lang="en-US" altLang="x-none" sz="3200" kern="1200" dirty="0">
                <a:latin typeface="+mn-lt"/>
                <a:ea typeface="+mn-ea"/>
                <a:cs typeface="+mn-cs"/>
                <a:sym typeface="Calibri" charset="0"/>
              </a:rPr>
              <a:t>Object.prototype</a:t>
            </a:r>
            <a:endParaRPr lang="zh-CN" altLang="en-US" sz="3200" kern="1200" dirty="0">
              <a:latin typeface="+mn-lt"/>
              <a:ea typeface="+mn-ea"/>
              <a:cs typeface="+mn-cs"/>
              <a:sym typeface="Calibri"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8370" name="标题 3"/>
          <p:cNvSpPr>
            <a:spLocks noGrp="1"/>
          </p:cNvSpPr>
          <p:nvPr>
            <p:ph type="ctrTitle"/>
          </p:nvPr>
        </p:nvSpPr>
        <p:spPr>
          <a:xfrm>
            <a:off x="0" y="2641600"/>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第三层</a:t>
            </a:r>
            <a:endParaRPr lang="zh-CN" altLang="en-US" sz="6000" kern="1200">
              <a:solidFill>
                <a:schemeClr val="tx1"/>
              </a:solidFill>
              <a:latin typeface="Calibri" charset="0"/>
              <a:ea typeface="宋体" charset="-122"/>
              <a:cs typeface="+mj-cs"/>
              <a:sym typeface="Calibri" charset="0"/>
            </a:endParaRPr>
          </a:p>
        </p:txBody>
      </p:sp>
      <p:sp>
        <p:nvSpPr>
          <p:cNvPr id="58371" name="副标题 4"/>
          <p:cNvSpPr>
            <a:spLocks noGrp="1"/>
          </p:cNvSpPr>
          <p:nvPr>
            <p:ph type="subTitle"/>
          </p:nvPr>
        </p:nvSpPr>
        <p:spPr>
          <a:xfrm>
            <a:off x="3060700" y="4111625"/>
            <a:ext cx="53911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自定义对象的继承</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9394" name="内容占位符 2"/>
          <p:cNvSpPr>
            <a:spLocks noGrp="1"/>
          </p:cNvSpPr>
          <p:nvPr>
            <p:ph type="subTitle" idx="1"/>
          </p:nvPr>
        </p:nvSpPr>
        <p:spPr>
          <a:xfrm>
            <a:off x="828675" y="1530350"/>
            <a:ext cx="7853363" cy="4597400"/>
          </a:xfrm>
        </p:spPr>
        <p:txBody>
          <a:bodyPr anchor="t"/>
          <a:p>
            <a:pPr algn="l" defTabSz="914400">
              <a:buFont typeface="Arial" charset="0"/>
              <a:buNone/>
            </a:pPr>
            <a:r>
              <a:rPr lang="zh-CN" altLang="en-US" sz="3200" kern="1200" dirty="0">
                <a:latin typeface="+mn-lt"/>
                <a:ea typeface="+mn-ea"/>
                <a:cs typeface="+mn-cs"/>
                <a:sym typeface="Calibri" charset="0"/>
              </a:rPr>
              <a:t>复习：</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继承的本质就是通过</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指针指向某个对象，系统能够自动链式访问所指向的对象的属性方法。</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那么对于自定义对象的继承，只需要让第二个对象的</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指向另一个对象即可</a:t>
            </a: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通过</a:t>
            </a:r>
            <a:r>
              <a:rPr lang="en-US" altLang="x-none" sz="4400" kern="1200" dirty="0">
                <a:latin typeface="+mj-lt"/>
                <a:ea typeface="+mj-ea"/>
                <a:cs typeface="+mj-cs"/>
                <a:sym typeface="Calibri" charset="0"/>
              </a:rPr>
              <a:t>C#</a:t>
            </a:r>
            <a:r>
              <a:rPr lang="zh-CN" altLang="en-US" sz="4400" kern="1200" dirty="0">
                <a:latin typeface="+mj-lt"/>
                <a:ea typeface="+mj-ea"/>
                <a:cs typeface="+mj-cs"/>
                <a:sym typeface="Calibri" charset="0"/>
              </a:rPr>
              <a:t>演示继承</a:t>
            </a:r>
            <a:endParaRPr lang="zh-CN" altLang="en-US" sz="4400" kern="1200" dirty="0">
              <a:latin typeface="+mj-lt"/>
              <a:ea typeface="+mj-ea"/>
              <a:cs typeface="+mj-cs"/>
              <a:sym typeface="Calibri" charset="0"/>
            </a:endParaRPr>
          </a:p>
        </p:txBody>
      </p:sp>
      <p:sp>
        <p:nvSpPr>
          <p:cNvPr id="6041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产品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基础产品</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服务类产品</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爷爷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父亲</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儿子</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Class SuperFather{}</a:t>
            </a:r>
            <a:endParaRPr lang="zh-CN" altLang="en-US"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Class Father {}</a:t>
            </a:r>
            <a:r>
              <a:rPr lang="zh-CN" altLang="en-US" sz="2800" kern="1200" dirty="0">
                <a:latin typeface="+mn-lt"/>
                <a:ea typeface="+mn-ea"/>
                <a:cs typeface="+mn-cs"/>
                <a:sym typeface="Calibri" charset="0"/>
              </a:rPr>
              <a:t>：</a:t>
            </a:r>
            <a:r>
              <a:rPr lang="en-US" altLang="x-none" sz="2800" kern="1200" dirty="0">
                <a:latin typeface="+mn-lt"/>
                <a:ea typeface="+mn-ea"/>
                <a:cs typeface="+mn-cs"/>
                <a:sym typeface="Calibri" charset="0"/>
              </a:rPr>
              <a:t> SuperFather</a:t>
            </a:r>
            <a:endParaRPr lang="zh-CN" altLang="en-US"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Class Child{}</a:t>
            </a:r>
            <a:r>
              <a:rPr lang="zh-CN" altLang="en-US" sz="2800" kern="1200" dirty="0">
                <a:latin typeface="+mn-lt"/>
                <a:ea typeface="+mn-ea"/>
                <a:cs typeface="+mn-cs"/>
                <a:sym typeface="Calibri" charset="0"/>
              </a:rPr>
              <a:t>：</a:t>
            </a:r>
            <a:r>
              <a:rPr lang="en-US" altLang="x-none" sz="2800" kern="1200" dirty="0">
                <a:latin typeface="+mn-lt"/>
                <a:ea typeface="+mn-ea"/>
                <a:cs typeface="+mn-cs"/>
                <a:sym typeface="Calibri" charset="0"/>
              </a:rPr>
              <a:t> Father </a:t>
            </a:r>
            <a:endParaRPr lang="zh-CN" altLang="en-US" sz="2800" kern="1200" dirty="0">
              <a:latin typeface="+mn-lt"/>
              <a:ea typeface="+mn-ea"/>
              <a:cs typeface="+mn-cs"/>
              <a:sym typeface="Calibri"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用</a:t>
            </a:r>
            <a:r>
              <a:rPr lang="en-US" altLang="x-none" sz="4400" kern="1200" dirty="0">
                <a:latin typeface="+mj-lt"/>
                <a:ea typeface="+mj-ea"/>
                <a:cs typeface="+mj-cs"/>
                <a:sym typeface="Calibri" charset="0"/>
              </a:rPr>
              <a:t>js</a:t>
            </a:r>
            <a:r>
              <a:rPr lang="zh-CN" altLang="en-US" sz="4400" kern="1200" dirty="0">
                <a:latin typeface="+mj-lt"/>
                <a:ea typeface="+mj-ea"/>
                <a:cs typeface="+mj-cs"/>
                <a:sym typeface="Calibri" charset="0"/>
              </a:rPr>
              <a:t>实现上述继承</a:t>
            </a:r>
            <a:endParaRPr lang="zh-CN" altLang="en-US" sz="4400" kern="1200" dirty="0">
              <a:latin typeface="+mj-lt"/>
              <a:ea typeface="+mj-ea"/>
              <a:cs typeface="+mj-cs"/>
              <a:sym typeface="Calibri" charset="0"/>
            </a:endParaRPr>
          </a:p>
        </p:txBody>
      </p:sp>
      <p:sp>
        <p:nvSpPr>
          <p:cNvPr id="61442" name="矩形 5"/>
          <p:cNvSpPr/>
          <p:nvPr/>
        </p:nvSpPr>
        <p:spPr>
          <a:xfrm>
            <a:off x="306388" y="1360488"/>
            <a:ext cx="4572000" cy="1231900"/>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 </a:t>
            </a:r>
            <a:r>
              <a:rPr lang="zh-CN" altLang="en-US" sz="2000" b="1" dirty="0">
                <a:solidFill>
                  <a:srgbClr val="00B050"/>
                </a:solidFill>
                <a:latin typeface="Calibri" charset="0"/>
                <a:ea typeface="宋体" charset="-122"/>
                <a:sym typeface="宋体" charset="-122"/>
              </a:rPr>
              <a:t>父类</a:t>
            </a:r>
            <a:endParaRPr lang="en-US" altLang="x-none" b="1" dirty="0">
              <a:solidFill>
                <a:srgbClr val="00B05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function SuperParent(){</a:t>
            </a:r>
            <a:endParaRPr lang="zh-CN" altLang="en-US"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this.name = 'mike';</a:t>
            </a:r>
            <a:endParaRPr lang="zh-CN" altLang="en-US"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a:t>
            </a:r>
            <a:endParaRPr lang="zh-CN" altLang="en-US" dirty="0">
              <a:solidFill>
                <a:srgbClr val="000000"/>
              </a:solidFill>
              <a:latin typeface="Calibri" charset="0"/>
              <a:ea typeface="宋体" charset="-122"/>
              <a:sym typeface="宋体" charset="-122"/>
            </a:endParaRPr>
          </a:p>
        </p:txBody>
      </p:sp>
      <p:sp>
        <p:nvSpPr>
          <p:cNvPr id="61443" name="矩形 6"/>
          <p:cNvSpPr/>
          <p:nvPr/>
        </p:nvSpPr>
        <p:spPr>
          <a:xfrm>
            <a:off x="306388" y="2860675"/>
            <a:ext cx="4572000" cy="2614613"/>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zh-CN" altLang="en-US" sz="2000" b="1" dirty="0">
                <a:solidFill>
                  <a:srgbClr val="00B050"/>
                </a:solidFill>
                <a:latin typeface="Calibri" charset="0"/>
                <a:ea typeface="宋体" charset="-122"/>
                <a:sym typeface="宋体" charset="-122"/>
              </a:rPr>
              <a:t>子类继承父亲</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zh-CN" altLang="en-US" dirty="0">
                <a:solidFill>
                  <a:srgbClr val="000000"/>
                </a:solidFill>
                <a:latin typeface="Calibri" charset="0"/>
                <a:ea typeface="宋体" charset="-122"/>
                <a:sym typeface="宋体" charset="-122"/>
              </a:rPr>
              <a:t>function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this.age = 12;</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.prototype = new </a:t>
            </a:r>
            <a:r>
              <a:rPr lang="en-US" altLang="x-none" dirty="0">
                <a:solidFill>
                  <a:srgbClr val="000000"/>
                </a:solidFill>
                <a:latin typeface="Calibri" charset="0"/>
                <a:ea typeface="Calibri" charset="0"/>
                <a:sym typeface="Calibri" charset="0"/>
              </a:rPr>
              <a:t>SuperParent</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a:t>
            </a:r>
            <a:r>
              <a:rPr lang="zh-CN" altLang="en-US" dirty="0">
                <a:solidFill>
                  <a:srgbClr val="000000"/>
                </a:solidFill>
                <a:latin typeface="Calibri" charset="0"/>
                <a:ea typeface="宋体" charset="-122"/>
                <a:sym typeface="宋体" charset="-122"/>
              </a:rPr>
              <a:t>//</a:t>
            </a:r>
            <a:r>
              <a:rPr lang="en-US" altLang="x-none" dirty="0">
                <a:solidFill>
                  <a:srgbClr val="000000"/>
                </a:solidFill>
                <a:latin typeface="Calibri" charset="0"/>
                <a:ea typeface="Calibri" charset="0"/>
                <a:sym typeface="Calibri" charset="0"/>
              </a:rPr>
              <a:t> </a:t>
            </a:r>
            <a:r>
              <a:rPr lang="zh-CN" altLang="en-US" dirty="0">
                <a:solidFill>
                  <a:srgbClr val="000000"/>
                </a:solidFill>
                <a:latin typeface="Calibri" charset="0"/>
                <a:ea typeface="宋体" charset="-122"/>
                <a:sym typeface="宋体" charset="-122"/>
              </a:rPr>
              <a:t>父亲继承爷爷，通过原型，形成链条</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var test = new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alert(test.age);</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alert(test.name);//得到被继承的属性</a:t>
            </a:r>
            <a:endParaRPr lang="zh-CN" altLang="en-US" dirty="0">
              <a:ea typeface="宋体" charset="-122"/>
            </a:endParaRPr>
          </a:p>
        </p:txBody>
      </p:sp>
      <p:sp>
        <p:nvSpPr>
          <p:cNvPr id="61444" name="矩形 7"/>
          <p:cNvSpPr/>
          <p:nvPr/>
        </p:nvSpPr>
        <p:spPr>
          <a:xfrm>
            <a:off x="4643438" y="1339850"/>
            <a:ext cx="4572000" cy="3170238"/>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zh-CN" altLang="en-US" sz="2000" b="1" dirty="0">
                <a:solidFill>
                  <a:srgbClr val="00B050"/>
                </a:solidFill>
                <a:latin typeface="Calibri" charset="0"/>
                <a:ea typeface="宋体" charset="-122"/>
                <a:sym typeface="宋体" charset="-122"/>
              </a:rPr>
              <a:t>三次继承继续原型链继承</a:t>
            </a:r>
            <a:endParaRPr lang="zh-CN" altLang="en-US" sz="2000" b="1" dirty="0">
              <a:solidFill>
                <a:srgbClr val="00B05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function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this.weight = 60;</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.prototype = new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zh-CN" altLang="en-US" dirty="0">
                <a:solidFill>
                  <a:srgbClr val="000000"/>
                </a:solidFill>
                <a:latin typeface="Calibri" charset="0"/>
                <a:ea typeface="宋体" charset="-122"/>
                <a:sym typeface="宋体" charset="-122"/>
              </a:rPr>
              <a:t>//继续原型链继承</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var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 new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.name);</a:t>
            </a:r>
            <a:endParaRPr lang="en-US" altLang="x-none" dirty="0">
              <a:solidFill>
                <a:srgbClr val="000000"/>
              </a:solidFill>
              <a:latin typeface="Calibri" charset="0"/>
              <a:ea typeface="Calibri" charset="0"/>
              <a:sym typeface="Calibri" charset="0"/>
            </a:endParaRPr>
          </a:p>
          <a:p>
            <a:pPr lvl="0"/>
            <a:endParaRPr lang="zh-CN" altLang="en-US" dirty="0">
              <a:solidFill>
                <a:srgbClr val="000000"/>
              </a:solidFill>
              <a:latin typeface="Calibri" charset="0"/>
              <a:ea typeface="Calibri" charset="0"/>
              <a:sym typeface="Calibri" charset="0"/>
            </a:endParaRPr>
          </a:p>
          <a:p>
            <a:pPr lvl="0"/>
            <a:r>
              <a:rPr lang="zh-CN" altLang="en-US" b="1" dirty="0">
                <a:solidFill>
                  <a:srgbClr val="00B050"/>
                </a:solidFill>
                <a:latin typeface="Calibri" charset="0"/>
                <a:ea typeface="宋体" charset="-122"/>
                <a:sym typeface="宋体" charset="-122"/>
              </a:rPr>
              <a:t>//继承了Parent和Child,弹出mike</a:t>
            </a:r>
            <a:endParaRPr lang="zh-CN" altLang="en-US" b="1" dirty="0">
              <a:solidFill>
                <a:srgbClr val="00B05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.age);//弹出12</a:t>
            </a:r>
            <a:endParaRPr lang="zh-CN" altLang="en-US" dirty="0">
              <a:ea typeface="宋体"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ctrTitle"/>
          </p:nvPr>
        </p:nvSpPr>
        <p:spPr>
          <a:xfrm>
            <a:off x="763588" y="530225"/>
            <a:ext cx="8229600" cy="539750"/>
          </a:xfrm>
        </p:spPr>
        <p:txBody>
          <a:bodyPr anchor="ctr"/>
          <a:p>
            <a:pPr defTabSz="914400">
              <a:buNone/>
            </a:pPr>
            <a:r>
              <a:rPr lang="zh-CN" altLang="en-US" sz="4000" kern="1200">
                <a:latin typeface="+mj-lt"/>
                <a:ea typeface="+mj-ea"/>
                <a:cs typeface="+mj-cs"/>
                <a:sym typeface="Calibri" charset="0"/>
              </a:rPr>
              <a:t>继承当中的原型链</a:t>
            </a:r>
            <a:endParaRPr lang="zh-CN" altLang="en-US" sz="4000" kern="1200">
              <a:latin typeface="+mj-lt"/>
              <a:ea typeface="+mj-ea"/>
              <a:cs typeface="+mj-cs"/>
              <a:sym typeface="Calibri" charset="0"/>
            </a:endParaRPr>
          </a:p>
        </p:txBody>
      </p:sp>
      <p:sp>
        <p:nvSpPr>
          <p:cNvPr id="62466" name="矩形 5"/>
          <p:cNvSpPr/>
          <p:nvPr/>
        </p:nvSpPr>
        <p:spPr>
          <a:xfrm>
            <a:off x="77788" y="1196975"/>
            <a:ext cx="1522412"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7" name="文本框 6"/>
          <p:cNvSpPr/>
          <p:nvPr/>
        </p:nvSpPr>
        <p:spPr>
          <a:xfrm>
            <a:off x="2157413" y="6148388"/>
            <a:ext cx="3240087" cy="368300"/>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父实例（包含父亲属性方法）</a:t>
            </a:r>
            <a:endParaRPr lang="zh-CN" altLang="en-US" dirty="0">
              <a:ea typeface="宋体" charset="-122"/>
            </a:endParaRPr>
          </a:p>
        </p:txBody>
      </p:sp>
      <p:sp>
        <p:nvSpPr>
          <p:cNvPr id="62468" name="矩形 7"/>
          <p:cNvSpPr/>
          <p:nvPr/>
        </p:nvSpPr>
        <p:spPr>
          <a:xfrm>
            <a:off x="3027363" y="3916363"/>
            <a:ext cx="1522412"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9" name="矩形 8"/>
          <p:cNvSpPr/>
          <p:nvPr/>
        </p:nvSpPr>
        <p:spPr>
          <a:xfrm>
            <a:off x="60325" y="390842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0" name="文本框 9"/>
          <p:cNvSpPr/>
          <p:nvPr/>
        </p:nvSpPr>
        <p:spPr>
          <a:xfrm>
            <a:off x="114300" y="3282950"/>
            <a:ext cx="1522413" cy="369888"/>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儿子类</a:t>
            </a:r>
            <a:r>
              <a:rPr lang="en-US" altLang="x-none" dirty="0">
                <a:solidFill>
                  <a:schemeClr val="bg1"/>
                </a:solidFill>
                <a:latin typeface="Arial" charset="0"/>
                <a:ea typeface="宋体" charset="-122"/>
                <a:sym typeface="Arial" charset="0"/>
              </a:rPr>
              <a:t>/</a:t>
            </a:r>
            <a:r>
              <a:rPr lang="zh-CN" altLang="en-US" dirty="0">
                <a:solidFill>
                  <a:schemeClr val="bg1"/>
                </a:solidFill>
                <a:latin typeface="Arial" charset="0"/>
                <a:ea typeface="宋体" charset="-122"/>
                <a:sym typeface="Arial" charset="0"/>
              </a:rPr>
              <a:t>对象</a:t>
            </a:r>
            <a:endParaRPr lang="zh-CN" altLang="en-US" dirty="0">
              <a:ea typeface="宋体" charset="-122"/>
            </a:endParaRPr>
          </a:p>
        </p:txBody>
      </p:sp>
      <p:sp>
        <p:nvSpPr>
          <p:cNvPr id="62471" name="文本框 10"/>
          <p:cNvSpPr/>
          <p:nvPr/>
        </p:nvSpPr>
        <p:spPr>
          <a:xfrm>
            <a:off x="-14287" y="6051550"/>
            <a:ext cx="1597025" cy="369888"/>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儿子原型对象</a:t>
            </a:r>
            <a:endParaRPr lang="zh-CN" altLang="en-US" dirty="0">
              <a:ea typeface="宋体" charset="-122"/>
            </a:endParaRPr>
          </a:p>
        </p:txBody>
      </p:sp>
      <p:sp>
        <p:nvSpPr>
          <p:cNvPr id="62472" name="文本框 11"/>
          <p:cNvSpPr/>
          <p:nvPr/>
        </p:nvSpPr>
        <p:spPr>
          <a:xfrm>
            <a:off x="77788" y="2763838"/>
            <a:ext cx="1504950" cy="369887"/>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73" name="文本框 13"/>
          <p:cNvSpPr/>
          <p:nvPr/>
        </p:nvSpPr>
        <p:spPr>
          <a:xfrm>
            <a:off x="77788" y="54530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4" name="文本框 14"/>
          <p:cNvSpPr/>
          <p:nvPr/>
        </p:nvSpPr>
        <p:spPr>
          <a:xfrm>
            <a:off x="3079750" y="2730500"/>
            <a:ext cx="1504950" cy="371475"/>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75" name="文本框 15"/>
          <p:cNvSpPr/>
          <p:nvPr/>
        </p:nvSpPr>
        <p:spPr>
          <a:xfrm>
            <a:off x="3027363" y="5491163"/>
            <a:ext cx="1504950" cy="369887"/>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6" name="文本框 18"/>
          <p:cNvSpPr/>
          <p:nvPr/>
        </p:nvSpPr>
        <p:spPr>
          <a:xfrm>
            <a:off x="6172200" y="6040438"/>
            <a:ext cx="1925638" cy="369887"/>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父对象原型对象</a:t>
            </a:r>
            <a:endParaRPr lang="zh-CN" altLang="en-US" dirty="0">
              <a:ea typeface="宋体" charset="-122"/>
            </a:endParaRPr>
          </a:p>
        </p:txBody>
      </p:sp>
      <p:sp>
        <p:nvSpPr>
          <p:cNvPr id="62477" name="矩形 19"/>
          <p:cNvSpPr/>
          <p:nvPr/>
        </p:nvSpPr>
        <p:spPr>
          <a:xfrm>
            <a:off x="6121400" y="3876675"/>
            <a:ext cx="1522413"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8" name="文本框 21"/>
          <p:cNvSpPr/>
          <p:nvPr/>
        </p:nvSpPr>
        <p:spPr>
          <a:xfrm>
            <a:off x="6121400" y="5451475"/>
            <a:ext cx="1504950" cy="369888"/>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62479" name="曲线连接符 31"/>
          <p:cNvCxnSpPr>
            <a:stCxn id="62475" idx="3"/>
            <a:endCxn id="62477" idx="0"/>
          </p:cNvCxnSpPr>
          <p:nvPr/>
        </p:nvCxnSpPr>
        <p:spPr>
          <a:xfrm flipV="1">
            <a:off x="4532313" y="3876675"/>
            <a:ext cx="2349500" cy="1800225"/>
          </a:xfrm>
          <a:prstGeom prst="curvedConnector4">
            <a:avLst>
              <a:gd name="adj1" fmla="val 33801"/>
              <a:gd name="adj2" fmla="val 112694"/>
            </a:avLst>
          </a:prstGeom>
          <a:ln w="9525" cap="flat" cmpd="sng">
            <a:solidFill>
              <a:schemeClr val="tx1"/>
            </a:solidFill>
            <a:prstDash val="solid"/>
            <a:bevel/>
            <a:headEnd type="none" w="med" len="med"/>
            <a:tailEnd type="triangle" w="med" len="med"/>
          </a:ln>
        </p:spPr>
      </p:cxnSp>
      <p:cxnSp>
        <p:nvCxnSpPr>
          <p:cNvPr id="62480" name="曲线连接符 35"/>
          <p:cNvCxnSpPr/>
          <p:nvPr/>
        </p:nvCxnSpPr>
        <p:spPr>
          <a:xfrm flipV="1">
            <a:off x="1582738" y="4203700"/>
            <a:ext cx="1444625" cy="1435100"/>
          </a:xfrm>
          <a:prstGeom prst="curvedConnector3">
            <a:avLst>
              <a:gd name="adj1" fmla="val 50000"/>
            </a:avLst>
          </a:prstGeom>
          <a:ln w="9525" cap="flat" cmpd="sng">
            <a:solidFill>
              <a:schemeClr val="tx1"/>
            </a:solidFill>
            <a:prstDash val="solid"/>
            <a:bevel/>
            <a:headEnd type="none" w="med" len="med"/>
            <a:tailEnd type="triangle" w="med" len="med"/>
          </a:ln>
        </p:spPr>
      </p:cxnSp>
      <p:sp>
        <p:nvSpPr>
          <p:cNvPr id="62481" name="文本框 36"/>
          <p:cNvSpPr/>
          <p:nvPr/>
        </p:nvSpPr>
        <p:spPr>
          <a:xfrm>
            <a:off x="3027363" y="2332038"/>
            <a:ext cx="1722437" cy="922337"/>
          </a:xfrm>
          <a:prstGeom prst="rect">
            <a:avLst/>
          </a:prstGeom>
          <a:noFill/>
          <a:ln w="9525">
            <a:noFill/>
            <a:miter/>
          </a:ln>
        </p:spPr>
        <p:txBody>
          <a:bodyPr anchor="t">
            <a:spAutoFit/>
          </a:bodyPr>
          <a:p>
            <a:pPr lvl="0"/>
            <a:r>
              <a:rPr lang="zh-CN" altLang="en-US" dirty="0">
                <a:latin typeface="Arial" charset="0"/>
                <a:ea typeface="宋体" charset="-122"/>
                <a:sym typeface="Arial" charset="0"/>
              </a:rPr>
              <a:t>这里能够访问父对象所有的属性 方法</a:t>
            </a:r>
            <a:endParaRPr lang="zh-CN" altLang="en-US" dirty="0">
              <a:ea typeface="宋体" charset="-122"/>
            </a:endParaRPr>
          </a:p>
        </p:txBody>
      </p:sp>
      <p:sp>
        <p:nvSpPr>
          <p:cNvPr id="62482" name="文本框 37"/>
          <p:cNvSpPr/>
          <p:nvPr/>
        </p:nvSpPr>
        <p:spPr>
          <a:xfrm>
            <a:off x="5942013" y="2389188"/>
            <a:ext cx="1722437"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这里能够保证访问父对象原型中的所有属性和方法</a:t>
            </a:r>
            <a:endParaRPr lang="zh-CN" altLang="en-US" dirty="0">
              <a:ea typeface="宋体" charset="-122"/>
            </a:endParaRPr>
          </a:p>
        </p:txBody>
      </p:sp>
      <p:sp>
        <p:nvSpPr>
          <p:cNvPr id="62483" name="矩形 39"/>
          <p:cNvSpPr/>
          <p:nvPr/>
        </p:nvSpPr>
        <p:spPr>
          <a:xfrm>
            <a:off x="8607425" y="392747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4" name="文本框 40"/>
          <p:cNvSpPr/>
          <p:nvPr/>
        </p:nvSpPr>
        <p:spPr>
          <a:xfrm>
            <a:off x="8639175" y="6064250"/>
            <a:ext cx="1522413" cy="368300"/>
          </a:xfrm>
          <a:prstGeom prst="rect">
            <a:avLst/>
          </a:prstGeom>
          <a:solidFill>
            <a:srgbClr val="00B050"/>
          </a:solidFill>
          <a:ln w="9525">
            <a:noFill/>
            <a:miter/>
          </a:ln>
        </p:spPr>
        <p:txBody>
          <a:bodyPr anchor="t">
            <a:spAutoFit/>
          </a:bodyPr>
          <a:p>
            <a:pPr lvl="0"/>
            <a:r>
              <a:rPr lang="en-US" altLang="x-none" dirty="0">
                <a:solidFill>
                  <a:schemeClr val="bg1"/>
                </a:solidFill>
                <a:latin typeface="Arial" charset="0"/>
                <a:ea typeface="宋体" charset="-122"/>
                <a:sym typeface="Arial" charset="0"/>
              </a:rPr>
              <a:t>Object</a:t>
            </a:r>
            <a:r>
              <a:rPr lang="zh-CN" altLang="en-US" dirty="0">
                <a:solidFill>
                  <a:schemeClr val="bg1"/>
                </a:solidFill>
                <a:latin typeface="Arial" charset="0"/>
                <a:ea typeface="宋体" charset="-122"/>
                <a:sym typeface="Arial" charset="0"/>
              </a:rPr>
              <a:t>原型</a:t>
            </a:r>
            <a:endParaRPr lang="zh-CN" altLang="en-US" dirty="0">
              <a:ea typeface="宋体" charset="-122"/>
            </a:endParaRPr>
          </a:p>
        </p:txBody>
      </p:sp>
      <p:sp>
        <p:nvSpPr>
          <p:cNvPr id="62485" name="文本框 41"/>
          <p:cNvSpPr/>
          <p:nvPr/>
        </p:nvSpPr>
        <p:spPr>
          <a:xfrm>
            <a:off x="8607425" y="5494338"/>
            <a:ext cx="1504950" cy="371475"/>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86" name="矩形 42"/>
          <p:cNvSpPr/>
          <p:nvPr/>
        </p:nvSpPr>
        <p:spPr>
          <a:xfrm>
            <a:off x="8589963" y="1196975"/>
            <a:ext cx="1522412"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7" name="文本框 43"/>
          <p:cNvSpPr/>
          <p:nvPr/>
        </p:nvSpPr>
        <p:spPr>
          <a:xfrm>
            <a:off x="8621713" y="3332163"/>
            <a:ext cx="1522412" cy="369887"/>
          </a:xfrm>
          <a:prstGeom prst="rect">
            <a:avLst/>
          </a:prstGeom>
          <a:solidFill>
            <a:srgbClr val="00B050"/>
          </a:solidFill>
          <a:ln w="9525">
            <a:noFill/>
            <a:miter/>
          </a:ln>
        </p:spPr>
        <p:txBody>
          <a:bodyPr anchor="t">
            <a:spAutoFit/>
          </a:bodyPr>
          <a:p>
            <a:pPr lvl="0"/>
            <a:r>
              <a:rPr lang="en-US" altLang="x-none" dirty="0">
                <a:solidFill>
                  <a:schemeClr val="bg1"/>
                </a:solidFill>
                <a:latin typeface="Arial" charset="0"/>
                <a:ea typeface="宋体" charset="-122"/>
                <a:sym typeface="Arial" charset="0"/>
              </a:rPr>
              <a:t>Object</a:t>
            </a:r>
            <a:r>
              <a:rPr lang="zh-CN" altLang="en-US" dirty="0">
                <a:solidFill>
                  <a:schemeClr val="bg1"/>
                </a:solidFill>
                <a:latin typeface="Arial" charset="0"/>
                <a:ea typeface="宋体" charset="-122"/>
                <a:sym typeface="Arial" charset="0"/>
              </a:rPr>
              <a:t>对象</a:t>
            </a:r>
            <a:endParaRPr lang="zh-CN" altLang="en-US" dirty="0">
              <a:ea typeface="宋体" charset="-122"/>
            </a:endParaRPr>
          </a:p>
        </p:txBody>
      </p:sp>
      <p:sp>
        <p:nvSpPr>
          <p:cNvPr id="62488" name="文本框 44"/>
          <p:cNvSpPr/>
          <p:nvPr/>
        </p:nvSpPr>
        <p:spPr>
          <a:xfrm>
            <a:off x="8589963" y="2763838"/>
            <a:ext cx="1504950" cy="369887"/>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cxnSp>
        <p:nvCxnSpPr>
          <p:cNvPr id="62489" name="曲线连接符 46"/>
          <p:cNvCxnSpPr/>
          <p:nvPr/>
        </p:nvCxnSpPr>
        <p:spPr>
          <a:xfrm flipV="1">
            <a:off x="7640638" y="3927475"/>
            <a:ext cx="1728787" cy="1711325"/>
          </a:xfrm>
          <a:prstGeom prst="curvedConnector4">
            <a:avLst>
              <a:gd name="adj1" fmla="val 27977"/>
              <a:gd name="adj2" fmla="val 113366"/>
            </a:avLst>
          </a:prstGeom>
          <a:ln w="9525" cap="flat" cmpd="sng">
            <a:solidFill>
              <a:schemeClr val="tx1"/>
            </a:solidFill>
            <a:prstDash val="solid"/>
            <a:bevel/>
            <a:headEnd type="none" w="med" len="med"/>
            <a:tailEnd type="triangle" w="med" len="med"/>
          </a:ln>
        </p:spPr>
      </p:cxnSp>
      <p:sp>
        <p:nvSpPr>
          <p:cNvPr id="62490" name="文本框 47"/>
          <p:cNvSpPr/>
          <p:nvPr/>
        </p:nvSpPr>
        <p:spPr>
          <a:xfrm>
            <a:off x="8607425" y="54657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91" name="文本框 48"/>
          <p:cNvSpPr/>
          <p:nvPr/>
        </p:nvSpPr>
        <p:spPr>
          <a:xfrm>
            <a:off x="10333038" y="5565775"/>
            <a:ext cx="762000" cy="369888"/>
          </a:xfrm>
          <a:prstGeom prst="rect">
            <a:avLst/>
          </a:prstGeom>
          <a:noFill/>
          <a:ln w="9525">
            <a:noFill/>
            <a:miter/>
          </a:ln>
        </p:spPr>
        <p:txBody>
          <a:bodyPr anchor="t">
            <a:spAutoFit/>
          </a:bodyPr>
          <a:p>
            <a:pPr lvl="0"/>
            <a:r>
              <a:rPr lang="en-US" altLang="x-none" dirty="0">
                <a:latin typeface="Arial" charset="0"/>
                <a:ea typeface="宋体" charset="-122"/>
                <a:sym typeface="Arial" charset="0"/>
              </a:rPr>
              <a:t>null</a:t>
            </a:r>
            <a:endParaRPr lang="zh-CN" altLang="en-US" dirty="0">
              <a:latin typeface="Arial" charset="0"/>
              <a:ea typeface="宋体" charset="-122"/>
              <a:sym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6600">
                <a:solidFill>
                  <a:schemeClr val="bg1"/>
                </a:solidFill>
              </a:rPr>
              <a:t>理解继承</a:t>
            </a:r>
            <a:endParaRPr lang="zh-CN" altLang="en-US" sz="66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ctrTitle"/>
          </p:nvPr>
        </p:nvSpPr>
        <p:spPr>
          <a:xfrm>
            <a:off x="539750" y="417513"/>
            <a:ext cx="8424863"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1</a:t>
            </a:r>
            <a:endParaRPr lang="zh-CN" altLang="en-US" sz="4400" kern="1200" dirty="0">
              <a:latin typeface="+mj-lt"/>
              <a:ea typeface="+mj-ea"/>
              <a:cs typeface="+mj-cs"/>
              <a:sym typeface="Calibri" charset="0"/>
            </a:endParaRPr>
          </a:p>
        </p:txBody>
      </p:sp>
      <p:sp>
        <p:nvSpPr>
          <p:cNvPr id="63490" name="内容占位符 2"/>
          <p:cNvSpPr>
            <a:spLocks noGrp="1"/>
          </p:cNvSpPr>
          <p:nvPr>
            <p:ph type="subTitle" idx="1"/>
          </p:nvPr>
        </p:nvSpPr>
        <p:spPr>
          <a:xfrm>
            <a:off x="260350" y="1752600"/>
            <a:ext cx="8775700" cy="4375150"/>
          </a:xfrm>
        </p:spPr>
        <p:txBody>
          <a:bodyPr anchor="t"/>
          <a:p>
            <a:pPr algn="l" defTabSz="914400">
              <a:buFont typeface="Arial" charset="0"/>
              <a:buNone/>
            </a:pPr>
            <a:r>
              <a:rPr lang="zh-CN" altLang="en-US" sz="2800" kern="1200" dirty="0">
                <a:latin typeface="+mn-lt"/>
                <a:ea typeface="+mn-ea"/>
                <a:cs typeface="+mn-cs"/>
                <a:sym typeface="Calibri" charset="0"/>
              </a:rPr>
              <a:t>爷爷使用所有人祖先</a:t>
            </a:r>
            <a:r>
              <a:rPr lang="en-US" altLang="x-none" sz="2800" kern="1200" dirty="0">
                <a:latin typeface="+mn-lt"/>
                <a:ea typeface="+mn-ea"/>
                <a:cs typeface="+mn-cs"/>
                <a:sym typeface="Calibri" charset="0"/>
              </a:rPr>
              <a:t>Obect</a:t>
            </a:r>
            <a:r>
              <a:rPr lang="zh-CN" altLang="en-US" sz="2800" kern="1200" dirty="0">
                <a:latin typeface="+mn-lt"/>
                <a:ea typeface="+mn-ea"/>
                <a:cs typeface="+mn-cs"/>
                <a:sym typeface="Calibri" charset="0"/>
              </a:rPr>
              <a:t>中属性方法</a:t>
            </a:r>
            <a:endParaRPr lang="en-US" altLang="x-none"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var test = new SuperParent();</a:t>
            </a:r>
            <a:endParaRPr lang="zh-CN" altLang="en-US"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	//alert(test.name);</a:t>
            </a:r>
            <a:endParaRPr lang="zh-CN" altLang="en-US"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	//alert(test.toString());	</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访问链： </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en-US" altLang="x-none" sz="2400" kern="1200" dirty="0">
                <a:latin typeface="+mn-lt"/>
                <a:ea typeface="+mn-ea"/>
                <a:cs typeface="+mn-cs"/>
                <a:sym typeface="Calibri" charset="0"/>
              </a:rPr>
              <a:t>SuperParent</a:t>
            </a:r>
            <a:r>
              <a:rPr lang="zh-CN" altLang="en-US" sz="2400" kern="1200" dirty="0">
                <a:latin typeface="+mn-lt"/>
                <a:ea typeface="+mn-ea"/>
                <a:cs typeface="+mn-cs"/>
                <a:sym typeface="Calibri" charset="0"/>
              </a:rPr>
              <a:t>构造对象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SuperParent</a:t>
            </a:r>
            <a:r>
              <a:rPr lang="zh-CN" altLang="en-US" sz="2400" kern="1200" dirty="0">
                <a:latin typeface="+mn-lt"/>
                <a:ea typeface="+mn-ea"/>
                <a:cs typeface="+mn-cs"/>
                <a:sym typeface="Calibri" charset="0"/>
              </a:rPr>
              <a:t>原型对象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Calibri" charset="0"/>
              </a:rPr>
              <a:t>-</a:t>
            </a:r>
            <a:r>
              <a:rPr lang="en-US" altLang="x-none" sz="2400" kern="1200" dirty="0">
                <a:latin typeface="+mn-lt"/>
                <a:ea typeface="+mn-ea"/>
                <a:cs typeface="+mn-cs"/>
                <a:sym typeface="Wingdings" charset="2"/>
              </a:rPr>
              <a:t>  </a:t>
            </a:r>
            <a:r>
              <a:rPr lang="en-US" altLang="x-none" sz="2400" kern="1200" dirty="0">
                <a:latin typeface="+mn-lt"/>
                <a:ea typeface="+mn-ea"/>
                <a:cs typeface="+mn-cs"/>
                <a:sym typeface="Calibri" charset="0"/>
              </a:rPr>
              <a:t>Obect</a:t>
            </a:r>
            <a:r>
              <a:rPr lang="zh-CN" altLang="en-US" sz="2400" kern="1200" dirty="0">
                <a:latin typeface="+mn-lt"/>
                <a:ea typeface="+mn-ea"/>
                <a:cs typeface="+mn-cs"/>
                <a:sym typeface="Calibri" charset="0"/>
              </a:rPr>
              <a:t>原型对象（找到</a:t>
            </a:r>
            <a:r>
              <a:rPr lang="en-US" altLang="x-none" sz="2400" kern="1200" dirty="0">
                <a:latin typeface="+mn-lt"/>
                <a:ea typeface="+mn-ea"/>
                <a:cs typeface="+mn-cs"/>
                <a:sym typeface="Calibri" charset="0"/>
              </a:rPr>
              <a:t>toString</a:t>
            </a:r>
            <a:r>
              <a:rPr lang="zh-CN" altLang="en-US" sz="2400" kern="1200" dirty="0">
                <a:latin typeface="+mn-lt"/>
                <a:ea typeface="+mn-ea"/>
                <a:cs typeface="+mn-cs"/>
                <a:sym typeface="Calibri" charset="0"/>
              </a:rPr>
              <a:t>方法）</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null</a:t>
            </a:r>
            <a:endParaRPr lang="zh-CN" altLang="en-US" sz="24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
        <p:nvSpPr>
          <p:cNvPr id="63491" name="灯片编号占位符 1"/>
          <p:cNvSpPr/>
          <p:nvPr>
            <p:ph type="sldNum" sz="quarter" idx="12"/>
          </p:nvPr>
        </p:nvSpPr>
        <p:spPr>
          <a:xfrm>
            <a:off x="6553200" y="6356350"/>
            <a:ext cx="2133600" cy="365125"/>
          </a:xfrm>
          <a:prstGeom prst="rect">
            <a:avLst/>
          </a:prstGeom>
          <a:noFill/>
          <a:ln w="9525">
            <a:noFill/>
            <a:miter/>
          </a:ln>
        </p:spPr>
        <p:txBody>
          <a:bodyPr anchor="ctr"/>
          <a:p>
            <a:fld id="{9A0DB2DC-4C9A-4742-B13C-FB6460FD3503}" type="slidenum">
              <a:rPr lang="zh-CN" altLang="en-US" dirty="0">
                <a:solidFill>
                  <a:srgbClr val="898989"/>
                </a:solidFill>
                <a:ea typeface="宋体" charset="-122"/>
              </a:rPr>
            </a:fld>
            <a:endParaRPr lang="zh-CN" altLang="en-US" dirty="0">
              <a:solidFill>
                <a:srgbClr val="898989"/>
              </a:solidFill>
              <a:ea typeface="宋体"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ctrTitle"/>
          </p:nvPr>
        </p:nvSpPr>
        <p:spPr>
          <a:xfrm>
            <a:off x="827088" y="390525"/>
            <a:ext cx="8064500"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2</a:t>
            </a:r>
            <a:endParaRPr lang="zh-CN" altLang="en-US" sz="4400" kern="1200" dirty="0">
              <a:latin typeface="+mj-lt"/>
              <a:ea typeface="+mj-ea"/>
              <a:cs typeface="+mj-cs"/>
              <a:sym typeface="Calibri" charset="0"/>
            </a:endParaRPr>
          </a:p>
        </p:txBody>
      </p:sp>
      <p:sp>
        <p:nvSpPr>
          <p:cNvPr id="64514" name="内容占位符 2"/>
          <p:cNvSpPr>
            <a:spLocks noGrp="1"/>
          </p:cNvSpPr>
          <p:nvPr>
            <p:ph type="subTitle" idx="1"/>
          </p:nvPr>
        </p:nvSpPr>
        <p:spPr>
          <a:xfrm>
            <a:off x="741363" y="1216025"/>
            <a:ext cx="8402637" cy="4911725"/>
          </a:xfrm>
        </p:spPr>
        <p:txBody>
          <a:bodyPr anchor="t"/>
          <a:p>
            <a:pPr algn="l" defTabSz="914400">
              <a:buFont typeface="Arial" charset="0"/>
              <a:buNone/>
            </a:pPr>
            <a:r>
              <a:rPr lang="zh-CN" altLang="en-US" sz="2400" kern="1200" dirty="0">
                <a:latin typeface="+mn-lt"/>
                <a:ea typeface="+mn-ea"/>
                <a:cs typeface="+mn-cs"/>
                <a:sym typeface="Calibri" charset="0"/>
              </a:rPr>
              <a:t>儿子使用爷爷中的属性</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child = new Child();</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alert(child.name);</a:t>
            </a:r>
            <a:endParaRPr lang="zh-CN" altLang="en-US" sz="24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继承中的原型链</a:t>
            </a:r>
            <a:r>
              <a:rPr lang="en-US" altLang="x-none" sz="2800" kern="1200" dirty="0">
                <a:solidFill>
                  <a:srgbClr val="FF0000"/>
                </a:solidFill>
                <a:latin typeface="+mn-lt"/>
                <a:ea typeface="+mn-ea"/>
                <a:cs typeface="+mn-cs"/>
                <a:sym typeface="Calibri" charset="0"/>
              </a:rPr>
              <a:t>—</a:t>
            </a:r>
            <a:r>
              <a:rPr lang="zh-CN" altLang="en-US" sz="2800" kern="1200" dirty="0">
                <a:solidFill>
                  <a:srgbClr val="FF0000"/>
                </a:solidFill>
                <a:latin typeface="+mn-lt"/>
                <a:ea typeface="+mn-ea"/>
                <a:cs typeface="+mn-cs"/>
                <a:sym typeface="Calibri" charset="0"/>
              </a:rPr>
              <a:t>核心知识点 </a:t>
            </a:r>
            <a:r>
              <a:rPr lang="en-US" altLang="x-none" sz="2800" kern="1200" dirty="0">
                <a:solidFill>
                  <a:srgbClr val="FF0000"/>
                </a:solidFill>
                <a:latin typeface="+mn-lt"/>
                <a:ea typeface="+mn-ea"/>
                <a:cs typeface="+mn-cs"/>
                <a:sym typeface="Calibri" charset="0"/>
              </a:rPr>
              <a:t>– </a:t>
            </a:r>
            <a:r>
              <a:rPr lang="zh-CN" altLang="en-US" sz="2800" kern="1200" dirty="0">
                <a:solidFill>
                  <a:srgbClr val="FF0000"/>
                </a:solidFill>
                <a:latin typeface="+mn-lt"/>
                <a:ea typeface="+mn-ea"/>
                <a:cs typeface="+mn-cs"/>
                <a:sym typeface="Calibri" charset="0"/>
              </a:rPr>
              <a:t>链式搜索机制：</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首先访问</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构造函数，发现没有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寻找</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，判断起指针是否为空</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指向</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原型函数，寻找有没有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没有找到，则判断其</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属性是否为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，如果不为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，继续搜索</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找到</a:t>
            </a:r>
            <a:r>
              <a:rPr lang="en-US" altLang="x-none" sz="2400" kern="1200" dirty="0">
                <a:latin typeface="+mn-lt"/>
                <a:ea typeface="+mn-ea"/>
                <a:cs typeface="+mn-cs"/>
                <a:sym typeface="Calibri" charset="0"/>
              </a:rPr>
              <a:t>parent</a:t>
            </a:r>
            <a:r>
              <a:rPr lang="zh-CN" altLang="en-US" sz="2400" kern="1200" dirty="0">
                <a:latin typeface="+mn-lt"/>
                <a:ea typeface="+mn-ea"/>
                <a:cs typeface="+mn-cs"/>
                <a:sym typeface="Calibri" charset="0"/>
              </a:rPr>
              <a:t>实例对象，检查是否有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属性，没有。。。。</a:t>
            </a:r>
            <a:endParaRPr lang="zh-CN" altLang="en-US" sz="2800" kern="1200" dirty="0">
              <a:latin typeface="+mn-lt"/>
              <a:ea typeface="+mn-ea"/>
              <a:cs typeface="+mn-cs"/>
              <a:sym typeface="Calibri"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anchor="ctr"/>
          <a:p>
            <a:r>
              <a:rPr lang="zh-CN" altLang="en-US"/>
              <a:t>继承和面向对象编程</a:t>
            </a:r>
            <a:endParaRPr lang="zh-CN" altLang="en-US"/>
          </a:p>
        </p:txBody>
      </p:sp>
      <p:sp>
        <p:nvSpPr>
          <p:cNvPr id="65538" name="内容占位符 2"/>
          <p:cNvSpPr>
            <a:spLocks noGrp="1"/>
          </p:cNvSpPr>
          <p:nvPr>
            <p:ph idx="1"/>
          </p:nvPr>
        </p:nvSpPr>
        <p:spPr/>
        <p:txBody>
          <a:bodyPr anchor="t"/>
          <a:p>
            <a:r>
              <a:rPr lang="zh-CN" altLang="en-US"/>
              <a:t>将重复的代码放在基类</a:t>
            </a:r>
            <a:endParaRPr lang="zh-CN" altLang="en-US"/>
          </a:p>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anchor="ctr"/>
          <a:p>
            <a:r>
              <a:rPr lang="zh-CN" altLang="en-US"/>
              <a:t>练习</a:t>
            </a:r>
            <a:endParaRPr lang="zh-CN" altLang="en-US"/>
          </a:p>
        </p:txBody>
      </p:sp>
      <p:sp>
        <p:nvSpPr>
          <p:cNvPr id="66562" name="内容占位符 2"/>
          <p:cNvSpPr>
            <a:spLocks noGrp="1"/>
          </p:cNvSpPr>
          <p:nvPr>
            <p:ph idx="1"/>
          </p:nvPr>
        </p:nvSpPr>
        <p:spPr/>
        <p:txBody>
          <a:bodyPr anchor="t"/>
          <a:p>
            <a:r>
              <a:rPr lang="zh-CN" altLang="en-US"/>
              <a:t>计算周长</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67586" name="标题 3"/>
          <p:cNvSpPr>
            <a:spLocks noGrp="1"/>
          </p:cNvSpPr>
          <p:nvPr>
            <p:ph type="ctrTitle"/>
          </p:nvPr>
        </p:nvSpPr>
        <p:spPr>
          <a:xfrm>
            <a:off x="-107950" y="26114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第四层</a:t>
            </a:r>
            <a:endParaRPr lang="zh-CN" altLang="en-US" sz="6000" kern="1200">
              <a:solidFill>
                <a:schemeClr val="tx1"/>
              </a:solidFill>
              <a:latin typeface="Calibri" charset="0"/>
              <a:ea typeface="宋体" charset="-122"/>
              <a:cs typeface="+mj-cs"/>
              <a:sym typeface="Calibri" charset="0"/>
            </a:endParaRPr>
          </a:p>
        </p:txBody>
      </p:sp>
      <p:sp>
        <p:nvSpPr>
          <p:cNvPr id="67587" name="副标题 4"/>
          <p:cNvSpPr>
            <a:spLocks noGrp="1"/>
          </p:cNvSpPr>
          <p:nvPr>
            <p:ph type="subTitle"/>
          </p:nvPr>
        </p:nvSpPr>
        <p:spPr>
          <a:xfrm>
            <a:off x="2771775" y="4221163"/>
            <a:ext cx="40322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其他继承方式</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构造函数继承</a:t>
            </a:r>
            <a:endParaRPr lang="zh-CN" altLang="en-US" sz="4400" kern="1200">
              <a:latin typeface="Calibri" charset="0"/>
              <a:ea typeface="宋体" charset="-122"/>
              <a:cs typeface="+mj-cs"/>
              <a:sym typeface="Calibri" charset="0"/>
            </a:endParaRPr>
          </a:p>
        </p:txBody>
      </p:sp>
      <p:sp>
        <p:nvSpPr>
          <p:cNvPr id="6861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用于继承属性</a:t>
            </a:r>
            <a:endParaRPr lang="zh-CN" altLang="en-US" sz="3200" kern="1200">
              <a:latin typeface="Calibri" charset="0"/>
              <a:ea typeface="宋体" charset="-122"/>
              <a:cs typeface="+mn-cs"/>
              <a:sym typeface="Calibri"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原型继承存在的问题</a:t>
            </a:r>
            <a:endParaRPr lang="zh-CN" altLang="en-US" sz="4400" kern="1200">
              <a:latin typeface="+mj-lt"/>
              <a:ea typeface="+mj-ea"/>
              <a:cs typeface="+mj-cs"/>
              <a:sym typeface="Calibri" charset="0"/>
            </a:endParaRPr>
          </a:p>
        </p:txBody>
      </p:sp>
      <p:sp>
        <p:nvSpPr>
          <p:cNvPr id="696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无法传参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a:t>
            </a:r>
            <a:r>
              <a:rPr lang="en-US" altLang="x-none" sz="3200" kern="1200" dirty="0">
                <a:latin typeface="+mn-lt"/>
                <a:ea typeface="+mn-ea"/>
                <a:cs typeface="+mn-cs"/>
                <a:sym typeface="Calibri" charset="0"/>
              </a:rPr>
              <a:t>Student</a:t>
            </a:r>
            <a:r>
              <a:rPr lang="zh-CN" altLang="en-US" sz="3200" kern="1200" dirty="0">
                <a:latin typeface="+mn-lt"/>
                <a:ea typeface="+mn-ea"/>
                <a:cs typeface="+mn-cs"/>
                <a:sym typeface="Calibri" charset="0"/>
              </a:rPr>
              <a:t>的构造方法中，无法使用</a:t>
            </a:r>
            <a:r>
              <a:rPr lang="en-US" altLang="x-none" sz="3200" kern="1200" dirty="0">
                <a:latin typeface="+mn-lt"/>
                <a:ea typeface="+mn-ea"/>
                <a:cs typeface="+mn-cs"/>
                <a:sym typeface="Calibri" charset="0"/>
              </a:rPr>
              <a:t>new Student("00001" , "</a:t>
            </a:r>
            <a:r>
              <a:rPr lang="zh-CN" altLang="en-US" sz="3200" kern="1200" dirty="0">
                <a:latin typeface="+mn-lt"/>
                <a:ea typeface="+mn-ea"/>
                <a:cs typeface="+mn-cs"/>
                <a:sym typeface="Calibri" charset="0"/>
              </a:rPr>
              <a:t>张三</a:t>
            </a:r>
            <a:r>
              <a:rPr lang="en-US" altLang="x-none" sz="3200" kern="1200" dirty="0">
                <a:latin typeface="+mn-lt"/>
                <a:ea typeface="+mn-ea"/>
                <a:cs typeface="+mn-cs"/>
                <a:sym typeface="Calibri" charset="0"/>
              </a:rPr>
              <a:t>" , 12) </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创建对象，并初始化</a:t>
            </a:r>
            <a:r>
              <a:rPr lang="en-US" altLang="x-none" sz="3200" kern="1200" dirty="0">
                <a:latin typeface="+mn-lt"/>
                <a:ea typeface="+mn-ea"/>
                <a:cs typeface="+mn-cs"/>
                <a:sym typeface="Calibri" charset="0"/>
              </a:rPr>
              <a:t>name</a:t>
            </a:r>
            <a:r>
              <a:rPr lang="zh-CN" altLang="en-US" sz="3200" kern="1200" dirty="0">
                <a:latin typeface="+mn-lt"/>
                <a:ea typeface="+mn-ea"/>
                <a:cs typeface="+mn-cs"/>
                <a:sym typeface="Calibri" charset="0"/>
              </a:rPr>
              <a:t>和</a:t>
            </a:r>
            <a:r>
              <a:rPr lang="en-US" altLang="x-none" sz="3200" kern="1200" dirty="0">
                <a:latin typeface="+mn-lt"/>
                <a:ea typeface="+mn-ea"/>
                <a:cs typeface="+mn-cs"/>
                <a:sym typeface="Calibri" charset="0"/>
              </a:rPr>
              <a:t>age</a:t>
            </a:r>
            <a:r>
              <a:rPr lang="zh-CN" altLang="en-US" sz="3200" kern="1200" dirty="0">
                <a:latin typeface="+mn-lt"/>
                <a:ea typeface="+mn-ea"/>
                <a:cs typeface="+mn-cs"/>
                <a:sym typeface="Calibri" charset="0"/>
              </a:rPr>
              <a:t>属性，必须</a:t>
            </a:r>
            <a:r>
              <a:rPr lang="en-US" altLang="x-none" sz="3200" kern="1200" dirty="0">
                <a:latin typeface="+mn-lt"/>
                <a:ea typeface="+mn-ea"/>
                <a:cs typeface="+mn-cs"/>
                <a:sym typeface="Calibri" charset="0"/>
              </a:rPr>
              <a:t>stu.name, stu.age</a:t>
            </a:r>
            <a:r>
              <a:rPr lang="zh-CN" altLang="en-US" sz="3200" kern="1200" dirty="0">
                <a:latin typeface="+mn-lt"/>
                <a:ea typeface="+mn-ea"/>
                <a:cs typeface="+mn-cs"/>
                <a:sym typeface="Calibri" charset="0"/>
              </a:rPr>
              <a:t>进行赋值</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构造函数继承语法</a:t>
            </a:r>
            <a:endParaRPr lang="zh-CN" altLang="en-US" sz="4400" kern="1200">
              <a:latin typeface="+mj-lt"/>
              <a:ea typeface="+mj-ea"/>
              <a:cs typeface="+mj-cs"/>
              <a:sym typeface="Calibri" charset="0"/>
            </a:endParaRPr>
          </a:p>
        </p:txBody>
      </p:sp>
      <p:sp>
        <p:nvSpPr>
          <p:cNvPr id="706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使用</a:t>
            </a:r>
            <a:r>
              <a:rPr lang="en-US" altLang="x-none" sz="2400" kern="1200" dirty="0">
                <a:latin typeface="+mn-lt"/>
                <a:ea typeface="+mn-ea"/>
                <a:cs typeface="+mn-cs"/>
                <a:sym typeface="Calibri" charset="0"/>
              </a:rPr>
              <a:t>call</a:t>
            </a:r>
            <a:r>
              <a:rPr lang="zh-CN" altLang="en-US" sz="2400" kern="1200" dirty="0">
                <a:latin typeface="+mn-lt"/>
                <a:ea typeface="+mn-ea"/>
                <a:cs typeface="+mn-cs"/>
                <a:sym typeface="Calibri" charset="0"/>
              </a:rPr>
              <a:t>方法，第一个参数为上下文</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r>
              <a:rPr lang="zh-CN" altLang="en-US" sz="2400" kern="1200" dirty="0">
                <a:latin typeface="+mn-lt"/>
                <a:ea typeface="+mn-ea"/>
                <a:cs typeface="+mn-cs"/>
                <a:sym typeface="Calibri" charset="0"/>
              </a:rPr>
              <a:t> </a:t>
            </a:r>
            <a:r>
              <a:rPr lang="zh-CN" altLang="en-US" sz="2400" kern="1200" dirty="0">
                <a:solidFill>
                  <a:srgbClr val="00B050"/>
                </a:solidFill>
                <a:latin typeface="+mn-lt"/>
                <a:ea typeface="+mn-ea"/>
                <a:cs typeface="+mn-cs"/>
                <a:sym typeface="Calibri" charset="0"/>
              </a:rPr>
              <a:t>function Person(name, age，</a:t>
            </a:r>
            <a:r>
              <a:rPr lang="en-US" altLang="x-none" sz="2400" kern="1200" dirty="0">
                <a:solidFill>
                  <a:srgbClr val="00B050"/>
                </a:solidFill>
                <a:latin typeface="+mn-lt"/>
                <a:ea typeface="+mn-ea"/>
                <a:cs typeface="+mn-cs"/>
                <a:sym typeface="Calibri" charset="0"/>
              </a:rPr>
              <a:t>test</a:t>
            </a:r>
            <a:r>
              <a:rPr lang="zh-CN" altLang="en-US" sz="2400" kern="1200" dirty="0">
                <a:solidFill>
                  <a:srgbClr val="00B050"/>
                </a:solidFill>
                <a:latin typeface="+mn-lt"/>
                <a:ea typeface="+mn-ea"/>
                <a:cs typeface="+mn-cs"/>
                <a:sym typeface="Calibri" charset="0"/>
              </a:rPr>
              <a:t>，</a:t>
            </a:r>
            <a:r>
              <a:rPr lang="en-US" altLang="x-none" sz="2400" kern="1200" dirty="0">
                <a:solidFill>
                  <a:srgbClr val="00B050"/>
                </a:solidFill>
                <a:latin typeface="+mn-lt"/>
                <a:ea typeface="+mn-ea"/>
                <a:cs typeface="+mn-cs"/>
                <a:sym typeface="Calibri" charset="0"/>
              </a:rPr>
              <a:t>test2</a:t>
            </a:r>
            <a:r>
              <a:rPr lang="zh-CN" altLang="en-US" sz="2400" kern="1200" dirty="0">
                <a:solidFill>
                  <a:srgbClr val="00B050"/>
                </a:solidFill>
                <a:latin typeface="+mn-lt"/>
                <a:ea typeface="+mn-ea"/>
                <a:cs typeface="+mn-cs"/>
                <a:sym typeface="Calibri" charset="0"/>
              </a:rPr>
              <a:t>)    {  } </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Person.prototype.say = function ()   {   }  </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function Student(name, age, no)  </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  </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Person.call(this,  age,</a:t>
            </a:r>
            <a:r>
              <a:rPr lang="en-US" altLang="x-none" sz="2400" kern="1200" dirty="0">
                <a:solidFill>
                  <a:srgbClr val="00B050"/>
                </a:solidFill>
                <a:latin typeface="+mn-lt"/>
                <a:ea typeface="+mn-ea"/>
                <a:cs typeface="+mn-cs"/>
                <a:sym typeface="Calibri" charset="0"/>
              </a:rPr>
              <a:t>test2</a:t>
            </a:r>
            <a:r>
              <a:rPr lang="zh-CN" altLang="en-US" sz="2400" kern="1200" dirty="0">
                <a:solidFill>
                  <a:srgbClr val="00B050"/>
                </a:solidFill>
                <a:latin typeface="+mn-lt"/>
                <a:ea typeface="+mn-ea"/>
                <a:cs typeface="+mn-cs"/>
                <a:sym typeface="Calibri" charset="0"/>
              </a:rPr>
              <a:t>);  </a:t>
            </a:r>
            <a:endParaRPr lang="en-US" altLang="x-none" sz="2400" kern="1200" dirty="0">
              <a:solidFill>
                <a:srgbClr val="00B050"/>
              </a:solidFill>
              <a:latin typeface="+mn-lt"/>
              <a:ea typeface="+mn-ea"/>
              <a:cs typeface="+mn-cs"/>
              <a:sym typeface="Calibri" charset="0"/>
            </a:endParaRPr>
          </a:p>
          <a:p>
            <a:pPr algn="l" defTabSz="914400">
              <a:spcBef>
                <a:spcPct val="0"/>
              </a:spcBef>
              <a:buFont typeface="Arial" charset="0"/>
              <a:buNone/>
            </a:pPr>
            <a:r>
              <a:rPr lang="en-US" altLang="x-none" sz="2400" kern="1200" dirty="0">
                <a:solidFill>
                  <a:srgbClr val="00B050"/>
                </a:solidFill>
                <a:latin typeface="+mn-lt"/>
                <a:ea typeface="+mn-ea"/>
                <a:cs typeface="+mn-cs"/>
                <a:sym typeface="Calibri" charset="0"/>
              </a:rPr>
              <a:t>           //</a:t>
            </a:r>
            <a:r>
              <a:rPr lang="zh-CN" altLang="en-US" sz="2400" kern="1200" dirty="0">
                <a:solidFill>
                  <a:srgbClr val="00B050"/>
                </a:solidFill>
                <a:latin typeface="+mn-lt"/>
                <a:ea typeface="+mn-ea"/>
                <a:cs typeface="+mn-cs"/>
                <a:sym typeface="Calibri" charset="0"/>
              </a:rPr>
              <a:t>自己的属性</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this.no = no;  </a:t>
            </a:r>
            <a:endParaRPr lang="en-US" altLang="x-none" sz="2400" kern="1200" dirty="0">
              <a:solidFill>
                <a:srgbClr val="00B050"/>
              </a:solidFill>
              <a:latin typeface="+mn-lt"/>
              <a:ea typeface="+mn-ea"/>
              <a:cs typeface="+mn-cs"/>
              <a:sym typeface="Calibri" charset="0"/>
            </a:endParaRPr>
          </a:p>
          <a:p>
            <a:pPr algn="l" defTabSz="914400">
              <a:spcBef>
                <a:spcPct val="0"/>
              </a:spcBef>
              <a:buFont typeface="Arial" charset="0"/>
              <a:buNone/>
            </a:pPr>
            <a:r>
              <a:rPr lang="en-US" altLang="x-none" sz="2400" kern="1200" dirty="0">
                <a:solidFill>
                  <a:srgbClr val="00B050"/>
                </a:solidFill>
                <a:latin typeface="+mn-lt"/>
                <a:ea typeface="+mn-ea"/>
                <a:cs typeface="+mn-cs"/>
                <a:sym typeface="Calibri" charset="0"/>
              </a:rPr>
              <a:t>      }</a:t>
            </a:r>
            <a:endParaRPr lang="zh-CN" altLang="en-US" sz="24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400" kern="1200" dirty="0">
                <a:solidFill>
                  <a:srgbClr val="00B050"/>
                </a:solidFill>
                <a:latin typeface="+mn-lt"/>
                <a:ea typeface="+mn-ea"/>
                <a:cs typeface="+mn-cs"/>
                <a:sym typeface="Calibri" charset="0"/>
              </a:rPr>
              <a:t> </a:t>
            </a:r>
            <a:r>
              <a:rPr lang="zh-CN" altLang="en-US" sz="2800" kern="1200" dirty="0">
                <a:solidFill>
                  <a:srgbClr val="00B050"/>
                </a:solidFill>
                <a:latin typeface="+mn-lt"/>
                <a:ea typeface="+mn-ea"/>
                <a:cs typeface="+mn-cs"/>
                <a:sym typeface="Calibri" charset="0"/>
              </a:rPr>
              <a:t>Student.prototype = new Person();  </a:t>
            </a:r>
            <a:endParaRPr lang="zh-CN" altLang="en-US" sz="2800" kern="1200" dirty="0">
              <a:solidFill>
                <a:srgbClr val="00B050"/>
              </a:solidFill>
              <a:latin typeface="+mn-lt"/>
              <a:ea typeface="+mn-ea"/>
              <a:cs typeface="+mn-cs"/>
              <a:sym typeface="Calibri" charset="0"/>
            </a:endParaRPr>
          </a:p>
          <a:p>
            <a:pPr algn="l" defTabSz="914400">
              <a:spcBef>
                <a:spcPct val="0"/>
              </a:spcBef>
              <a:buFont typeface="Arial" charset="0"/>
              <a:buNone/>
            </a:pPr>
            <a:r>
              <a:rPr lang="zh-CN" altLang="en-US" sz="2800" kern="1200" dirty="0">
                <a:solidFill>
                  <a:srgbClr val="00B050"/>
                </a:solidFill>
                <a:latin typeface="+mn-lt"/>
                <a:ea typeface="+mn-ea"/>
                <a:cs typeface="+mn-cs"/>
                <a:sym typeface="Calibri" charset="0"/>
              </a:rPr>
              <a:t> var stu1 = new Student("0001","张三",11);  </a:t>
            </a:r>
            <a:r>
              <a:rPr lang="zh-CN" altLang="en-US" sz="2400" kern="1200" dirty="0">
                <a:solidFill>
                  <a:srgbClr val="00B050"/>
                </a:solidFill>
                <a:latin typeface="+mn-lt"/>
                <a:ea typeface="+mn-ea"/>
                <a:cs typeface="+mn-cs"/>
                <a:sym typeface="Calibri" charset="0"/>
              </a:rPr>
              <a:t>     </a:t>
            </a:r>
            <a:endParaRPr lang="zh-CN" altLang="en-US" sz="2400" kern="1200" dirty="0">
              <a:latin typeface="+mn-lt"/>
              <a:ea typeface="+mn-ea"/>
              <a:cs typeface="+mn-cs"/>
              <a:sym typeface="Calibri"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组合继承</a:t>
            </a:r>
            <a:endParaRPr lang="zh-CN" altLang="en-US" sz="4400" kern="1200">
              <a:latin typeface="Calibri" charset="0"/>
              <a:ea typeface="宋体" charset="-122"/>
              <a:cs typeface="+mj-cs"/>
              <a:sym typeface="Calibri" charset="0"/>
            </a:endParaRPr>
          </a:p>
        </p:txBody>
      </p:sp>
      <p:sp>
        <p:nvSpPr>
          <p:cNvPr id="7168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实现了继承属性和方法</a:t>
            </a:r>
            <a:endParaRPr lang="zh-CN" altLang="en-US" sz="3200" kern="1200">
              <a:latin typeface="Calibri" charset="0"/>
              <a:ea typeface="宋体" charset="-122"/>
              <a:cs typeface="+mn-cs"/>
              <a:sym typeface="Calibri"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ctrTitle"/>
          </p:nvPr>
        </p:nvSpPr>
        <p:spPr>
          <a:xfrm>
            <a:off x="457200" y="274638"/>
            <a:ext cx="8229600" cy="1143000"/>
          </a:xfrm>
        </p:spPr>
        <p:txBody>
          <a:bodyPr anchor="ctr"/>
          <a:p>
            <a:pPr defTabSz="914400">
              <a:buNone/>
            </a:pPr>
            <a:r>
              <a:rPr lang="zh-CN" altLang="en-US" sz="4400" kern="1200" dirty="0">
                <a:solidFill>
                  <a:srgbClr val="386698"/>
                </a:solidFill>
                <a:latin typeface="+mj-lt"/>
                <a:ea typeface="+mj-ea"/>
                <a:cs typeface="+mj-cs"/>
                <a:sym typeface="Calibri" charset="0"/>
              </a:rPr>
              <a:t>组合继承</a:t>
            </a:r>
            <a:r>
              <a:rPr lang="en-US" altLang="x-none" sz="4400" kern="1200" dirty="0">
                <a:solidFill>
                  <a:srgbClr val="386698"/>
                </a:solidFill>
                <a:latin typeface="+mj-lt"/>
                <a:ea typeface="+mj-ea"/>
                <a:cs typeface="+mj-cs"/>
                <a:sym typeface="Calibri" charset="0"/>
              </a:rPr>
              <a:t> –</a:t>
            </a:r>
            <a:r>
              <a:rPr lang="zh-CN" altLang="en-US" sz="4400" kern="1200" dirty="0">
                <a:solidFill>
                  <a:srgbClr val="386698"/>
                </a:solidFill>
                <a:latin typeface="+mj-lt"/>
                <a:ea typeface="+mj-ea"/>
                <a:cs typeface="+mj-cs"/>
                <a:sym typeface="Calibri" charset="0"/>
              </a:rPr>
              <a:t>最佳组合</a:t>
            </a:r>
            <a:endParaRPr lang="zh-CN" altLang="en-US" sz="4400" kern="1200" dirty="0">
              <a:solidFill>
                <a:srgbClr val="386698"/>
              </a:solidFill>
              <a:latin typeface="+mj-lt"/>
              <a:ea typeface="+mj-ea"/>
              <a:cs typeface="+mj-cs"/>
              <a:sym typeface="Calibri" charset="0"/>
            </a:endParaRPr>
          </a:p>
        </p:txBody>
      </p:sp>
      <p:sp>
        <p:nvSpPr>
          <p:cNvPr id="72706" name="内容占位符 2"/>
          <p:cNvSpPr>
            <a:spLocks noGrp="1"/>
          </p:cNvSpPr>
          <p:nvPr>
            <p:ph type="subTitle" idx="1"/>
          </p:nvPr>
        </p:nvSpPr>
        <p:spPr>
          <a:xfrm>
            <a:off x="468313" y="1844675"/>
            <a:ext cx="8229600" cy="1143000"/>
          </a:xfrm>
        </p:spPr>
        <p:txBody>
          <a:bodyPr anchor="t"/>
          <a:p>
            <a:pPr algn="l" defTabSz="914400">
              <a:lnSpc>
                <a:spcPct val="80000"/>
              </a:lnSpc>
              <a:buFont typeface="Arial" charset="0"/>
              <a:buNone/>
            </a:pPr>
            <a:r>
              <a:rPr lang="zh-CN" altLang="en-US" sz="2800" kern="1200" dirty="0">
                <a:latin typeface="微软雅黑" pitchFamily="34" charset="-122"/>
                <a:ea typeface="微软雅黑" pitchFamily="34" charset="-122"/>
                <a:cs typeface="+mn-cs"/>
                <a:sym typeface="微软雅黑" pitchFamily="34" charset="-122"/>
              </a:rPr>
              <a:t>原理：</a:t>
            </a:r>
            <a:endParaRPr lang="zh-CN" altLang="en-US" sz="2800" kern="1200" dirty="0">
              <a:latin typeface="微软雅黑" pitchFamily="34" charset="-122"/>
              <a:ea typeface="微软雅黑" pitchFamily="34" charset="-122"/>
              <a:cs typeface="+mn-cs"/>
              <a:sym typeface="微软雅黑" pitchFamily="34" charset="-122"/>
            </a:endParaRPr>
          </a:p>
          <a:p>
            <a:pPr lvl="2" algn="l" defTabSz="914400">
              <a:lnSpc>
                <a:spcPct val="80000"/>
              </a:lnSpc>
              <a:buFont typeface="Arial" charset="0"/>
              <a:buNone/>
            </a:pPr>
            <a:r>
              <a:rPr lang="zh-CN" altLang="en-US" sz="2000" kern="1200" dirty="0">
                <a:latin typeface="微软雅黑" pitchFamily="34" charset="-122"/>
                <a:ea typeface="微软雅黑" pitchFamily="34" charset="-122"/>
                <a:cs typeface="+mn-cs"/>
                <a:sym typeface="微软雅黑" pitchFamily="34" charset="-122"/>
              </a:rPr>
              <a:t>属性使用构造函数继承</a:t>
            </a:r>
            <a:endParaRPr lang="en-US" altLang="x-none" sz="2000" kern="1200" dirty="0">
              <a:latin typeface="微软雅黑" pitchFamily="34" charset="-122"/>
              <a:ea typeface="微软雅黑" pitchFamily="34" charset="-122"/>
              <a:cs typeface="+mn-cs"/>
              <a:sym typeface="微软雅黑" pitchFamily="34" charset="-122"/>
            </a:endParaRPr>
          </a:p>
          <a:p>
            <a:pPr lvl="2" algn="l" defTabSz="914400">
              <a:lnSpc>
                <a:spcPct val="80000"/>
              </a:lnSpc>
              <a:buFont typeface="Arial" charset="0"/>
              <a:buNone/>
            </a:pPr>
            <a:r>
              <a:rPr lang="zh-CN" altLang="en-US" sz="2000" kern="1200" dirty="0">
                <a:latin typeface="微软雅黑" pitchFamily="34" charset="-122"/>
                <a:ea typeface="微软雅黑" pitchFamily="34" charset="-122"/>
                <a:cs typeface="+mn-cs"/>
                <a:sym typeface="微软雅黑" pitchFamily="34" charset="-122"/>
              </a:rPr>
              <a:t>方法使用原型继承</a:t>
            </a:r>
            <a:endParaRPr lang="en-US" altLang="x-none" sz="2000" kern="1200" dirty="0">
              <a:latin typeface="微软雅黑" pitchFamily="34" charset="-122"/>
              <a:ea typeface="微软雅黑" pitchFamily="34" charset="-122"/>
              <a:cs typeface="+mn-cs"/>
              <a:sym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1331595" y="1340485"/>
            <a:ext cx="6529070" cy="4648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寄生继承</a:t>
            </a:r>
            <a:endParaRPr lang="zh-CN" altLang="en-US" sz="4400" kern="1200">
              <a:latin typeface="Calibri" charset="0"/>
              <a:ea typeface="宋体" charset="-122"/>
              <a:cs typeface="+mj-cs"/>
              <a:sym typeface="Calibri" charset="0"/>
            </a:endParaRPr>
          </a:p>
        </p:txBody>
      </p:sp>
      <p:sp>
        <p:nvSpPr>
          <p:cNvPr id="7373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ctrTitle"/>
          </p:nvPr>
        </p:nvSpPr>
        <p:spPr>
          <a:xfrm>
            <a:off x="457200" y="274638"/>
            <a:ext cx="8229600" cy="1143000"/>
          </a:xfrm>
        </p:spPr>
        <p:txBody>
          <a:bodyPr anchor="ctr"/>
          <a:p>
            <a:pPr defTabSz="914400">
              <a:buNone/>
            </a:pPr>
            <a:r>
              <a:rPr lang="zh-CN" altLang="en-US" sz="4400" kern="1200">
                <a:solidFill>
                  <a:srgbClr val="386698"/>
                </a:solidFill>
                <a:latin typeface="+mj-lt"/>
                <a:ea typeface="+mj-ea"/>
                <a:cs typeface="+mj-cs"/>
                <a:sym typeface="Calibri" charset="0"/>
              </a:rPr>
              <a:t>寄生式继承</a:t>
            </a:r>
            <a:endParaRPr lang="zh-CN" altLang="en-US" sz="4400" kern="1200">
              <a:latin typeface="+mj-lt"/>
              <a:ea typeface="+mj-ea"/>
              <a:cs typeface="+mj-cs"/>
              <a:sym typeface="Calibri" charset="0"/>
            </a:endParaRPr>
          </a:p>
        </p:txBody>
      </p:sp>
      <p:sp>
        <p:nvSpPr>
          <p:cNvPr id="74754" name="内容占位符 2"/>
          <p:cNvSpPr>
            <a:spLocks noGrp="1"/>
          </p:cNvSpPr>
          <p:nvPr>
            <p:ph type="subTitle" idx="1"/>
          </p:nvPr>
        </p:nvSpPr>
        <p:spPr>
          <a:xfrm>
            <a:off x="395288" y="1844675"/>
            <a:ext cx="8229600" cy="2160588"/>
          </a:xfrm>
        </p:spPr>
        <p:txBody>
          <a:bodyPr anchor="t">
            <a:normAutofit fontScale="60000"/>
          </a:bodyPr>
          <a:p>
            <a:pPr algn="l" defTabSz="914400">
              <a:lnSpc>
                <a:spcPct val="80000"/>
              </a:lnSpc>
              <a:buFont typeface="Arial" charset="0"/>
              <a:buNone/>
            </a:pPr>
            <a:r>
              <a:rPr lang="zh-CN" altLang="en-US" sz="3200">
                <a:sym typeface="+mn-ea"/>
              </a:rPr>
              <a:t>原理：</a:t>
            </a:r>
            <a:endParaRPr lang="zh-CN" altLang="en-US" sz="3200"/>
          </a:p>
          <a:p>
            <a:pPr lvl="1" algn="l" defTabSz="914400">
              <a:lnSpc>
                <a:spcPct val="80000"/>
              </a:lnSpc>
              <a:buFont typeface="Arial" charset="0"/>
              <a:buNone/>
            </a:pPr>
            <a:r>
              <a:rPr lang="zh-CN" altLang="en-US" sz="3200">
                <a:sym typeface="+mn-ea"/>
              </a:rPr>
              <a:t>通过工厂方法在函数中继承一个类（对象）并将新的</a:t>
            </a:r>
            <a:endParaRPr lang="zh-CN" altLang="en-US" sz="3200"/>
          </a:p>
          <a:p>
            <a:pPr lvl="1" algn="l" defTabSz="914400">
              <a:lnSpc>
                <a:spcPct val="80000"/>
              </a:lnSpc>
              <a:buFont typeface="Arial" charset="0"/>
              <a:buNone/>
            </a:pPr>
            <a:r>
              <a:rPr lang="zh-CN" altLang="en-US" sz="3200">
                <a:sym typeface="+mn-ea"/>
              </a:rPr>
              <a:t>类（对象）返回</a:t>
            </a:r>
            <a:endParaRPr lang="zh-CN" altLang="en-US" sz="3200"/>
          </a:p>
          <a:p>
            <a:pPr lvl="1" algn="l" defTabSz="914400">
              <a:lnSpc>
                <a:spcPct val="80000"/>
              </a:lnSpc>
              <a:buFont typeface="Arial" charset="0"/>
              <a:buNone/>
            </a:pPr>
            <a:endParaRPr lang="zh-CN" altLang="en-US" sz="3200"/>
          </a:p>
          <a:p>
            <a:pPr lvl="1" algn="l" defTabSz="914400">
              <a:lnSpc>
                <a:spcPct val="80000"/>
              </a:lnSpc>
              <a:buFont typeface="Arial" charset="0"/>
              <a:buNone/>
            </a:pPr>
            <a:endParaRPr lang="zh-CN" altLang="en-US" sz="3200"/>
          </a:p>
          <a:p>
            <a:pPr lvl="1" algn="l" defTabSz="914400">
              <a:lnSpc>
                <a:spcPct val="80000"/>
              </a:lnSpc>
              <a:buFont typeface="Arial" charset="0"/>
              <a:buNone/>
            </a:pPr>
            <a:r>
              <a:rPr lang="zh-CN" altLang="en-US" sz="3200">
                <a:sym typeface="+mn-ea"/>
              </a:rPr>
              <a:t>这种继承方式是把原型式</a:t>
            </a:r>
            <a:r>
              <a:rPr lang="en-US" altLang="x-none" sz="3200">
                <a:sym typeface="+mn-ea"/>
              </a:rPr>
              <a:t>+</a:t>
            </a:r>
            <a:r>
              <a:rPr lang="zh-CN" altLang="en-US" sz="3200">
                <a:sym typeface="+mn-ea"/>
              </a:rPr>
              <a:t>工厂方法模式结合起来，目的是为了封装</a:t>
            </a:r>
            <a:endParaRPr lang="zh-CN" altLang="en-US" sz="3200"/>
          </a:p>
          <a:p>
            <a:pPr lvl="1" algn="l" defTabSz="914400">
              <a:lnSpc>
                <a:spcPct val="80000"/>
              </a:lnSpc>
              <a:buFont typeface="Arial" charset="0"/>
              <a:buNone/>
            </a:pPr>
            <a:r>
              <a:rPr lang="zh-CN" altLang="en-US" sz="3200">
                <a:sym typeface="+mn-ea"/>
              </a:rPr>
              <a:t>创建的过程。</a:t>
            </a:r>
            <a:endParaRPr lang="zh-CN" altLang="en-US" sz="3200"/>
          </a:p>
          <a:p>
            <a:pPr algn="l" defTabSz="914400">
              <a:lnSpc>
                <a:spcPct val="80000"/>
              </a:lnSpc>
              <a:buFont typeface="Arial" charset="0"/>
              <a:buNone/>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工厂方法定义</a:t>
            </a:r>
            <a:endParaRPr lang="zh-CN" altLang="en-US" sz="4400" kern="1200">
              <a:latin typeface="+mj-lt"/>
              <a:ea typeface="+mj-ea"/>
              <a:cs typeface="+mj-cs"/>
              <a:sym typeface="Calibri" charset="0"/>
            </a:endParaRPr>
          </a:p>
        </p:txBody>
      </p:sp>
      <p:sp>
        <p:nvSpPr>
          <p:cNvPr id="75778" name="内容占位符 4"/>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a:latin typeface="+mn-lt"/>
                <a:ea typeface="+mn-ea"/>
                <a:cs typeface="+mn-cs"/>
                <a:sym typeface="Calibri" charset="0"/>
              </a:rPr>
              <a:t>就是一个专门制造“方法”的工厂</a:t>
            </a:r>
            <a:endParaRPr lang="zh-CN" altLang="en-US" sz="3200" kern="1200">
              <a:latin typeface="+mn-lt"/>
              <a:ea typeface="+mn-ea"/>
              <a:cs typeface="+mn-cs"/>
              <a:sym typeface="Calibri"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语法规则</a:t>
            </a:r>
            <a:endParaRPr lang="zh-CN" altLang="en-US" sz="4400" kern="1200">
              <a:latin typeface="+mj-lt"/>
              <a:ea typeface="+mj-ea"/>
              <a:cs typeface="+mj-cs"/>
              <a:sym typeface="Calibri" charset="0"/>
            </a:endParaRPr>
          </a:p>
        </p:txBody>
      </p:sp>
      <p:sp>
        <p:nvSpPr>
          <p:cNvPr id="76802" name="内容占位符 2"/>
          <p:cNvSpPr>
            <a:spLocks noGrp="1"/>
          </p:cNvSpPr>
          <p:nvPr>
            <p:ph type="subTitle" idx="1"/>
          </p:nvPr>
        </p:nvSpPr>
        <p:spPr>
          <a:xfrm>
            <a:off x="457200" y="1600200"/>
            <a:ext cx="8229600" cy="4525963"/>
          </a:xfrm>
        </p:spPr>
        <p:txBody>
          <a:bodyPr anchor="t"/>
          <a:p>
            <a:pPr marL="514350" indent="-514350" algn="l" defTabSz="914400">
              <a:buFont typeface="Franklin Gothic Medium" pitchFamily="2" charset="0"/>
              <a:buAutoNum type="arabicPeriod"/>
            </a:pPr>
            <a:r>
              <a:rPr lang="zh-CN" altLang="en-US" sz="3200" kern="1200" dirty="0">
                <a:latin typeface="+mn-lt"/>
                <a:ea typeface="+mn-ea"/>
                <a:cs typeface="+mn-cs"/>
                <a:sym typeface="Calibri" charset="0"/>
              </a:rPr>
              <a:t>首先定义只包含基本属性的对象</a:t>
            </a:r>
            <a:endParaRPr lang="en-US" altLang="x-none" sz="3200" kern="1200" dirty="0">
              <a:latin typeface="+mn-lt"/>
              <a:ea typeface="+mn-ea"/>
              <a:cs typeface="+mn-cs"/>
              <a:sym typeface="Calibri" charset="0"/>
            </a:endParaRPr>
          </a:p>
          <a:p>
            <a:pPr marL="514350" indent="-514350" algn="l" defTabSz="914400">
              <a:buFont typeface="Franklin Gothic Medium" pitchFamily="2" charset="0"/>
              <a:buAutoNum type="arabicPeriod"/>
            </a:pPr>
            <a:r>
              <a:rPr lang="zh-CN" altLang="en-US" sz="3200" kern="1200" dirty="0">
                <a:latin typeface="+mn-lt"/>
                <a:ea typeface="+mn-ea"/>
                <a:cs typeface="+mn-cs"/>
                <a:sym typeface="Calibri" charset="0"/>
              </a:rPr>
              <a:t>定义方法工厂</a:t>
            </a:r>
            <a:endParaRPr lang="en-US" altLang="x-none" sz="3200" kern="1200" dirty="0">
              <a:latin typeface="+mn-lt"/>
              <a:ea typeface="+mn-ea"/>
              <a:cs typeface="+mn-cs"/>
              <a:sym typeface="Calibri" charset="0"/>
            </a:endParaRPr>
          </a:p>
          <a:p>
            <a:pPr marL="514350" indent="-514350" algn="l" defTabSz="914400">
              <a:buFont typeface="Franklin Gothic Medium" pitchFamily="2" charset="0"/>
              <a:buAutoNum type="arabicPeriod"/>
            </a:pPr>
            <a:r>
              <a:rPr lang="zh-CN" altLang="en-US" sz="3200" kern="1200" dirty="0">
                <a:latin typeface="+mn-lt"/>
                <a:ea typeface="+mn-ea"/>
                <a:cs typeface="+mn-cs"/>
                <a:sym typeface="Calibri" charset="0"/>
              </a:rPr>
              <a:t>将属性寄生给</a:t>
            </a:r>
            <a:r>
              <a:rPr lang="zh-CN" altLang="en-US" sz="3200" b="1" kern="1200" dirty="0">
                <a:solidFill>
                  <a:srgbClr val="00B050"/>
                </a:solidFill>
                <a:latin typeface="+mn-lt"/>
                <a:ea typeface="+mn-ea"/>
                <a:cs typeface="+mn-cs"/>
                <a:sym typeface="Calibri" charset="0"/>
              </a:rPr>
              <a:t>方法工厂</a:t>
            </a:r>
            <a:r>
              <a:rPr lang="zh-CN" altLang="en-US" sz="3200" kern="1200" dirty="0">
                <a:latin typeface="+mn-lt"/>
                <a:ea typeface="+mn-ea"/>
                <a:cs typeface="+mn-cs"/>
                <a:sym typeface="Calibri" charset="0"/>
              </a:rPr>
              <a:t>“重新组装”对象</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也就是方法通过方法工厂来“制造”</a:t>
            </a:r>
            <a:endParaRPr lang="zh-CN" altLang="en-US" sz="2800" kern="1200" dirty="0">
              <a:latin typeface="+mn-lt"/>
              <a:ea typeface="+mn-ea"/>
              <a:cs typeface="+mn-cs"/>
              <a:sym typeface="Calibri"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寄生语法案例 </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定义属性</a:t>
            </a:r>
            <a:endParaRPr lang="zh-CN" altLang="en-US" sz="4400" kern="1200" dirty="0">
              <a:latin typeface="+mj-lt"/>
              <a:ea typeface="+mj-ea"/>
              <a:cs typeface="+mj-cs"/>
              <a:sym typeface="Calibri" charset="0"/>
            </a:endParaRPr>
          </a:p>
        </p:txBody>
      </p:sp>
      <p:sp>
        <p:nvSpPr>
          <p:cNvPr id="7782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var person = {</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name: "Nicholas",</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friends: ["Shelby", "Court", "Van"]</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案例</a:t>
            </a:r>
            <a:r>
              <a:rPr lang="en-US" altLang="x-none" sz="4400" kern="1200" dirty="0">
                <a:latin typeface="+mj-lt"/>
                <a:ea typeface="+mj-ea"/>
                <a:cs typeface="+mj-cs"/>
                <a:sym typeface="Calibri" charset="0"/>
              </a:rPr>
              <a:t>2—</a:t>
            </a:r>
            <a:r>
              <a:rPr lang="zh-CN" altLang="en-US" sz="4400" kern="1200" dirty="0">
                <a:latin typeface="+mj-lt"/>
                <a:ea typeface="+mj-ea"/>
                <a:cs typeface="+mj-cs"/>
                <a:sym typeface="Calibri" charset="0"/>
              </a:rPr>
              <a:t>定义方法工厂</a:t>
            </a:r>
            <a:endParaRPr lang="zh-CN" altLang="en-US" sz="4400" kern="1200" dirty="0">
              <a:latin typeface="+mj-lt"/>
              <a:ea typeface="+mj-ea"/>
              <a:cs typeface="+mj-cs"/>
              <a:sym typeface="Calibri" charset="0"/>
            </a:endParaRPr>
          </a:p>
        </p:txBody>
      </p:sp>
      <p:sp>
        <p:nvSpPr>
          <p:cNvPr id="78850" name="内容占位符 2"/>
          <p:cNvSpPr>
            <a:spLocks noGrp="1"/>
          </p:cNvSpPr>
          <p:nvPr>
            <p:ph type="subTitle" idx="1"/>
          </p:nvPr>
        </p:nvSpPr>
        <p:spPr>
          <a:xfrm>
            <a:off x="338138" y="1600200"/>
            <a:ext cx="8478837" cy="4525963"/>
          </a:xfrm>
        </p:spPr>
        <p:txBody>
          <a:bodyPr anchor="t"/>
          <a:p>
            <a:pPr algn="l" defTabSz="914400">
              <a:buFont typeface="Arial" charset="0"/>
              <a:buNone/>
            </a:pPr>
            <a:r>
              <a:rPr lang="en-US" altLang="x-none" sz="2400" kern="1200" dirty="0">
                <a:latin typeface="+mn-lt"/>
                <a:ea typeface="+mn-ea"/>
                <a:cs typeface="+mn-cs"/>
                <a:sym typeface="Calibri" charset="0"/>
              </a:rPr>
              <a:t>function createPerson(original){</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clone = new Object(original); //</a:t>
            </a:r>
            <a:r>
              <a:rPr lang="zh-CN" altLang="en-US" sz="2400" kern="1200" dirty="0">
                <a:latin typeface="+mn-lt"/>
                <a:ea typeface="+mn-ea"/>
                <a:cs typeface="+mn-cs"/>
                <a:sym typeface="Calibri" charset="0"/>
              </a:rPr>
              <a:t>通过调用函数创建一个新对象</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clone =function(original){}</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clone.sayHi = function(){ //</a:t>
            </a:r>
            <a:r>
              <a:rPr lang="zh-CN" altLang="en-US" sz="2400" kern="1200" dirty="0">
                <a:latin typeface="+mn-lt"/>
                <a:ea typeface="+mn-ea"/>
                <a:cs typeface="+mn-cs"/>
                <a:sym typeface="Calibri" charset="0"/>
              </a:rPr>
              <a:t>以某种方式来增强这个对象</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alert("hi");</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return clone; //</a:t>
            </a:r>
            <a:r>
              <a:rPr lang="zh-CN" altLang="en-US" sz="2400" kern="1200" dirty="0">
                <a:latin typeface="+mn-lt"/>
                <a:ea typeface="+mn-ea"/>
                <a:cs typeface="+mn-cs"/>
                <a:sym typeface="Calibri" charset="0"/>
              </a:rPr>
              <a:t>返回这个对象</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案例</a:t>
            </a:r>
            <a:r>
              <a:rPr lang="en-US" altLang="x-none" sz="4400" kern="1200" dirty="0">
                <a:latin typeface="+mj-lt"/>
                <a:ea typeface="+mj-ea"/>
                <a:cs typeface="+mj-cs"/>
                <a:sym typeface="Calibri" charset="0"/>
              </a:rPr>
              <a:t>3 –</a:t>
            </a:r>
            <a:r>
              <a:rPr lang="zh-CN" altLang="en-US" sz="4400" kern="1200" dirty="0">
                <a:latin typeface="+mj-lt"/>
                <a:ea typeface="+mj-ea"/>
                <a:cs typeface="+mj-cs"/>
                <a:sym typeface="Calibri" charset="0"/>
              </a:rPr>
              <a:t>组装和制造</a:t>
            </a:r>
            <a:endParaRPr lang="zh-CN" altLang="en-US" sz="4400" kern="1200" dirty="0">
              <a:latin typeface="+mj-lt"/>
              <a:ea typeface="+mj-ea"/>
              <a:cs typeface="+mj-cs"/>
              <a:sym typeface="Calibri" charset="0"/>
            </a:endParaRPr>
          </a:p>
        </p:txBody>
      </p:sp>
      <p:sp>
        <p:nvSpPr>
          <p:cNvPr id="7987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var anotherPerson = createPerson(person);</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anotherPerson.sayHi(); //"hi"</a:t>
            </a:r>
            <a:endParaRPr lang="zh-CN" altLang="en-US" sz="3200" kern="1200" dirty="0">
              <a:latin typeface="+mn-lt"/>
              <a:ea typeface="+mn-ea"/>
              <a:cs typeface="+mn-cs"/>
              <a:sym typeface="Calibri"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拷贝继承</a:t>
            </a:r>
            <a:endParaRPr lang="zh-CN" altLang="en-US" sz="4400" kern="1200">
              <a:latin typeface="Calibri" charset="0"/>
              <a:ea typeface="宋体" charset="-122"/>
              <a:cs typeface="+mj-cs"/>
              <a:sym typeface="Calibri" charset="0"/>
            </a:endParaRPr>
          </a:p>
        </p:txBody>
      </p:sp>
      <p:sp>
        <p:nvSpPr>
          <p:cNvPr id="808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81922"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Chinese =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nation:'</a:t>
            </a:r>
            <a:r>
              <a:rPr lang="zh-CN" altLang="en-US" sz="2800" kern="1200" dirty="0">
                <a:latin typeface="+mn-lt"/>
                <a:ea typeface="+mn-ea"/>
                <a:cs typeface="+mn-cs"/>
                <a:sym typeface="Calibri" charset="0"/>
              </a:rPr>
              <a:t>中国</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Doctor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career:'</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请问怎样才能让</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去继承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，也就是说，我怎样才能生成一个</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的对象？</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这里要注意，这两个对象都是普通对象，不是构造函数，无法使用构造函数方法实现</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29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除了使用</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链</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以外，还有另一种思路：把父对象的属性，全部拷贝给子对象，也能实现继承。</a:t>
            </a:r>
            <a:endParaRPr lang="zh-CN" altLang="en-US" sz="3200" kern="1200" dirty="0">
              <a:latin typeface="+mn-lt"/>
              <a:ea typeface="+mn-ea"/>
              <a:cs typeface="+mn-cs"/>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内容占位符 6"/>
          <p:cNvPicPr>
            <a:picLocks noChangeAspect="1"/>
          </p:cNvPicPr>
          <p:nvPr/>
        </p:nvPicPr>
        <p:blipFill>
          <a:blip r:embed="rId1"/>
          <a:srcRect/>
          <a:stretch>
            <a:fillRect/>
          </a:stretch>
        </p:blipFill>
        <p:spPr>
          <a:xfrm>
            <a:off x="1692275" y="981075"/>
            <a:ext cx="5543550" cy="5238750"/>
          </a:xfrm>
          <a:prstGeom prst="rect">
            <a:avLst/>
          </a:prstGeom>
          <a:noFill/>
          <a:ln w="9525">
            <a:no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3"/>
          <p:cNvSpPr>
            <a:spLocks noGrp="1"/>
          </p:cNvSpPr>
          <p:nvPr>
            <p:ph type="ctrTitle"/>
          </p:nvPr>
        </p:nvSpPr>
        <p:spPr>
          <a:xfrm>
            <a:off x="0" y="2636838"/>
            <a:ext cx="9144000" cy="1470025"/>
          </a:xfrm>
        </p:spPr>
        <p:txBody>
          <a:bodyPr anchor="ctr"/>
          <a:p>
            <a:pPr defTabSz="914400">
              <a:buNone/>
            </a:pPr>
            <a:r>
              <a:rPr lang="zh-CN" sz="6000" b="0" kern="1200">
                <a:latin typeface="Calibri" charset="0"/>
                <a:ea typeface="宋体" charset="-122"/>
                <a:cs typeface="+mj-cs"/>
                <a:sym typeface="Calibri" charset="0"/>
              </a:rPr>
              <a:t>多继承</a:t>
            </a:r>
            <a:endParaRPr lang="zh-CN" sz="6000" b="0" kern="1200">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4"/>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28674"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a:stretch>
            <a:fillRect/>
          </a:stretch>
        </p:blipFill>
        <p:spPr>
          <a:xfrm>
            <a:off x="1476375" y="620713"/>
            <a:ext cx="6191250" cy="5286375"/>
          </a:xfrm>
          <a:prstGeom prst="rect">
            <a:avLst/>
          </a:prstGeom>
          <a:noFill/>
          <a:ln w="9525">
            <a:noFill/>
            <a:miter/>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30722"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30723"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32770" name="内容占位符 6"/>
          <p:cNvPicPr>
            <a:picLocks noGrp="1" noChangeAspect="1"/>
          </p:cNvPicPr>
          <p:nvPr>
            <p:ph type="subTitle" idx="1"/>
          </p:nvPr>
        </p:nvPicPr>
        <p:blipFill>
          <a:blip r:embed="rId1"/>
          <a:srcRect/>
          <a:stretch>
            <a:fillRect/>
          </a:stretch>
        </p:blipFill>
        <p:spPr>
          <a:xfrm>
            <a:off x="4643438" y="2349500"/>
            <a:ext cx="4162425" cy="3933825"/>
          </a:xfrm>
        </p:spPr>
      </p:pic>
      <p:pic>
        <p:nvPicPr>
          <p:cNvPr id="32771" name="图片 5"/>
          <p:cNvPicPr>
            <a:picLocks noChangeAspect="1"/>
          </p:cNvPicPr>
          <p:nvPr/>
        </p:nvPicPr>
        <p:blipFill>
          <a:blip r:embed="rId2"/>
          <a:srcRect/>
          <a:stretch>
            <a:fillRect/>
          </a:stretch>
        </p:blipFill>
        <p:spPr>
          <a:xfrm>
            <a:off x="107950" y="708025"/>
            <a:ext cx="4343400" cy="5143500"/>
          </a:xfrm>
          <a:prstGeom prst="rect">
            <a:avLst/>
          </a:prstGeom>
          <a:noFill/>
          <a:ln w="9525">
            <a:noFill/>
            <a:miter/>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第五层</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dirty="0">
                <a:solidFill>
                  <a:schemeClr val="tx1"/>
                </a:solidFill>
              </a:rPr>
              <a:t>第三方框架</a:t>
            </a:r>
            <a:endParaRPr lang="zh-CN" altLang="en-US" dirty="0">
              <a:solidFill>
                <a:schemeClr val="tx1"/>
              </a:solidFill>
            </a:endParaRPr>
          </a:p>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4994" name="内容占位符 2"/>
          <p:cNvSpPr>
            <a:spLocks noGrp="1"/>
          </p:cNvSpPr>
          <p:nvPr>
            <p:ph type="subTitle" idx="1"/>
          </p:nvPr>
        </p:nvSpPr>
        <p:spPr>
          <a:xfrm>
            <a:off x="250825" y="1600200"/>
            <a:ext cx="8713788" cy="4525963"/>
          </a:xfrm>
        </p:spPr>
        <p:txBody>
          <a:bodyPr anchor="t"/>
          <a:p>
            <a:pPr algn="l" defTabSz="914400">
              <a:buFont typeface="Arial" charset="0"/>
              <a:buNone/>
            </a:pPr>
            <a:r>
              <a:rPr lang="en-US" altLang="x-none" sz="3200" kern="1200" dirty="0">
                <a:latin typeface="+mn-lt"/>
                <a:ea typeface="+mn-ea"/>
                <a:cs typeface="+mn-cs"/>
                <a:sym typeface="Calibri" charset="0"/>
              </a:rPr>
              <a:t>Class.js</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Canvas </a:t>
            </a:r>
            <a:r>
              <a:rPr lang="zh-CN" altLang="en-US" sz="3200" kern="1200" dirty="0">
                <a:latin typeface="+mn-lt"/>
                <a:ea typeface="+mn-ea"/>
                <a:cs typeface="+mn-cs"/>
                <a:sym typeface="Calibri" charset="0"/>
              </a:rPr>
              <a:t>第三方框架</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Extend</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我们真正开发的时候 用的就是第三方框架</a:t>
            </a:r>
            <a:endParaRPr lang="zh-CN" altLang="en-US" sz="3200" kern="1200" dirty="0">
              <a:latin typeface="+mn-lt"/>
              <a:ea typeface="+mn-ea"/>
              <a:cs typeface="+mn-cs"/>
              <a:sym typeface="Calibri"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使用第三方框架改造案例</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6018"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第六层</a:t>
            </a:r>
            <a:endParaRPr lang="zh-CN" altLang="en-US" sz="6000" kern="1200">
              <a:solidFill>
                <a:schemeClr val="tx1"/>
              </a:solidFill>
              <a:latin typeface="Calibri" charset="0"/>
              <a:ea typeface="宋体" charset="-122"/>
              <a:cs typeface="+mj-cs"/>
              <a:sym typeface="Calibri" charset="0"/>
            </a:endParaRPr>
          </a:p>
        </p:txBody>
      </p:sp>
      <p:sp>
        <p:nvSpPr>
          <p:cNvPr id="86019" name="副标题 4"/>
          <p:cNvSpPr>
            <a:spLocks noGrp="1"/>
          </p:cNvSpPr>
          <p:nvPr>
            <p:ph type="subTitle"/>
          </p:nvPr>
        </p:nvSpPr>
        <p:spPr>
          <a:xfrm>
            <a:off x="2555240" y="4220845"/>
            <a:ext cx="388048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t>封装性 多态性</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面向对象理解回顾</a:t>
            </a:r>
            <a:endParaRPr lang="zh-CN" altLang="en-US" sz="4400" kern="1200">
              <a:latin typeface="+mj-lt"/>
              <a:ea typeface="+mj-ea"/>
              <a:cs typeface="+mj-cs"/>
              <a:sym typeface="Calibri" charset="0"/>
            </a:endParaRPr>
          </a:p>
        </p:txBody>
      </p:sp>
      <p:sp>
        <p:nvSpPr>
          <p:cNvPr id="870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生活中一切事物皆对象，这个如果你能理解，你就理解了面向对象。面向对象就是模拟现实。</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和现实一样，面向对象有三大特征：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封装性，继承性，多态性</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5"/>
          <p:cNvPicPr>
            <a:picLocks noChangeAspect="1"/>
          </p:cNvPicPr>
          <p:nvPr/>
        </p:nvPicPr>
        <p:blipFill>
          <a:blip r:embed="rId1"/>
          <a:srcRect/>
          <a:stretch>
            <a:fillRect/>
          </a:stretch>
        </p:blipFill>
        <p:spPr>
          <a:xfrm>
            <a:off x="2411413" y="1052513"/>
            <a:ext cx="4343400" cy="5143500"/>
          </a:xfrm>
          <a:prstGeom prst="rect">
            <a:avLst/>
          </a:prstGeom>
          <a:noFill/>
          <a:ln w="9525">
            <a:noFill/>
            <a:miter/>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现实世界的三大特性</a:t>
            </a:r>
            <a:endParaRPr lang="zh-CN" altLang="en-US" sz="4400" kern="1200">
              <a:latin typeface="+mj-lt"/>
              <a:ea typeface="+mj-ea"/>
              <a:cs typeface="+mj-cs"/>
              <a:sym typeface="Calibri" charset="0"/>
            </a:endParaRPr>
          </a:p>
        </p:txBody>
      </p:sp>
      <p:sp>
        <p:nvSpPr>
          <p:cNvPr id="8806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现实生活人，鸡，鸭，建筑，山，河，湖，海等等都可以理解为一个对象。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我们可以把和人相关的一些属性，动作封装在人这个对象里面。比如人的属性：年龄。人的动作：吃饭，走路，睡觉。</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机器：为我所用。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使用石器。。。</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继承：祖先，父亲，儿子。。。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多态：动物的多态性。。植物的多态性。。。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封装性 </a:t>
            </a:r>
            <a:endParaRPr lang="zh-CN" altLang="en-US" sz="4400" kern="1200">
              <a:latin typeface="Calibri" charset="0"/>
              <a:ea typeface="宋体" charset="-122"/>
              <a:cs typeface="+mj-cs"/>
              <a:sym typeface="Calibri" charset="0"/>
            </a:endParaRPr>
          </a:p>
        </p:txBody>
      </p:sp>
      <p:sp>
        <p:nvSpPr>
          <p:cNvPr id="8909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先形成对象</a:t>
            </a:r>
            <a:endParaRPr lang="zh-CN" altLang="en-US" sz="3200" kern="1200">
              <a:latin typeface="Calibri" charset="0"/>
              <a:ea typeface="宋体" charset="-122"/>
              <a:cs typeface="+mn-cs"/>
              <a:sym typeface="Calibri"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ctrTitle"/>
          </p:nvPr>
        </p:nvSpPr>
        <p:spPr>
          <a:xfrm>
            <a:off x="107950" y="620713"/>
            <a:ext cx="9731375" cy="796925"/>
          </a:xfrm>
        </p:spPr>
        <p:txBody>
          <a:bodyPr anchor="ctr"/>
          <a:p>
            <a:pPr defTabSz="914400">
              <a:buNone/>
            </a:pPr>
            <a:r>
              <a:rPr lang="zh-CN" altLang="en-US" sz="4400" kern="1200" dirty="0">
                <a:latin typeface="+mj-lt"/>
                <a:ea typeface="+mj-ea"/>
                <a:cs typeface="+mj-cs"/>
                <a:sym typeface="Calibri" charset="0"/>
              </a:rPr>
              <a:t>思维转变</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函数思维到面向对象思维</a:t>
            </a:r>
            <a:endParaRPr lang="zh-CN" altLang="en-US" sz="4400" kern="1200" dirty="0">
              <a:latin typeface="+mj-lt"/>
              <a:ea typeface="+mj-ea"/>
              <a:cs typeface="+mj-cs"/>
              <a:sym typeface="Calibri" charset="0"/>
            </a:endParaRPr>
          </a:p>
        </p:txBody>
      </p:sp>
      <p:sp>
        <p:nvSpPr>
          <p:cNvPr id="9011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拿到一个案例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如何做 </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第一种方式：</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函数，将所有的功能放在一个函数里面</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第二种方式：面向对象思维</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ctrTitle"/>
          </p:nvPr>
        </p:nvSpPr>
        <p:spPr>
          <a:xfrm>
            <a:off x="-323850" y="417513"/>
            <a:ext cx="10007600" cy="796925"/>
          </a:xfrm>
        </p:spPr>
        <p:txBody>
          <a:bodyPr anchor="ctr"/>
          <a:p>
            <a:pPr defTabSz="914400">
              <a:buNone/>
            </a:pPr>
            <a:r>
              <a:rPr lang="zh-CN" altLang="en-US" sz="4400" kern="1200" dirty="0">
                <a:latin typeface="+mj-lt"/>
                <a:ea typeface="+mj-ea"/>
                <a:cs typeface="+mj-cs"/>
                <a:sym typeface="Calibri" charset="0"/>
              </a:rPr>
              <a:t>颠覆思维</a:t>
            </a:r>
            <a:r>
              <a:rPr lang="en-US" altLang="x-none" sz="4400" kern="1200" dirty="0">
                <a:latin typeface="+mj-lt"/>
                <a:ea typeface="+mj-ea"/>
                <a:cs typeface="+mj-cs"/>
                <a:sym typeface="Calibri" charset="0"/>
              </a:rPr>
              <a:t>1 – </a:t>
            </a:r>
            <a:r>
              <a:rPr lang="zh-CN" altLang="en-US" sz="4400" kern="1200" dirty="0">
                <a:latin typeface="+mj-lt"/>
                <a:ea typeface="+mj-ea"/>
                <a:cs typeface="+mj-cs"/>
                <a:sym typeface="Calibri" charset="0"/>
              </a:rPr>
              <a:t>封装性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淘宝案例</a:t>
            </a:r>
            <a:endParaRPr lang="zh-CN" altLang="en-US" sz="4400" kern="1200" dirty="0">
              <a:latin typeface="+mj-lt"/>
              <a:ea typeface="+mj-ea"/>
              <a:cs typeface="+mj-cs"/>
              <a:sym typeface="Calibri" charset="0"/>
            </a:endParaRPr>
          </a:p>
        </p:txBody>
      </p:sp>
      <p:sp>
        <p:nvSpPr>
          <p:cNvPr id="91138" name="内容占位符 2"/>
          <p:cNvSpPr>
            <a:spLocks noGrp="1"/>
          </p:cNvSpPr>
          <p:nvPr>
            <p:ph type="subTitle" idx="1"/>
          </p:nvPr>
        </p:nvSpPr>
        <p:spPr>
          <a:xfrm>
            <a:off x="457200" y="1214438"/>
            <a:ext cx="5338763" cy="4911725"/>
          </a:xfrm>
        </p:spPr>
        <p:txBody>
          <a:bodyPr anchor="t"/>
          <a:p>
            <a:pPr algn="l" defTabSz="914400">
              <a:buFont typeface="Arial" charset="0"/>
              <a:buNone/>
            </a:pPr>
            <a:r>
              <a:rPr lang="zh-CN" altLang="en-US" sz="3200" kern="1200" dirty="0">
                <a:latin typeface="+mn-lt"/>
                <a:ea typeface="+mn-ea"/>
                <a:cs typeface="+mn-cs"/>
                <a:sym typeface="Calibri" charset="0"/>
              </a:rPr>
              <a:t>拿到一个需求： 比如淘宝</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用户对象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登陆方法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注册方法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产品对象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查看方法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搜索方法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购买方法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订单对象</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购物车对象</a:t>
            </a:r>
            <a:endParaRPr lang="zh-CN" altLang="en-US" sz="2800" kern="1200" dirty="0">
              <a:latin typeface="+mn-lt"/>
              <a:ea typeface="+mn-ea"/>
              <a:cs typeface="+mn-cs"/>
              <a:sym typeface="Calibri" charset="0"/>
            </a:endParaRPr>
          </a:p>
        </p:txBody>
      </p:sp>
      <p:sp>
        <p:nvSpPr>
          <p:cNvPr id="91139" name="内容占位符 2"/>
          <p:cNvSpPr/>
          <p:nvPr/>
        </p:nvSpPr>
        <p:spPr>
          <a:xfrm>
            <a:off x="5724525" y="1341438"/>
            <a:ext cx="3168650" cy="4911725"/>
          </a:xfrm>
          <a:prstGeom prst="rect">
            <a:avLst/>
          </a:prstGeom>
          <a:noFill/>
          <a:ln w="9525">
            <a:noFill/>
            <a:miter/>
          </a:ln>
        </p:spPr>
        <p:txBody>
          <a:bodyPr anchor="t"/>
          <a:p>
            <a:pPr marL="342900" lvl="0" indent="-342900">
              <a:spcBef>
                <a:spcPct val="20000"/>
              </a:spcBef>
              <a:buChar char="•"/>
            </a:pPr>
            <a:r>
              <a:rPr lang="zh-CN" altLang="en-US" sz="2800" dirty="0">
                <a:solidFill>
                  <a:srgbClr val="386698"/>
                </a:solidFill>
                <a:latin typeface="Franklin Gothic Book" pitchFamily="2" charset="0"/>
                <a:ea typeface="黑体" pitchFamily="1" charset="-122"/>
              </a:rPr>
              <a:t>采用函数的方法</a:t>
            </a:r>
            <a:endParaRPr lang="en-US" altLang="x-none" sz="28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登陆函数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注册函数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查看所有产品函数</a:t>
            </a:r>
            <a:endParaRPr lang="zh-CN" altLang="en-US" dirty="0">
              <a:ea typeface="宋体" charset="-122"/>
            </a:endParaRPr>
          </a:p>
        </p:txBody>
      </p:sp>
      <p:sp>
        <p:nvSpPr>
          <p:cNvPr id="91140" name="文本框 4"/>
          <p:cNvSpPr/>
          <p:nvPr/>
        </p:nvSpPr>
        <p:spPr>
          <a:xfrm>
            <a:off x="3779838" y="4148138"/>
            <a:ext cx="5003800"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思维</a:t>
            </a:r>
            <a:r>
              <a:rPr lang="en-US" altLang="x-none" dirty="0">
                <a:latin typeface="Arial" charset="0"/>
                <a:ea typeface="宋体" charset="-122"/>
                <a:sym typeface="Arial" charset="0"/>
              </a:rPr>
              <a:t>1 – </a:t>
            </a:r>
            <a:r>
              <a:rPr lang="zh-CN" altLang="en-US" dirty="0">
                <a:latin typeface="Arial" charset="0"/>
                <a:ea typeface="宋体" charset="-122"/>
                <a:sym typeface="Arial" charset="0"/>
              </a:rPr>
              <a:t>封装性：</a:t>
            </a:r>
            <a:endParaRPr lang="en-US" altLang="x-none" dirty="0">
              <a:latin typeface="Arial" charset="0"/>
              <a:ea typeface="宋体" charset="-122"/>
              <a:sym typeface="Arial" charset="0"/>
            </a:endParaRPr>
          </a:p>
          <a:p>
            <a:pPr lvl="0"/>
            <a:r>
              <a:rPr lang="zh-CN" altLang="en-US" dirty="0">
                <a:latin typeface="Arial" charset="0"/>
                <a:ea typeface="宋体" charset="-122"/>
                <a:sym typeface="Arial" charset="0"/>
              </a:rPr>
              <a:t>我们可以将方法属性归类到一个对象当中，比如产品对象放置和产品有关的方法，属性，这就是封装性</a:t>
            </a:r>
            <a:endParaRPr lang="zh-CN" altLang="en-US" dirty="0">
              <a:ea typeface="宋体"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电脑世界的面向对象</a:t>
            </a:r>
            <a:endParaRPr lang="zh-CN" altLang="en-US" sz="4400" kern="1200">
              <a:latin typeface="+mj-lt"/>
              <a:ea typeface="+mj-ea"/>
              <a:cs typeface="+mj-cs"/>
              <a:sym typeface="Calibri" charset="0"/>
            </a:endParaRPr>
          </a:p>
        </p:txBody>
      </p:sp>
      <p:sp>
        <p:nvSpPr>
          <p:cNvPr id="921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英特尔 </a:t>
            </a:r>
            <a:r>
              <a:rPr lang="en-US" altLang="x-none" sz="3200" kern="1200" dirty="0">
                <a:latin typeface="+mn-lt"/>
                <a:ea typeface="+mn-ea"/>
                <a:cs typeface="+mn-cs"/>
                <a:sym typeface="Calibri" charset="0"/>
              </a:rPr>
              <a:t>ADM </a:t>
            </a:r>
            <a:r>
              <a:rPr lang="zh-CN" altLang="en-US" sz="3200" kern="1200" dirty="0">
                <a:latin typeface="+mn-lt"/>
                <a:ea typeface="+mn-ea"/>
                <a:cs typeface="+mn-cs"/>
                <a:sym typeface="Calibri" charset="0"/>
              </a:rPr>
              <a:t>台湾 龙芯。。。</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内存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显卡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主板</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鼠标</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键盘</a:t>
            </a:r>
            <a:endParaRPr lang="zh-CN" altLang="en-US" sz="3200" kern="1200" dirty="0">
              <a:latin typeface="+mn-lt"/>
              <a:ea typeface="+mn-ea"/>
              <a:cs typeface="+mn-cs"/>
              <a:sym typeface="Calibri"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新浪体育世界的面向对象</a:t>
            </a:r>
            <a:endParaRPr lang="zh-CN" altLang="en-US" sz="4400" kern="1200">
              <a:latin typeface="+mj-lt"/>
              <a:ea typeface="+mj-ea"/>
              <a:cs typeface="+mj-cs"/>
              <a:sym typeface="Calibri" charset="0"/>
            </a:endParaRPr>
          </a:p>
        </p:txBody>
      </p:sp>
      <p:sp>
        <p:nvSpPr>
          <p:cNvPr id="9318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球员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教练</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球队</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新闻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一场比赛</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排名</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赛程</a:t>
            </a:r>
            <a:endParaRPr lang="zh-CN" altLang="en-US" sz="3200" kern="1200" dirty="0">
              <a:latin typeface="+mn-lt"/>
              <a:ea typeface="+mn-ea"/>
              <a:cs typeface="+mn-cs"/>
              <a:sym typeface="Calibri"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封装性好处</a:t>
            </a:r>
            <a:endParaRPr lang="zh-CN" altLang="en-US" sz="4400" kern="1200">
              <a:latin typeface="+mj-lt"/>
              <a:ea typeface="+mj-ea"/>
              <a:cs typeface="+mj-cs"/>
              <a:sym typeface="Calibri" charset="0"/>
            </a:endParaRPr>
          </a:p>
        </p:txBody>
      </p:sp>
      <p:sp>
        <p:nvSpPr>
          <p:cNvPr id="9421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800" kern="1200" dirty="0">
                <a:latin typeface="+mn-lt"/>
                <a:ea typeface="+mn-ea"/>
                <a:cs typeface="+mn-cs"/>
                <a:sym typeface="Calibri" charset="0"/>
              </a:rPr>
              <a:t>将属性方法归类，条理清晰</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当出现错误，容易发现问题，先找到其属于哪个对象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隔离作用，当代码出现错误，不会影响其他对象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封装变化，对于一个需求经常变动的地方，封装起来，这样当代码需要经常修改，只需要修改单一方法</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封装复杂：将一些复杂的功能封装起来，方便使用</a:t>
            </a:r>
            <a:endParaRPr lang="zh-CN" altLang="en-US" sz="3200" kern="1200" dirty="0">
              <a:latin typeface="+mn-lt"/>
              <a:ea typeface="+mn-ea"/>
              <a:cs typeface="+mn-cs"/>
              <a:sym typeface="Calibri"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面向对象和搭积木</a:t>
            </a:r>
            <a:endParaRPr lang="zh-CN" altLang="en-US" sz="4400" kern="1200">
              <a:latin typeface="Calibri" charset="0"/>
              <a:ea typeface="宋体" charset="-122"/>
              <a:cs typeface="+mj-cs"/>
              <a:sym typeface="Calibri" charset="0"/>
            </a:endParaRPr>
          </a:p>
        </p:txBody>
      </p:sp>
      <p:sp>
        <p:nvSpPr>
          <p:cNvPr id="9523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ctrTitle"/>
          </p:nvPr>
        </p:nvSpPr>
        <p:spPr>
          <a:xfrm>
            <a:off x="17463" y="471488"/>
            <a:ext cx="9432925" cy="796925"/>
          </a:xfrm>
        </p:spPr>
        <p:txBody>
          <a:bodyPr anchor="ctr"/>
          <a:p>
            <a:pPr defTabSz="914400">
              <a:buNone/>
            </a:pPr>
            <a:r>
              <a:rPr lang="zh-CN" altLang="en-US" sz="4400" kern="1200">
                <a:latin typeface="+mj-lt"/>
                <a:ea typeface="+mj-ea"/>
                <a:cs typeface="+mj-cs"/>
                <a:sym typeface="Calibri" charset="0"/>
              </a:rPr>
              <a:t>封装性和搭积木理解面向对象</a:t>
            </a:r>
            <a:endParaRPr lang="zh-CN" altLang="en-US" sz="4400" kern="1200">
              <a:latin typeface="+mj-lt"/>
              <a:ea typeface="+mj-ea"/>
              <a:cs typeface="+mj-cs"/>
              <a:sym typeface="Calibri" charset="0"/>
            </a:endParaRPr>
          </a:p>
        </p:txBody>
      </p:sp>
      <p:pic>
        <p:nvPicPr>
          <p:cNvPr id="96258" name="内容占位符 3"/>
          <p:cNvPicPr>
            <a:picLocks noGrp="1" noChangeAspect="1"/>
          </p:cNvPicPr>
          <p:nvPr>
            <p:ph type="subTitle" idx="1"/>
          </p:nvPr>
        </p:nvPicPr>
        <p:blipFill>
          <a:blip r:embed="rId1"/>
          <a:srcRect/>
          <a:stretch>
            <a:fillRect/>
          </a:stretch>
        </p:blipFill>
        <p:spPr>
          <a:xfrm>
            <a:off x="3924300" y="1916113"/>
            <a:ext cx="4879975" cy="3384550"/>
          </a:xfrm>
        </p:spPr>
      </p:pic>
      <p:sp>
        <p:nvSpPr>
          <p:cNvPr id="96259" name="文本框 4"/>
          <p:cNvSpPr/>
          <p:nvPr/>
        </p:nvSpPr>
        <p:spPr>
          <a:xfrm>
            <a:off x="323850" y="1268413"/>
            <a:ext cx="4535488" cy="1570037"/>
          </a:xfrm>
          <a:prstGeom prst="rect">
            <a:avLst/>
          </a:prstGeom>
          <a:solidFill>
            <a:srgbClr val="F2F2F2"/>
          </a:solidFill>
          <a:ln w="9525">
            <a:noFill/>
            <a:miter/>
          </a:ln>
        </p:spPr>
        <p:txBody>
          <a:bodyPr anchor="t">
            <a:spAutoFit/>
          </a:bodyPr>
          <a:p>
            <a:pPr lvl="0"/>
            <a:r>
              <a:rPr lang="zh-CN" altLang="en-US" sz="2400" dirty="0">
                <a:solidFill>
                  <a:srgbClr val="000000"/>
                </a:solidFill>
                <a:latin typeface="Calibri" charset="0"/>
                <a:ea typeface="宋体" charset="-122"/>
                <a:sym typeface="宋体" charset="-122"/>
              </a:rPr>
              <a:t>就类似盖房子，先把盖房子需要的各种对象实现出来或者制造出来，比如水泥，钢筋，砖头等然后再用这些对象组装房子</a:t>
            </a:r>
            <a:endParaRPr lang="zh-CN" altLang="en-US" dirty="0">
              <a:ea typeface="宋体"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972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函数式编程：将所有功能放在一个函数里面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浆糊编程</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面向对象编程：优雅编程。</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function Build</a:t>
            </a:r>
            <a:r>
              <a:rPr lang="zh-CN" altLang="en-US" sz="3200" kern="1200" dirty="0">
                <a:latin typeface="+mn-lt"/>
                <a:ea typeface="+mn-ea"/>
                <a:cs typeface="+mn-cs"/>
                <a:sym typeface="Calibri" charset="0"/>
              </a:rPr>
              <a:t>（水泥，钢筋混凝土，砖头）</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建筑设计师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设计（建筑图纸）；</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建筑工人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堆砌（砖头）</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 </a:t>
            </a:r>
            <a:endParaRPr lang="zh-CN" altLang="en-US" sz="3200" kern="1200" dirty="0">
              <a:latin typeface="+mn-lt"/>
              <a:ea typeface="+mn-ea"/>
              <a:cs typeface="+mn-cs"/>
              <a:sym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现实世界的继承</a:t>
            </a:r>
            <a:endParaRPr lang="zh-CN" altLang="en-US" sz="4400" kern="1200">
              <a:latin typeface="Calibri" charset="0"/>
              <a:ea typeface="宋体" charset="-122"/>
              <a:cs typeface="+mj-cs"/>
              <a:sym typeface="Calibri" charset="0"/>
            </a:endParaRPr>
          </a:p>
        </p:txBody>
      </p:sp>
      <p:sp>
        <p:nvSpPr>
          <p:cNvPr id="1126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狭义封装性</a:t>
            </a:r>
            <a:endParaRPr lang="zh-CN" altLang="en-US" sz="4400" kern="1200">
              <a:latin typeface="Calibri" charset="0"/>
              <a:ea typeface="宋体" charset="-122"/>
              <a:cs typeface="+mj-cs"/>
              <a:sym typeface="Calibri" charset="0"/>
            </a:endParaRPr>
          </a:p>
        </p:txBody>
      </p:sp>
      <p:sp>
        <p:nvSpPr>
          <p:cNvPr id="9830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定义</a:t>
            </a:r>
            <a:endParaRPr lang="zh-CN" altLang="en-US" sz="4400" kern="1200">
              <a:latin typeface="+mj-lt"/>
              <a:ea typeface="+mj-ea"/>
              <a:cs typeface="+mj-cs"/>
              <a:sym typeface="Calibri" charset="0"/>
            </a:endParaRPr>
          </a:p>
        </p:txBody>
      </p:sp>
      <p:sp>
        <p:nvSpPr>
          <p:cNvPr id="993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封装就是保护内容，保证类的某些属性或者是方法不被外部看见。</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封装的实现：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为属性封装：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属性类型 属性名称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为方法封装：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方法返回值 方法名称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参数列表</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00354"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2400" kern="1200" dirty="0">
                <a:latin typeface="+mn-lt"/>
                <a:ea typeface="+mn-ea"/>
                <a:cs typeface="+mn-cs"/>
                <a:sym typeface="Calibri" charset="0"/>
              </a:rPr>
              <a:t>function Person(name, age)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r>
              <a:rPr lang="en-US" altLang="x-none" sz="2400" kern="1200" dirty="0">
                <a:solidFill>
                  <a:srgbClr val="FF0000"/>
                </a:solidFill>
                <a:latin typeface="+mn-lt"/>
                <a:ea typeface="+mn-ea"/>
                <a:cs typeface="+mn-cs"/>
                <a:sym typeface="Calibri" charset="0"/>
              </a:rPr>
              <a:t>this.name = name</a:t>
            </a:r>
            <a:r>
              <a:rPr lang="en-US" altLang="x-none" sz="2400" kern="1200" dirty="0">
                <a:latin typeface="+mn-lt"/>
                <a:ea typeface="+mn-ea"/>
                <a:cs typeface="+mn-cs"/>
                <a:sym typeface="Calibri" charset="0"/>
              </a:rPr>
              <a:t>; // </a:t>
            </a:r>
            <a:r>
              <a:rPr lang="zh-CN" altLang="en-US" sz="2400" kern="1200" dirty="0">
                <a:latin typeface="+mn-lt"/>
                <a:ea typeface="+mn-ea"/>
                <a:cs typeface="+mn-cs"/>
                <a:sym typeface="Calibri" charset="0"/>
              </a:rPr>
              <a:t>定义一个公有变量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this.age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this.show = function() { // </a:t>
            </a:r>
            <a:r>
              <a:rPr lang="zh-CN" altLang="en-US" sz="2400" kern="1200" dirty="0">
                <a:latin typeface="+mn-lt"/>
                <a:ea typeface="+mn-ea"/>
                <a:cs typeface="+mn-cs"/>
                <a:sym typeface="Calibri" charset="0"/>
              </a:rPr>
              <a:t>定义一个公有函数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alert("name: " + name + "; age: "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var bill = new Person("Bill", 20);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a:t>
            </a:r>
            <a:r>
              <a:rPr lang="en-US" altLang="x-none" sz="2400" kern="1200" dirty="0">
                <a:solidFill>
                  <a:srgbClr val="FF0000"/>
                </a:solidFill>
                <a:latin typeface="+mn-lt"/>
                <a:ea typeface="+mn-ea"/>
                <a:cs typeface="+mn-cs"/>
                <a:sym typeface="Calibri" charset="0"/>
              </a:rPr>
              <a:t>bill.name</a:t>
            </a:r>
            <a:r>
              <a:rPr lang="en-US" altLang="x-none" sz="2400" kern="1200" dirty="0">
                <a:latin typeface="+mn-lt"/>
                <a:ea typeface="+mn-ea"/>
                <a:cs typeface="+mn-cs"/>
                <a:sym typeface="Calibri" charset="0"/>
              </a:rPr>
              <a:t>);  </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通过</a:t>
            </a:r>
            <a:r>
              <a:rPr lang="en-US" altLang="x-none" sz="2400" kern="1200" dirty="0">
                <a:solidFill>
                  <a:srgbClr val="00B050"/>
                </a:solidFill>
                <a:latin typeface="+mn-lt"/>
                <a:ea typeface="+mn-ea"/>
                <a:cs typeface="+mn-cs"/>
                <a:sym typeface="Calibri" charset="0"/>
              </a:rPr>
              <a:t>bill.name</a:t>
            </a:r>
            <a:r>
              <a:rPr lang="zh-CN" altLang="en-US" sz="2400" kern="1200" dirty="0">
                <a:solidFill>
                  <a:srgbClr val="00B050"/>
                </a:solidFill>
                <a:latin typeface="+mn-lt"/>
                <a:ea typeface="+mn-ea"/>
                <a:cs typeface="+mn-cs"/>
                <a:sym typeface="Calibri" charset="0"/>
              </a:rPr>
              <a:t>可以访问</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证明其公有性</a:t>
            </a:r>
            <a:endParaRPr lang="en-US" altLang="x-none" sz="24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bill.show(); </a:t>
            </a:r>
            <a:r>
              <a:rPr lang="en-US" altLang="x-none" sz="3200" kern="1200" dirty="0">
                <a:latin typeface="+mn-lt"/>
                <a:ea typeface="+mn-ea"/>
                <a:cs typeface="+mn-cs"/>
                <a:sym typeface="Calibri" charset="0"/>
              </a:rPr>
              <a:t> </a:t>
            </a: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013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Var fn  = fucntion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return {</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add</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fucntion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Window.$= winow.jquery</a:t>
            </a:r>
            <a:endParaRPr lang="zh-CN" altLang="en-US" sz="3200" kern="1200" dirty="0">
              <a:latin typeface="+mn-lt"/>
              <a:ea typeface="+mn-ea"/>
              <a:cs typeface="+mn-cs"/>
              <a:sym typeface="Calibri"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1024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怎么声明一个私有变量呢？</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事实上就像前面说的，</a:t>
            </a:r>
            <a:r>
              <a:rPr lang="en-US" altLang="x-none" sz="3200" kern="1200" dirty="0">
                <a:latin typeface="+mn-lt"/>
                <a:ea typeface="+mn-ea"/>
                <a:cs typeface="+mn-cs"/>
                <a:sym typeface="Calibri" charset="0"/>
              </a:rPr>
              <a:t>JavaScript</a:t>
            </a:r>
            <a:r>
              <a:rPr lang="zh-CN" altLang="en-US" sz="3200" kern="1200" dirty="0">
                <a:latin typeface="+mn-lt"/>
                <a:ea typeface="+mn-ea"/>
                <a:cs typeface="+mn-cs"/>
                <a:sym typeface="Calibri" charset="0"/>
              </a:rPr>
              <a:t>根本没有私有作用域这一说</a:t>
            </a:r>
            <a:endParaRPr lang="zh-CN" altLang="en-US" sz="3200" kern="1200" dirty="0">
              <a:latin typeface="+mn-lt"/>
              <a:ea typeface="+mn-ea"/>
              <a:cs typeface="+mn-cs"/>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变相解决方法</a:t>
            </a:r>
            <a:endParaRPr lang="zh-CN" altLang="en-US" sz="4400" kern="1200">
              <a:latin typeface="+mj-lt"/>
              <a:ea typeface="+mj-ea"/>
              <a:cs typeface="+mj-cs"/>
              <a:sym typeface="Calibri" charset="0"/>
            </a:endParaRPr>
          </a:p>
        </p:txBody>
      </p:sp>
      <p:sp>
        <p:nvSpPr>
          <p:cNvPr id="103426" name="内容占位符 2"/>
          <p:cNvSpPr>
            <a:spLocks noGrp="1"/>
          </p:cNvSpPr>
          <p:nvPr>
            <p:ph type="subTitle" idx="1"/>
          </p:nvPr>
        </p:nvSpPr>
        <p:spPr>
          <a:xfrm>
            <a:off x="457200" y="1214438"/>
            <a:ext cx="8578850" cy="5454650"/>
          </a:xfrm>
        </p:spPr>
        <p:txBody>
          <a:bodyPr anchor="t"/>
          <a:p>
            <a:pPr algn="l" defTabSz="914400">
              <a:buFont typeface="Arial" charset="0"/>
              <a:buNone/>
            </a:pPr>
            <a:r>
              <a:rPr lang="zh-CN" altLang="en-US" sz="2400" kern="1200" dirty="0">
                <a:solidFill>
                  <a:srgbClr val="FF0000"/>
                </a:solidFill>
                <a:latin typeface="+mn-lt"/>
                <a:ea typeface="+mn-ea"/>
                <a:cs typeface="+mn-cs"/>
                <a:sym typeface="Calibri" charset="0"/>
              </a:rPr>
              <a:t>其实对象就是一个函数</a:t>
            </a:r>
            <a:r>
              <a:rPr lang="en-US" altLang="x-none" sz="2400" kern="1200" dirty="0">
                <a:solidFill>
                  <a:srgbClr val="FF0000"/>
                </a:solidFill>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函数内定义的变量只在函数内可见</a:t>
            </a:r>
            <a:endParaRPr lang="en-US" altLang="x-none" sz="2400" kern="1200" dirty="0">
              <a:solidFill>
                <a:srgbClr val="FF0000"/>
              </a:solidFill>
              <a:latin typeface="+mn-lt"/>
              <a:ea typeface="+mn-ea"/>
              <a:cs typeface="+mn-cs"/>
              <a:sym typeface="Calibri" charset="0"/>
            </a:endParaRPr>
          </a:p>
          <a:p>
            <a:pPr algn="l" defTabSz="914400">
              <a:buFont typeface="Arial" charset="0"/>
              <a:buNone/>
            </a:pPr>
            <a:r>
              <a:rPr lang="zh-CN" altLang="en-US" sz="2400" kern="1200" dirty="0">
                <a:solidFill>
                  <a:srgbClr val="FF0000"/>
                </a:solidFill>
                <a:latin typeface="+mn-lt"/>
                <a:ea typeface="+mn-ea"/>
                <a:cs typeface="+mn-cs"/>
                <a:sym typeface="Calibri" charset="0"/>
              </a:rPr>
              <a:t>代码和上面一样</a:t>
            </a:r>
            <a:r>
              <a:rPr lang="en-US" altLang="x-none" sz="2400" kern="1200" dirty="0">
                <a:solidFill>
                  <a:srgbClr val="FF0000"/>
                </a:solidFill>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只是把</a:t>
            </a:r>
            <a:r>
              <a:rPr lang="en-US" altLang="x-none" sz="2400" kern="1200" dirty="0">
                <a:solidFill>
                  <a:srgbClr val="FF0000"/>
                </a:solidFill>
                <a:latin typeface="+mn-lt"/>
                <a:ea typeface="+mn-ea"/>
                <a:cs typeface="+mn-cs"/>
                <a:sym typeface="Calibri" charset="0"/>
              </a:rPr>
              <a:t>this</a:t>
            </a:r>
            <a:r>
              <a:rPr lang="zh-CN" altLang="en-US" sz="2400" kern="1200" dirty="0">
                <a:solidFill>
                  <a:srgbClr val="FF0000"/>
                </a:solidFill>
                <a:latin typeface="+mn-lt"/>
                <a:ea typeface="+mn-ea"/>
                <a:cs typeface="+mn-cs"/>
                <a:sym typeface="Calibri" charset="0"/>
              </a:rPr>
              <a:t>改成</a:t>
            </a:r>
            <a:r>
              <a:rPr lang="en-US" altLang="x-none" sz="2400" kern="1200" dirty="0">
                <a:solidFill>
                  <a:srgbClr val="FF0000"/>
                </a:solidFill>
                <a:latin typeface="+mn-lt"/>
                <a:ea typeface="+mn-ea"/>
                <a:cs typeface="+mn-cs"/>
                <a:sym typeface="Calibri" charset="0"/>
              </a:rPr>
              <a:t>var</a:t>
            </a:r>
            <a:endParaRPr lang="en-US" altLang="x-none" sz="2400" kern="1200" dirty="0">
              <a:solidFill>
                <a:srgbClr val="FF0000"/>
              </a:solidFill>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function Person(name, age) {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   </a:t>
            </a:r>
            <a:r>
              <a:rPr lang="en-US" altLang="x-none" sz="2400" kern="1200" dirty="0">
                <a:solidFill>
                  <a:srgbClr val="FF0000"/>
                </a:solidFill>
                <a:latin typeface="+mn-lt"/>
                <a:ea typeface="+mn-ea"/>
                <a:cs typeface="+mn-cs"/>
                <a:sym typeface="Calibri" charset="0"/>
              </a:rPr>
              <a:t> var name = name; // </a:t>
            </a:r>
            <a:r>
              <a:rPr lang="zh-CN" altLang="en-US" sz="2400" kern="1200" dirty="0">
                <a:solidFill>
                  <a:srgbClr val="FF0000"/>
                </a:solidFill>
                <a:latin typeface="+mn-lt"/>
                <a:ea typeface="+mn-ea"/>
                <a:cs typeface="+mn-cs"/>
                <a:sym typeface="Calibri" charset="0"/>
              </a:rPr>
              <a:t>私有属性</a:t>
            </a:r>
            <a:r>
              <a:rPr lang="zh-CN" altLang="en-US"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var age = age;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    var show = function() { // </a:t>
            </a:r>
            <a:r>
              <a:rPr lang="zh-CN" altLang="en-US" sz="2400" kern="1200" dirty="0">
                <a:latin typeface="+mn-lt"/>
                <a:ea typeface="+mn-ea"/>
                <a:cs typeface="+mn-cs"/>
                <a:sym typeface="Calibri" charset="0"/>
              </a:rPr>
              <a:t>私有函数  </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alert("name: " + name + "; age: " + age);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    }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bill = new Person("Bill", 20);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alert(bill.name); // </a:t>
            </a:r>
            <a:r>
              <a:rPr lang="zh-CN" altLang="en-US" sz="2400" kern="1200" dirty="0">
                <a:solidFill>
                  <a:srgbClr val="FF0000"/>
                </a:solidFill>
                <a:latin typeface="+mn-lt"/>
                <a:ea typeface="+mn-ea"/>
                <a:cs typeface="+mn-cs"/>
                <a:sym typeface="Calibri" charset="0"/>
              </a:rPr>
              <a:t>无法访问 </a:t>
            </a:r>
            <a:r>
              <a:rPr lang="en-US" altLang="x-none" sz="2400" kern="1200" dirty="0">
                <a:solidFill>
                  <a:srgbClr val="FF0000"/>
                </a:solidFill>
                <a:latin typeface="+mn-lt"/>
                <a:ea typeface="+mn-ea"/>
                <a:cs typeface="+mn-cs"/>
                <a:sym typeface="Calibri" charset="0"/>
              </a:rPr>
              <a:t>-- undefined</a:t>
            </a: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bill.show(); // </a:t>
            </a:r>
            <a:r>
              <a:rPr lang="en-US" altLang="x-none" sz="2400" kern="1200" dirty="0">
                <a:solidFill>
                  <a:srgbClr val="FF0000"/>
                </a:solidFill>
                <a:latin typeface="+mn-lt"/>
                <a:ea typeface="+mn-ea"/>
                <a:cs typeface="+mn-cs"/>
                <a:sym typeface="Calibri" charset="0"/>
              </a:rPr>
              <a:t>error, </a:t>
            </a:r>
            <a:r>
              <a:rPr lang="zh-CN" altLang="en-US" sz="2400" kern="1200" dirty="0">
                <a:solidFill>
                  <a:srgbClr val="FF0000"/>
                </a:solidFill>
                <a:latin typeface="+mn-lt"/>
                <a:ea typeface="+mn-ea"/>
                <a:cs typeface="+mn-cs"/>
                <a:sym typeface="Calibri" charset="0"/>
              </a:rPr>
              <a:t>不存在 </a:t>
            </a:r>
            <a:r>
              <a:rPr lang="zh-CN" altLang="en-US"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访问私有变量和公有变量</a:t>
            </a:r>
            <a:endParaRPr lang="zh-CN" altLang="en-US" sz="4400" kern="1200">
              <a:latin typeface="+mj-lt"/>
              <a:ea typeface="+mj-ea"/>
              <a:cs typeface="+mj-cs"/>
              <a:sym typeface="Calibri" charset="0"/>
            </a:endParaRPr>
          </a:p>
        </p:txBody>
      </p:sp>
      <p:sp>
        <p:nvSpPr>
          <p:cNvPr id="104450" name="内容占位符 2"/>
          <p:cNvSpPr>
            <a:spLocks noGrp="1"/>
          </p:cNvSpPr>
          <p:nvPr>
            <p:ph type="subTitle" idx="1"/>
          </p:nvPr>
        </p:nvSpPr>
        <p:spPr>
          <a:xfrm>
            <a:off x="396875" y="1468438"/>
            <a:ext cx="8639175" cy="4959350"/>
          </a:xfrm>
        </p:spPr>
        <p:txBody>
          <a:bodyPr anchor="t"/>
          <a:p>
            <a:pPr algn="l" defTabSz="914400">
              <a:lnSpc>
                <a:spcPct val="90000"/>
              </a:lnSpc>
              <a:buFont typeface="Arial" charset="0"/>
              <a:buNone/>
            </a:pPr>
            <a:r>
              <a:rPr lang="zh-CN" altLang="en-US" sz="2400" kern="1200" dirty="0">
                <a:solidFill>
                  <a:srgbClr val="FF0000"/>
                </a:solidFill>
                <a:latin typeface="+mn-lt"/>
                <a:ea typeface="+mn-ea"/>
                <a:cs typeface="+mn-cs"/>
                <a:sym typeface="Calibri" charset="0"/>
              </a:rPr>
              <a:t>访问私有变量</a:t>
            </a:r>
            <a:r>
              <a:rPr lang="en-US" altLang="x-none" sz="2400" kern="1200" dirty="0">
                <a:solidFill>
                  <a:srgbClr val="FF0000"/>
                </a:solidFill>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使用变量的名字</a:t>
            </a:r>
            <a:endParaRPr lang="en-US" altLang="x-none" sz="2400" kern="1200" dirty="0">
              <a:solidFill>
                <a:srgbClr val="FF0000"/>
              </a:solidFill>
              <a:latin typeface="+mn-lt"/>
              <a:ea typeface="+mn-ea"/>
              <a:cs typeface="+mn-cs"/>
              <a:sym typeface="Calibri" charset="0"/>
            </a:endParaRPr>
          </a:p>
          <a:p>
            <a:pPr algn="l" defTabSz="914400">
              <a:lnSpc>
                <a:spcPct val="90000"/>
              </a:lnSpc>
              <a:buFont typeface="Arial" charset="0"/>
              <a:buNone/>
            </a:pPr>
            <a:r>
              <a:rPr lang="zh-CN" altLang="en-US" sz="2400" kern="1200" dirty="0">
                <a:solidFill>
                  <a:srgbClr val="FF0000"/>
                </a:solidFill>
                <a:latin typeface="+mn-lt"/>
                <a:ea typeface="+mn-ea"/>
                <a:cs typeface="+mn-cs"/>
                <a:sym typeface="Calibri" charset="0"/>
              </a:rPr>
              <a:t>访问公有变量</a:t>
            </a:r>
            <a:r>
              <a:rPr lang="en-US" altLang="x-none" sz="2400" kern="1200" dirty="0">
                <a:solidFill>
                  <a:srgbClr val="FF0000"/>
                </a:solidFill>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使用</a:t>
            </a:r>
            <a:r>
              <a:rPr lang="en-US" altLang="x-none" sz="2400" kern="1200" dirty="0">
                <a:solidFill>
                  <a:srgbClr val="FF0000"/>
                </a:solidFill>
                <a:latin typeface="+mn-lt"/>
                <a:ea typeface="+mn-ea"/>
                <a:cs typeface="+mn-cs"/>
                <a:sym typeface="Calibri" charset="0"/>
              </a:rPr>
              <a:t>this</a:t>
            </a:r>
            <a:r>
              <a:rPr lang="zh-CN" altLang="en-US" sz="2400" kern="1200" dirty="0">
                <a:solidFill>
                  <a:srgbClr val="FF0000"/>
                </a:solidFill>
                <a:latin typeface="+mn-lt"/>
                <a:ea typeface="+mn-ea"/>
                <a:cs typeface="+mn-cs"/>
                <a:sym typeface="Calibri" charset="0"/>
              </a:rPr>
              <a:t>关键字。</a:t>
            </a:r>
            <a:endParaRPr lang="en-US" altLang="x-none" sz="2400" kern="1200" dirty="0">
              <a:solidFill>
                <a:srgbClr val="FF0000"/>
              </a:solidFill>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function Person(name, age)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this.myName = name;   </a:t>
            </a:r>
            <a:r>
              <a:rPr lang="en-US" altLang="x-none" sz="2000" kern="1200" dirty="0">
                <a:solidFill>
                  <a:srgbClr val="00B050"/>
                </a:solidFill>
                <a:latin typeface="+mn-lt"/>
                <a:ea typeface="+mn-ea"/>
                <a:cs typeface="+mn-cs"/>
                <a:sym typeface="Calibri" charset="0"/>
              </a:rPr>
              <a:t>//</a:t>
            </a:r>
            <a:r>
              <a:rPr lang="zh-CN" altLang="en-US" sz="2000" kern="1200" dirty="0">
                <a:solidFill>
                  <a:srgbClr val="00B050"/>
                </a:solidFill>
                <a:latin typeface="+mn-lt"/>
                <a:ea typeface="+mn-ea"/>
                <a:cs typeface="+mn-cs"/>
                <a:sym typeface="Calibri" charset="0"/>
              </a:rPr>
              <a:t>公有属性</a:t>
            </a:r>
            <a:endParaRPr lang="en-US" altLang="x-none" sz="20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var myAge = age;   </a:t>
            </a:r>
            <a:r>
              <a:rPr lang="en-US" altLang="x-none" sz="2000" kern="1200" dirty="0">
                <a:solidFill>
                  <a:srgbClr val="00B050"/>
                </a:solidFill>
                <a:latin typeface="+mn-lt"/>
                <a:ea typeface="+mn-ea"/>
                <a:cs typeface="+mn-cs"/>
                <a:sym typeface="Calibri" charset="0"/>
              </a:rPr>
              <a:t>//</a:t>
            </a:r>
            <a:r>
              <a:rPr lang="zh-CN" altLang="en-US" sz="2000" kern="1200" dirty="0">
                <a:solidFill>
                  <a:srgbClr val="00B050"/>
                </a:solidFill>
                <a:latin typeface="+mn-lt"/>
                <a:ea typeface="+mn-ea"/>
                <a:cs typeface="+mn-cs"/>
                <a:sym typeface="Calibri" charset="0"/>
              </a:rPr>
              <a:t>私有变量</a:t>
            </a:r>
            <a:endParaRPr lang="en-US" altLang="x-none" sz="20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000" kern="1200" dirty="0">
                <a:solidFill>
                  <a:srgbClr val="00B050"/>
                </a:solidFill>
                <a:latin typeface="+mn-lt"/>
                <a:ea typeface="+mn-ea"/>
                <a:cs typeface="+mn-cs"/>
                <a:sym typeface="Calibri" charset="0"/>
              </a:rPr>
              <a:t>    //</a:t>
            </a:r>
            <a:r>
              <a:rPr lang="zh-CN" altLang="en-US" sz="2000" kern="1200" dirty="0">
                <a:solidFill>
                  <a:srgbClr val="00B050"/>
                </a:solidFill>
                <a:latin typeface="+mn-lt"/>
                <a:ea typeface="+mn-ea"/>
                <a:cs typeface="+mn-cs"/>
                <a:sym typeface="Calibri" charset="0"/>
              </a:rPr>
              <a:t>公有方法</a:t>
            </a:r>
            <a:endParaRPr lang="en-US" altLang="x-none" sz="20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this.show = function() {  alert("show = name: " + this.myName + "; age: " + myAge);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a:t>
            </a:r>
            <a:r>
              <a:rPr lang="en-US" altLang="x-none" sz="2000" kern="1200" dirty="0">
                <a:solidFill>
                  <a:srgbClr val="00B050"/>
                </a:solidFill>
                <a:latin typeface="+mn-lt"/>
                <a:ea typeface="+mn-ea"/>
                <a:cs typeface="+mn-cs"/>
                <a:sym typeface="Calibri" charset="0"/>
              </a:rPr>
              <a:t>//</a:t>
            </a:r>
            <a:r>
              <a:rPr lang="zh-CN" altLang="en-US" sz="2000" kern="1200" dirty="0">
                <a:solidFill>
                  <a:srgbClr val="00B050"/>
                </a:solidFill>
                <a:latin typeface="+mn-lt"/>
                <a:ea typeface="+mn-ea"/>
                <a:cs typeface="+mn-cs"/>
                <a:sym typeface="Calibri" charset="0"/>
              </a:rPr>
              <a:t>私有方法</a:t>
            </a:r>
            <a:endParaRPr lang="en-US" altLang="x-none" sz="20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var showAll = function()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alert("showAll = name: " + this.myName + "; age: " + myAge);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var bill = new Person("Bill", 20);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bill.show();  </a:t>
            </a:r>
            <a:endParaRPr lang="zh-CN" altLang="en-US" sz="20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全局变量  静态变量</a:t>
            </a:r>
            <a:endParaRPr lang="zh-CN" altLang="en-US" sz="4400" kern="1200">
              <a:latin typeface="+mj-lt"/>
              <a:ea typeface="+mj-ea"/>
              <a:cs typeface="+mj-cs"/>
              <a:sym typeface="Calibri" charset="0"/>
            </a:endParaRPr>
          </a:p>
        </p:txBody>
      </p:sp>
      <p:sp>
        <p:nvSpPr>
          <p:cNvPr id="105474" name="内容占位符 2"/>
          <p:cNvSpPr>
            <a:spLocks noGrp="1"/>
          </p:cNvSpPr>
          <p:nvPr>
            <p:ph type="subTitle" idx="1"/>
          </p:nvPr>
        </p:nvSpPr>
        <p:spPr>
          <a:xfrm>
            <a:off x="457200" y="1554163"/>
            <a:ext cx="8507413" cy="4970462"/>
          </a:xfrm>
        </p:spPr>
        <p:txBody>
          <a:bodyPr anchor="t"/>
          <a:p>
            <a:pPr algn="l" defTabSz="914400">
              <a:lnSpc>
                <a:spcPct val="90000"/>
              </a:lnSpc>
              <a:buFont typeface="Arial" charset="0"/>
              <a:buNone/>
            </a:pPr>
            <a:r>
              <a:rPr lang="zh-CN" altLang="en-US" sz="3200" b="1" kern="1200" dirty="0">
                <a:latin typeface="+mn-lt"/>
                <a:ea typeface="+mn-ea"/>
                <a:cs typeface="+mn-cs"/>
                <a:sym typeface="Calibri" charset="0"/>
              </a:rPr>
              <a:t>多个实例可以共享数据</a:t>
            </a:r>
            <a:endParaRPr lang="en-US" altLang="x-none" sz="3200" b="1"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Person.num = 0; // </a:t>
            </a:r>
            <a:r>
              <a:rPr lang="zh-CN" altLang="en-US" sz="2000" kern="1200" dirty="0">
                <a:latin typeface="+mn-lt"/>
                <a:ea typeface="+mn-ea"/>
                <a:cs typeface="+mn-cs"/>
                <a:sym typeface="Calibri" charset="0"/>
              </a:rPr>
              <a:t>静态属性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function Person()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this.show = function()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alert("num: " + Person.num);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Person.num++;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var bill = new Person();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bill.show(); // 1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var tom = new Person();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tom.show(); // 2  </a:t>
            </a:r>
            <a:endParaRPr lang="zh-CN" altLang="en-US" sz="2000" kern="1200" dirty="0">
              <a:latin typeface="+mn-lt"/>
              <a:ea typeface="+mn-ea"/>
              <a:cs typeface="+mn-cs"/>
              <a:sym typeface="Calibri" charset="0"/>
            </a:endParaRPr>
          </a:p>
          <a:p>
            <a:pPr algn="l" defTabSz="914400">
              <a:lnSpc>
                <a:spcPct val="90000"/>
              </a:lnSpc>
              <a:buFont typeface="Arial" charset="0"/>
              <a:buNone/>
            </a:pPr>
            <a:r>
              <a:rPr lang="en-US" altLang="x-none" sz="2000" kern="1200" dirty="0">
                <a:latin typeface="+mn-lt"/>
                <a:ea typeface="+mn-ea"/>
                <a:cs typeface="+mn-cs"/>
                <a:sym typeface="Calibri" charset="0"/>
              </a:rPr>
              <a:t>bill.show(); // 2</a:t>
            </a:r>
            <a:r>
              <a:rPr lang="en-US" altLang="x-none" sz="3600" kern="1200" dirty="0">
                <a:latin typeface="+mn-lt"/>
                <a:ea typeface="+mn-ea"/>
                <a:cs typeface="+mn-cs"/>
                <a:sym typeface="Calibri" charset="0"/>
              </a:rPr>
              <a:t>  </a:t>
            </a:r>
            <a:endParaRPr lang="zh-CN" altLang="en-US" sz="36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广义封装性</a:t>
            </a:r>
            <a:endParaRPr lang="zh-CN" altLang="en-US" sz="4400" kern="1200">
              <a:latin typeface="Calibri" charset="0"/>
              <a:ea typeface="宋体" charset="-122"/>
              <a:cs typeface="+mj-cs"/>
              <a:sym typeface="Calibri" charset="0"/>
            </a:endParaRPr>
          </a:p>
        </p:txBody>
      </p:sp>
      <p:sp>
        <p:nvSpPr>
          <p:cNvPr id="106498" name="副标题 2"/>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广义封装定义</a:t>
            </a:r>
            <a:endParaRPr lang="zh-CN" altLang="en-US" sz="4400" kern="1200">
              <a:latin typeface="+mj-lt"/>
              <a:ea typeface="+mj-ea"/>
              <a:cs typeface="+mj-cs"/>
              <a:sym typeface="Calibri" charset="0"/>
            </a:endParaRPr>
          </a:p>
        </p:txBody>
      </p:sp>
      <p:sp>
        <p:nvSpPr>
          <p:cNvPr id="10752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封装某些功能成一个函数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对象</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讲一个系统拆分成不同的模块</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然后组装成系统</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比如计算机分成 </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计算机是有</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硬盘组装起来的</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开发</a:t>
            </a:r>
            <a:r>
              <a:rPr lang="en-US" altLang="x-none" sz="3200" kern="1200" dirty="0">
                <a:latin typeface="+mn-lt"/>
                <a:ea typeface="+mn-ea"/>
                <a:cs typeface="+mn-cs"/>
                <a:sym typeface="Calibri" charset="0"/>
              </a:rPr>
              <a:t>: cpu</a:t>
            </a:r>
            <a:r>
              <a:rPr lang="zh-CN" altLang="en-US" sz="3200" kern="1200" dirty="0">
                <a:latin typeface="+mn-lt"/>
                <a:ea typeface="+mn-ea"/>
                <a:cs typeface="+mn-cs"/>
                <a:sym typeface="Calibri" charset="0"/>
              </a:rPr>
              <a:t>对象</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硬盘对象</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0.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7.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8.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9.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14554</Words>
  <Application>Kingsoft Office WPP</Application>
  <PresentationFormat>全屏显示(4:3)</PresentationFormat>
  <Paragraphs>1166</Paragraphs>
  <Slides>179</Slides>
  <Notes>0</Notes>
  <HiddenSlides>0</HiddenSlides>
  <MMClips>0</MMClips>
  <ScaleCrop>false</ScaleCrop>
  <HeadingPairs>
    <vt:vector size="4" baseType="variant">
      <vt:variant>
        <vt:lpstr>主题</vt:lpstr>
      </vt:variant>
      <vt:variant>
        <vt:i4>1</vt:i4>
      </vt:variant>
      <vt:variant>
        <vt:lpstr>幻灯片标题</vt:lpstr>
      </vt:variant>
      <vt:variant>
        <vt:i4>179</vt:i4>
      </vt:variant>
    </vt:vector>
  </HeadingPairs>
  <TitlesOfParts>
    <vt:vector size="180" baseType="lpstr">
      <vt:lpstr>Office 主题</vt:lpstr>
      <vt:lpstr>PowerPoint 演示文稿</vt:lpstr>
      <vt:lpstr>概述</vt:lpstr>
      <vt:lpstr>隔离分段心法</vt:lpstr>
      <vt:lpstr>PowerPoint 演示文稿</vt:lpstr>
      <vt:lpstr>PowerPoint 演示文稿</vt:lpstr>
      <vt:lpstr>PowerPoint 演示文稿</vt:lpstr>
      <vt:lpstr>PowerPoint 演示文稿</vt:lpstr>
      <vt:lpstr>PowerPoint 演示文稿</vt:lpstr>
      <vt:lpstr>现实世界的继承</vt:lpstr>
      <vt:lpstr>现实世界继承的特点</vt:lpstr>
      <vt:lpstr>PowerPoint 演示文稿</vt:lpstr>
      <vt:lpstr>PowerPoint 演示文稿</vt:lpstr>
      <vt:lpstr>PowerPoint 演示文稿</vt:lpstr>
      <vt:lpstr>编程世界的继承</vt:lpstr>
      <vt:lpstr>问题</vt:lpstr>
      <vt:lpstr>PowerPoint 演示文稿</vt:lpstr>
      <vt:lpstr>PowerPoint 演示文稿</vt:lpstr>
      <vt:lpstr>PowerPoint 演示文稿</vt:lpstr>
      <vt:lpstr>PowerPoint 演示文稿</vt:lpstr>
      <vt:lpstr>编程世界的继承-两层含义</vt:lpstr>
      <vt:lpstr>继承的定义</vt:lpstr>
      <vt:lpstr>PowerPoint 演示文稿</vt:lpstr>
      <vt:lpstr>用C#/java实现产品服务</vt:lpstr>
      <vt:lpstr>重写购买方法</vt:lpstr>
      <vt:lpstr>引出多态</vt:lpstr>
      <vt:lpstr>总结三大特性术语</vt:lpstr>
      <vt:lpstr>继承的其他知识点</vt:lpstr>
      <vt:lpstr>PowerPoint 演示文稿</vt:lpstr>
      <vt:lpstr>PowerPoint 演示文稿</vt:lpstr>
      <vt:lpstr>继承的九重境界 –九阳神功 九阴真经</vt:lpstr>
      <vt:lpstr>第一层</vt:lpstr>
      <vt:lpstr>第一层</vt:lpstr>
      <vt:lpstr>案例</vt:lpstr>
      <vt:lpstr>内部实现机制</vt:lpstr>
      <vt:lpstr>__proto__复习</vt:lpstr>
      <vt:lpstr>继承中的定义：基类 子类</vt:lpstr>
      <vt:lpstr>祖先</vt:lpstr>
      <vt:lpstr>继承第一层的特性</vt:lpstr>
      <vt:lpstr>第二层</vt:lpstr>
      <vt:lpstr>PowerPoint 演示文稿</vt:lpstr>
      <vt:lpstr>PowerPoint 演示文稿</vt:lpstr>
      <vt:lpstr>Object对象</vt:lpstr>
      <vt:lpstr>Arguments对象</vt:lpstr>
      <vt:lpstr>总结</vt:lpstr>
      <vt:lpstr>第三层</vt:lpstr>
      <vt:lpstr>PowerPoint 演示文稿</vt:lpstr>
      <vt:lpstr>通过C#演示继承</vt:lpstr>
      <vt:lpstr>用js实现上述继承</vt:lpstr>
      <vt:lpstr>继承当中的原型链</vt:lpstr>
      <vt:lpstr>继承中的属性搜索法则演示1</vt:lpstr>
      <vt:lpstr>继承中的属性搜索法则演示2</vt:lpstr>
      <vt:lpstr>继承和面向对象编程</vt:lpstr>
      <vt:lpstr>练习</vt:lpstr>
      <vt:lpstr>第四层</vt:lpstr>
      <vt:lpstr>构造函数继承</vt:lpstr>
      <vt:lpstr>原型继承存在的问题</vt:lpstr>
      <vt:lpstr>构造函数继承语法</vt:lpstr>
      <vt:lpstr>组合继承</vt:lpstr>
      <vt:lpstr>组合继承 –最佳组合</vt:lpstr>
      <vt:lpstr>寄生继承</vt:lpstr>
      <vt:lpstr>寄生式继承</vt:lpstr>
      <vt:lpstr>工厂方法定义</vt:lpstr>
      <vt:lpstr>语法规则</vt:lpstr>
      <vt:lpstr>寄生语法案例 –定义属性</vt:lpstr>
      <vt:lpstr>案例2—定义方法工厂</vt:lpstr>
      <vt:lpstr>案例3 –组装和制造</vt:lpstr>
      <vt:lpstr>拷贝继承</vt:lpstr>
      <vt:lpstr>问题</vt:lpstr>
      <vt:lpstr>PowerPoint 演示文稿</vt:lpstr>
      <vt:lpstr>多继承</vt:lpstr>
      <vt:lpstr>PowerPoint 演示文稿</vt:lpstr>
      <vt:lpstr>PowerPoint 演示文稿</vt:lpstr>
      <vt:lpstr>PowerPoint 演示文稿</vt:lpstr>
      <vt:lpstr>PowerPoint 演示文稿</vt:lpstr>
      <vt:lpstr>第五层</vt:lpstr>
      <vt:lpstr>PowerPoint 演示文稿</vt:lpstr>
      <vt:lpstr>PowerPoint 演示文稿</vt:lpstr>
      <vt:lpstr>第六层</vt:lpstr>
      <vt:lpstr>面向对象理解回顾</vt:lpstr>
      <vt:lpstr>现实世界的三大特性</vt:lpstr>
      <vt:lpstr>封装性 </vt:lpstr>
      <vt:lpstr>思维转变-函数思维到面向对象思维</vt:lpstr>
      <vt:lpstr>颠覆思维1 – 封装性 - 淘宝案例</vt:lpstr>
      <vt:lpstr>电脑世界的面向对象</vt:lpstr>
      <vt:lpstr>新浪体育世界的面向对象</vt:lpstr>
      <vt:lpstr>封装性好处</vt:lpstr>
      <vt:lpstr>面向对象和搭积木</vt:lpstr>
      <vt:lpstr>封装性和搭积木理解面向对象</vt:lpstr>
      <vt:lpstr>PowerPoint 演示文稿</vt:lpstr>
      <vt:lpstr>狭义封装性</vt:lpstr>
      <vt:lpstr>定义</vt:lpstr>
      <vt:lpstr>PowerPoint 演示文稿</vt:lpstr>
      <vt:lpstr>PowerPoint 演示文稿</vt:lpstr>
      <vt:lpstr>问题</vt:lpstr>
      <vt:lpstr>变相解决方法</vt:lpstr>
      <vt:lpstr>访问私有变量和公有变量</vt:lpstr>
      <vt:lpstr>全局变量  静态变量</vt:lpstr>
      <vt:lpstr>广义封装性</vt:lpstr>
      <vt:lpstr>广义封装定义</vt:lpstr>
      <vt:lpstr>广义封装的原则</vt:lpstr>
      <vt:lpstr>多态世界</vt:lpstr>
      <vt:lpstr>多态是一种思想 </vt:lpstr>
      <vt:lpstr>多态通俗定义</vt:lpstr>
      <vt:lpstr>多态和诗意世界</vt:lpstr>
      <vt:lpstr>多态通俗定义总结</vt:lpstr>
      <vt:lpstr>官方定义</vt:lpstr>
      <vt:lpstr>多态生活场景理解</vt:lpstr>
      <vt:lpstr>JS中的多态世界</vt:lpstr>
      <vt:lpstr>从新浪体育板块开始谈起</vt:lpstr>
      <vt:lpstr>多态</vt:lpstr>
      <vt:lpstr>继承实现多态</vt:lpstr>
      <vt:lpstr>PowerPoint 演示文稿</vt:lpstr>
      <vt:lpstr>通过淘宝理解继承场景</vt:lpstr>
      <vt:lpstr>PowerPoint 演示文稿</vt:lpstr>
      <vt:lpstr>继承多态实战 - 计算周长</vt:lpstr>
      <vt:lpstr>多态的多种实现方式</vt:lpstr>
      <vt:lpstr>多态的实现方式—方法重载</vt:lpstr>
      <vt:lpstr>PowerPoint 演示文稿</vt:lpstr>
      <vt:lpstr>C#等高级语言的多态</vt:lpstr>
      <vt:lpstr>函数重载实现</vt:lpstr>
      <vt:lpstr>重载实现方式 – 类型不同</vt:lpstr>
      <vt:lpstr>通过函数的arguments属性实现重载</vt:lpstr>
      <vt:lpstr>第七层</vt:lpstr>
      <vt:lpstr>现实生活中的接口</vt:lpstr>
      <vt:lpstr>接口是什么</vt:lpstr>
      <vt:lpstr>接口连接整个世界</vt:lpstr>
      <vt:lpstr>为什么他们之间可以彼此独立生产</vt:lpstr>
      <vt:lpstr>采用接口（协议）的好处</vt:lpstr>
      <vt:lpstr>接口思想遍布整个世界</vt:lpstr>
      <vt:lpstr>PowerPoint 演示文稿</vt:lpstr>
      <vt:lpstr>接口的重要性</vt:lpstr>
      <vt:lpstr>制造行业</vt:lpstr>
      <vt:lpstr>互联网世界</vt:lpstr>
      <vt:lpstr>编程世界中的接口</vt:lpstr>
      <vt:lpstr>协议种类1 前后台通信协议</vt:lpstr>
      <vt:lpstr>协议2 – 不同开发人员之间的协议</vt:lpstr>
      <vt:lpstr>协议3 – 不用系统之间的协议</vt:lpstr>
      <vt:lpstr>面向对象接口思维</vt:lpstr>
      <vt:lpstr>面向接口编程步骤</vt:lpstr>
      <vt:lpstr>看看高级语言 如何使用接口编程</vt:lpstr>
      <vt:lpstr>第一步：规定接口</vt:lpstr>
      <vt:lpstr>高级语言定义接口</vt:lpstr>
      <vt:lpstr>第二步：实现模块</vt:lpstr>
      <vt:lpstr>定义子模块（对象）并实现接口</vt:lpstr>
      <vt:lpstr>第三步：面向接口编程</vt:lpstr>
      <vt:lpstr>JS实现接口</vt:lpstr>
      <vt:lpstr>PowerPoint 演示文稿</vt:lpstr>
      <vt:lpstr>PowerPoint 演示文稿</vt:lpstr>
      <vt:lpstr>PowerPoint 演示文稿</vt:lpstr>
      <vt:lpstr>面向对象解决的问题</vt:lpstr>
      <vt:lpstr>应对变化</vt:lpstr>
      <vt:lpstr>面向未来（变化）编程</vt:lpstr>
      <vt:lpstr>如何更好应对变化</vt:lpstr>
      <vt:lpstr>好的架构师</vt:lpstr>
      <vt:lpstr>学习思维而不是代码</vt:lpstr>
      <vt:lpstr>继承和开放封闭原则</vt:lpstr>
      <vt:lpstr>继承和单一职责原则</vt:lpstr>
      <vt:lpstr>总结继承作用</vt:lpstr>
      <vt:lpstr>继承的好处</vt:lpstr>
      <vt:lpstr>第八层</vt:lpstr>
      <vt:lpstr>PowerPoint 演示文稿</vt:lpstr>
      <vt:lpstr>第九层 面向对象三大特征的运用</vt:lpstr>
      <vt:lpstr>PowerPoint 演示文稿</vt:lpstr>
      <vt:lpstr>PowerPoint 演示文稿</vt:lpstr>
      <vt:lpstr> 知识补充1</vt:lpstr>
      <vt:lpstr>从js发展历程理解原型的出现的历史原因</vt:lpstr>
      <vt:lpstr>从古代说起</vt:lpstr>
      <vt:lpstr>PowerPoint 演示文稿</vt:lpstr>
      <vt:lpstr>早期版本js</vt:lpstr>
      <vt:lpstr>第二阶段 面向对象兴起</vt:lpstr>
      <vt:lpstr>New的出现</vt:lpstr>
      <vt:lpstr>PowerPoint 演示文稿</vt:lpstr>
      <vt:lpstr>存在缺陷：无法共享属性</vt:lpstr>
      <vt:lpstr>prototype属性的引入</vt:lpstr>
      <vt:lpstr>PowerPoint 演示文稿</vt:lpstr>
      <vt:lpstr>PowerPoint 演示文稿</vt:lpstr>
      <vt:lpstr>实战 可选</vt:lpstr>
      <vt:lpstr>实战</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42</cp:revision>
  <dcterms:created xsi:type="dcterms:W3CDTF">2015-06-29T07:19:00Z</dcterms:created>
  <dcterms:modified xsi:type="dcterms:W3CDTF">2016-01-08T16:35:27Z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