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  <p:sldMasterId id="2147483713" r:id="rId2"/>
  </p:sldMasterIdLst>
  <p:notesMasterIdLst>
    <p:notesMasterId r:id="rId12"/>
  </p:notesMasterIdLst>
  <p:sldIdLst>
    <p:sldId id="257" r:id="rId3"/>
    <p:sldId id="256" r:id="rId4"/>
    <p:sldId id="258" r:id="rId5"/>
    <p:sldId id="291" r:id="rId6"/>
    <p:sldId id="292" r:id="rId7"/>
    <p:sldId id="293" r:id="rId8"/>
    <p:sldId id="262" r:id="rId9"/>
    <p:sldId id="276" r:id="rId10"/>
    <p:sldId id="277" r:id="rId11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3" d="100"/>
          <a:sy n="133" d="100"/>
        </p:scale>
        <p:origin x="53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37D6F-38BA-43B3-A9B2-3F4481D99E9B}" type="datetimeFigureOut">
              <a:rPr lang="LID4096" smtClean="0"/>
              <a:t>10/07/2025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2CCBA-C97D-4FA1-A7A8-53845637F3B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073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16188" y="857250"/>
            <a:ext cx="4113212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2CCBA-C97D-4FA1-A7A8-53845637F3B9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6325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1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7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10/07/2025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8030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367162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9" y="987427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10/07/2025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5652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10/07/2025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1485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8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2" y="4501729"/>
            <a:ext cx="10512425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10/07/2025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7788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10/07/2025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1119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49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0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5" y="1885950"/>
            <a:ext cx="2936242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0" y="2571750"/>
            <a:ext cx="294679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0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4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0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10/07/2025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13603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2" indent="0">
              <a:buNone/>
              <a:defRPr sz="1600"/>
            </a:lvl2pPr>
            <a:lvl3pPr marL="914423" indent="0">
              <a:buNone/>
              <a:defRPr sz="1600"/>
            </a:lvl3pPr>
            <a:lvl4pPr marL="1371634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0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7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0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8" y="4297503"/>
            <a:ext cx="293052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8" y="2256354"/>
            <a:ext cx="293052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2" indent="0">
              <a:buNone/>
              <a:defRPr sz="1600"/>
            </a:lvl2pPr>
            <a:lvl3pPr marL="914423" indent="0">
              <a:buNone/>
              <a:defRPr sz="1600"/>
            </a:lvl3pPr>
            <a:lvl4pPr marL="1371634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0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7" y="4873766"/>
            <a:ext cx="29344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0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2" y="2256354"/>
            <a:ext cx="293211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12" indent="0">
              <a:buNone/>
              <a:defRPr sz="1600"/>
            </a:lvl2pPr>
            <a:lvl3pPr marL="914423" indent="0">
              <a:buNone/>
              <a:defRPr sz="1600"/>
            </a:lvl3pPr>
            <a:lvl4pPr marL="1371634" indent="0">
              <a:buNone/>
              <a:defRPr sz="1600"/>
            </a:lvl4pPr>
            <a:lvl5pPr marL="1828846" indent="0">
              <a:buNone/>
              <a:defRPr sz="1600"/>
            </a:lvl5pPr>
            <a:lvl6pPr marL="2286057" indent="0">
              <a:buNone/>
              <a:defRPr sz="1600"/>
            </a:lvl6pPr>
            <a:lvl7pPr marL="2743268" indent="0">
              <a:buNone/>
              <a:defRPr sz="1600"/>
            </a:lvl7pPr>
            <a:lvl8pPr marL="3200480" indent="0">
              <a:buNone/>
              <a:defRPr sz="1600"/>
            </a:lvl8pPr>
            <a:lvl9pPr marL="3657692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8" y="4873762"/>
            <a:ext cx="293599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8" indent="0">
              <a:buNone/>
              <a:defRPr sz="900"/>
            </a:lvl7pPr>
            <a:lvl8pPr marL="3200480" indent="0">
              <a:buNone/>
              <a:defRPr sz="900"/>
            </a:lvl8pPr>
            <a:lvl9pPr marL="365769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10/07/2025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16143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10/07/2025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16964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10/07/2025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69587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F49D-F5D2-4D0D-8BAE-29F44D356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2CACA-E19D-45B0-B753-70687B66E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13FAB-7BD2-4843-A907-32A6DC8A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2A6-52CF-4F56-ACB7-67B621A29735}" type="datetimeFigureOut">
              <a:rPr lang="LID4096" smtClean="0"/>
              <a:t>10/07/2025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25DD7-670E-4DF0-83F5-98840EAA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97D0C-BD98-4AD1-AF23-0A71F91C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14148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81D46-DE52-4703-A13A-1CE6DCA5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0C798-7528-4C62-83D8-730D48D9F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B2E0-E0A7-46CC-8681-BB9B2885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2A6-52CF-4F56-ACB7-67B621A29735}" type="datetimeFigureOut">
              <a:rPr lang="LID4096" smtClean="0"/>
              <a:t>10/07/2025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46431-8A4C-4C3E-8DCC-0540205DE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11C6A-244C-448F-893D-E498F2E93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509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10/07/2025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80623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E832-72F2-4D88-9ADF-04572569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FA31C-446B-4A8D-925C-5DF8B1D9C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F7F5D-E1B2-4F92-95C7-E57FB71E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2A6-52CF-4F56-ACB7-67B621A29735}" type="datetimeFigureOut">
              <a:rPr lang="LID4096" smtClean="0"/>
              <a:t>10/07/2025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0210D-8191-4E29-8463-7BA9CA17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7E2FD-59D7-4744-BE75-85B6CEC8C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4643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9A26C-3723-4C1D-AA63-D4C1FE76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51761-9C90-4A63-B03B-79954D7B7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34A0F-96AB-4C25-8503-A6CF7CB97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ECEE7-D6F9-479A-80CD-D1B2A0088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2A6-52CF-4F56-ACB7-67B621A29735}" type="datetimeFigureOut">
              <a:rPr lang="LID4096" smtClean="0"/>
              <a:t>10/07/2025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E9383-DD5E-4D8D-B135-664F9A07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4CE9-9E49-45A6-A03A-731F1588F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91742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2CC3-DB3C-4AFD-AEF8-35D65B52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78D8D-529A-4F2B-BE9B-E04782208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29C63-6DAE-4C44-810B-22C60817B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8F038-0FBA-4ECE-A0AA-0E1AAAE64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95526-C3CD-46B8-ACEB-691857BC3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1AB50-1952-4468-8AB4-FA8370DB1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2A6-52CF-4F56-ACB7-67B621A29735}" type="datetimeFigureOut">
              <a:rPr lang="LID4096" smtClean="0"/>
              <a:t>10/07/2025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08139F-EAB7-492C-BB47-F920457FC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C18D7-A6A3-4A2C-AB55-CB7486E2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87697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6D475-2DB6-453D-8CC6-498834FB9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D89CC-4839-41C7-8E9D-21365E7C6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2A6-52CF-4F56-ACB7-67B621A29735}" type="datetimeFigureOut">
              <a:rPr lang="LID4096" smtClean="0"/>
              <a:t>10/07/2025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7C778-511C-44C3-8D93-1F9A8531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ED8F42-0EF5-474F-A708-0AA4557E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858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96978-DE8B-4D81-B7F3-50E93BBF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2A6-52CF-4F56-ACB7-67B621A29735}" type="datetimeFigureOut">
              <a:rPr lang="LID4096" smtClean="0"/>
              <a:t>10/07/2025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393FD-C79B-4F4C-A5E7-66E398F5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73AB7-ACA8-4B77-89ED-CBFCB7AD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468008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5075-63BB-4C7D-AB36-DB6BC1848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B5A9C-5EEE-47FA-9D22-D988ABFD2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DBBAB-D4AD-4D2F-AD2F-E59C24498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70524-7BD1-4E09-9C47-BB90133C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2A6-52CF-4F56-ACB7-67B621A29735}" type="datetimeFigureOut">
              <a:rPr lang="LID4096" smtClean="0"/>
              <a:t>10/07/2025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441BB-5938-48A9-BAD9-AE450F7C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F76FD-20D3-420F-A980-40F178F1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76745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4210C-1329-4ECD-A643-91DE98B9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6DA853-D967-4597-ACFC-E2CA37163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4767D8-60A9-4060-A5FC-64C4F3095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AD03B-CAB5-4F67-9ED3-A52869F27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2A6-52CF-4F56-ACB7-67B621A29735}" type="datetimeFigureOut">
              <a:rPr lang="LID4096" smtClean="0"/>
              <a:t>10/07/2025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0A4B9-024D-45B3-AFA2-35BBC72C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98D44-18CB-435C-961F-825F287C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76934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6858-EC16-4EEB-ABCD-302E63F8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138E4-EB97-4273-9C8A-2FA7BCCC3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276E6-73A2-4EAA-AF29-5F9B9D72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2A6-52CF-4F56-ACB7-67B621A29735}" type="datetimeFigureOut">
              <a:rPr lang="LID4096" smtClean="0"/>
              <a:t>10/07/2025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96681-27A4-43A9-B0A6-4D6943F7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073D0-D5E8-4B91-9E1F-A00EC35C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7761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B7C56-0434-4735-AA77-AB106BD8B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E6C92-AC5C-40B9-BAFC-C87F2E110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8D2C3-35B3-47B8-9B8B-D5C8EFF01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12A6-52CF-4F56-ACB7-67B621A29735}" type="datetimeFigureOut">
              <a:rPr lang="LID4096" smtClean="0"/>
              <a:t>10/07/2025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E1791-85F5-4D1F-8C2B-7F7D996A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D2746-124C-4DA9-A1E9-4CD127A8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633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6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12" indent="0" algn="ctr">
              <a:buNone/>
              <a:defRPr sz="2000"/>
            </a:lvl2pPr>
            <a:lvl3pPr marL="914423" indent="0" algn="ctr">
              <a:buNone/>
              <a:defRPr sz="1800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10/07/2025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257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3" y="1825625"/>
            <a:ext cx="503396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10/07/2025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104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6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6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10/07/2025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9616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10/07/2025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812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10/07/2025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99702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10/07/2025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914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0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12" indent="0">
              <a:buNone/>
              <a:defRPr sz="1400"/>
            </a:lvl2pPr>
            <a:lvl3pPr marL="914423" indent="0">
              <a:buNone/>
              <a:defRPr sz="1200"/>
            </a:lvl3pPr>
            <a:lvl4pPr marL="1371634" indent="0">
              <a:buNone/>
              <a:defRPr sz="1000"/>
            </a:lvl4pPr>
            <a:lvl5pPr marL="1828846" indent="0">
              <a:buNone/>
              <a:defRPr sz="1000"/>
            </a:lvl5pPr>
            <a:lvl6pPr marL="2286057" indent="0">
              <a:buNone/>
              <a:defRPr sz="1000"/>
            </a:lvl6pPr>
            <a:lvl7pPr marL="2743268" indent="0">
              <a:buNone/>
              <a:defRPr sz="1000"/>
            </a:lvl7pPr>
            <a:lvl8pPr marL="3200480" indent="0">
              <a:buNone/>
              <a:defRPr sz="1000"/>
            </a:lvl8pPr>
            <a:lvl9pPr marL="3657692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91CD4-DED1-40E8-A864-CA185BF4DF33}" type="datetimeFigureOut">
              <a:rPr lang="LID4096" smtClean="0"/>
              <a:t>10/07/2025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3904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3" y="1825625"/>
            <a:ext cx="102338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7491CD4-DED1-40E8-A864-CA185BF4DF33}" type="datetimeFigureOut">
              <a:rPr lang="LID4096" smtClean="0"/>
              <a:t>10/07/2025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2F6CFB6-38A4-4E87-B3EF-0B16E7584C7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45028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1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2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40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64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CE1E8-2F64-46E8-9AD5-01423D499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9448F-65CE-49AB-B9EE-AE4CABD67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A1969-516C-48E8-AC34-35C3B9E8E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212A6-52CF-4F56-ACB7-67B621A29735}" type="datetimeFigureOut">
              <a:rPr lang="LID4096" smtClean="0"/>
              <a:t>10/07/2025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EF770-4DD3-468D-98BE-0086ECDD7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845DB-62E5-49E7-A87F-1F59C7955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872D2-B254-42C9-A207-372BE5E97144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41948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webp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AFF67-18CB-4F3E-8B10-8F665690A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8407"/>
            <a:ext cx="9144000" cy="1120670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Cars Streaming Alerting</a:t>
            </a:r>
            <a:endParaRPr lang="LID4096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2532" y="134382"/>
            <a:ext cx="9144000" cy="754025"/>
          </a:xfrm>
        </p:spPr>
        <p:txBody>
          <a:bodyPr>
            <a:normAutofit/>
          </a:bodyPr>
          <a:lstStyle/>
          <a:p>
            <a:r>
              <a:rPr lang="en-US" dirty="0"/>
              <a:t>2025 DE</a:t>
            </a: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A6DBAF-311D-4A27-99D6-BE6CF2085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69" y="2118088"/>
            <a:ext cx="50577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5123" y="332757"/>
            <a:ext cx="9144000" cy="128618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Contents</a:t>
            </a:r>
            <a:endParaRPr lang="LID4096" sz="6600" dirty="0"/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BC35990-EFC4-4A85-9656-A5C5AB0941D8}"/>
              </a:ext>
            </a:extLst>
          </p:cNvPr>
          <p:cNvSpPr txBox="1">
            <a:spLocks/>
          </p:cNvSpPr>
          <p:nvPr/>
        </p:nvSpPr>
        <p:spPr>
          <a:xfrm>
            <a:off x="1144246" y="1932497"/>
            <a:ext cx="9714877" cy="378250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0" indent="-342910" algn="l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Idea and goals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Workflow</a:t>
            </a:r>
            <a:r>
              <a:rPr lang="he-IL" sz="2800" dirty="0"/>
              <a:t> </a:t>
            </a:r>
            <a:endParaRPr lang="en-US" sz="28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800" dirty="0"/>
              <a:t>T</a:t>
            </a:r>
            <a:r>
              <a:rPr lang="en-GB" sz="2800" dirty="0"/>
              <a:t>ech stack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Problems on the way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800" dirty="0"/>
              <a:t>App demo</a:t>
            </a:r>
            <a:endParaRPr lang="en-GB" sz="2000" dirty="0"/>
          </a:p>
          <a:p>
            <a:pPr algn="l">
              <a:buClr>
                <a:schemeClr val="dk1"/>
              </a:buClr>
              <a:buSzPts val="2000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852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5123" y="69306"/>
            <a:ext cx="9144000" cy="916940"/>
          </a:xfrm>
        </p:spPr>
        <p:txBody>
          <a:bodyPr>
            <a:normAutofit/>
          </a:bodyPr>
          <a:lstStyle/>
          <a:p>
            <a:pPr algn="ctr"/>
            <a:r>
              <a:rPr lang="en-GB" sz="5400" dirty="0"/>
              <a:t>Idea and goals</a:t>
            </a:r>
            <a:endParaRPr lang="en-GB" sz="8800" dirty="0"/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BC35990-EFC4-4A85-9656-A5C5AB0941D8}"/>
              </a:ext>
            </a:extLst>
          </p:cNvPr>
          <p:cNvSpPr txBox="1">
            <a:spLocks/>
          </p:cNvSpPr>
          <p:nvPr/>
        </p:nvSpPr>
        <p:spPr>
          <a:xfrm>
            <a:off x="396881" y="1515291"/>
            <a:ext cx="11412070" cy="372618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B0F0"/>
              </a:buClr>
              <a:buSzPts val="2000"/>
            </a:pPr>
            <a:r>
              <a:rPr lang="en-GB" sz="3000" dirty="0"/>
              <a:t>Build an app that 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400" dirty="0"/>
              <a:t>Implements the tasks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400" dirty="0"/>
              <a:t>Include Iceberg tables</a:t>
            </a:r>
            <a:endParaRPr lang="en-GB" sz="2400" dirty="0">
              <a:latin typeface="Bahnschrift" panose="020B0502040204020203" pitchFamily="34" charset="0"/>
            </a:endParaRP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400" dirty="0"/>
              <a:t>Include orchestration (Airflow)</a:t>
            </a:r>
            <a:endParaRPr lang="en-GB" sz="2400" dirty="0">
              <a:latin typeface="Bahnschrift" panose="020B0502040204020203" pitchFamily="34" charset="0"/>
            </a:endParaRP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400" dirty="0"/>
              <a:t>Include a tool to query the data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400" dirty="0"/>
              <a:t>Build a dashboard in Superset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400" dirty="0"/>
              <a:t>Include Telegram bot to manipulate the process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400" dirty="0"/>
              <a:t>AI integration in the bot</a:t>
            </a:r>
            <a:endParaRPr lang="en-GB" sz="2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9129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5123" y="69306"/>
            <a:ext cx="9144000" cy="916940"/>
          </a:xfrm>
        </p:spPr>
        <p:txBody>
          <a:bodyPr>
            <a:normAutofit/>
          </a:bodyPr>
          <a:lstStyle/>
          <a:p>
            <a:pPr algn="ctr"/>
            <a:r>
              <a:rPr lang="en-GB" sz="5400" dirty="0"/>
              <a:t>Idea and goals</a:t>
            </a:r>
            <a:endParaRPr lang="en-GB" sz="8800" dirty="0"/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BC35990-EFC4-4A85-9656-A5C5AB0941D8}"/>
              </a:ext>
            </a:extLst>
          </p:cNvPr>
          <p:cNvSpPr txBox="1">
            <a:spLocks/>
          </p:cNvSpPr>
          <p:nvPr/>
        </p:nvSpPr>
        <p:spPr>
          <a:xfrm>
            <a:off x="396881" y="1515291"/>
            <a:ext cx="11412070" cy="372618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Clr>
                <a:srgbClr val="00B0F0"/>
              </a:buClr>
              <a:buSzPts val="2000"/>
            </a:pPr>
            <a:r>
              <a:rPr lang="en-GB" sz="3000" dirty="0"/>
              <a:t>Build an app that 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400" dirty="0"/>
              <a:t>Implements the tasks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400" dirty="0"/>
              <a:t>Include Iceberg tables</a:t>
            </a:r>
            <a:endParaRPr lang="en-GB" sz="2400" dirty="0">
              <a:latin typeface="Bahnschrift" panose="020B0502040204020203" pitchFamily="34" charset="0"/>
            </a:endParaRP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400" dirty="0"/>
              <a:t>Include orchestration (Airflow)</a:t>
            </a:r>
            <a:endParaRPr lang="en-GB" sz="2400" dirty="0">
              <a:latin typeface="Bahnschrift" panose="020B0502040204020203" pitchFamily="34" charset="0"/>
            </a:endParaRP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400" dirty="0"/>
              <a:t>Include a tool to query the data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400" dirty="0"/>
              <a:t>Build a dashboard in Superset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400" dirty="0"/>
              <a:t>Include Telegram bot to manipulate the process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US" sz="2400" dirty="0"/>
              <a:t>AI integration in the bot</a:t>
            </a:r>
            <a:endParaRPr lang="en-GB" sz="2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85976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5123" y="69306"/>
            <a:ext cx="9144000" cy="57928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GB" sz="4000" dirty="0"/>
              <a:t>Workflow (task)</a:t>
            </a:r>
            <a:endParaRPr lang="en-GB" sz="6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4F912D-03FD-4BBD-BE80-8988D31CED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97" b="25936"/>
          <a:stretch/>
        </p:blipFill>
        <p:spPr>
          <a:xfrm>
            <a:off x="327006" y="1751790"/>
            <a:ext cx="11558400" cy="293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07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5123" y="69306"/>
            <a:ext cx="9144000" cy="57928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GB" sz="4000" dirty="0"/>
              <a:t>Workflow (implemented)</a:t>
            </a:r>
            <a:endParaRPr lang="en-GB" sz="6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EAD9AE-215A-4AA8-AD81-60FFC1A87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214" y="3758594"/>
            <a:ext cx="583018" cy="5804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C62EC4-D4E6-41F7-B739-C28684BA8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74" y="3932250"/>
            <a:ext cx="886320" cy="3555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5E4E4A-7956-49FC-9B37-39BCB4422DBF}"/>
              </a:ext>
            </a:extLst>
          </p:cNvPr>
          <p:cNvSpPr txBox="1"/>
          <p:nvPr/>
        </p:nvSpPr>
        <p:spPr>
          <a:xfrm>
            <a:off x="131277" y="4317479"/>
            <a:ext cx="1055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Data generator</a:t>
            </a:r>
            <a:endParaRPr lang="LID4096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70BD13-38CA-49EB-9C96-6D3CD4A5B261}"/>
              </a:ext>
            </a:extLst>
          </p:cNvPr>
          <p:cNvSpPr txBox="1"/>
          <p:nvPr/>
        </p:nvSpPr>
        <p:spPr>
          <a:xfrm>
            <a:off x="1617628" y="4302629"/>
            <a:ext cx="10559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sensors-sample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91E229-B7D5-4BB0-89EC-EA7E402D676B}"/>
              </a:ext>
            </a:extLst>
          </p:cNvPr>
          <p:cNvSpPr txBox="1"/>
          <p:nvPr/>
        </p:nvSpPr>
        <p:spPr>
          <a:xfrm>
            <a:off x="3005488" y="4255924"/>
            <a:ext cx="980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DataEnrichment</a:t>
            </a:r>
          </a:p>
          <a:p>
            <a:pPr algn="ctr"/>
            <a:endParaRPr lang="LID4096" sz="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37371A-304B-4E00-A5D6-FEDDFAD38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204" y="3761422"/>
            <a:ext cx="583018" cy="5804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D2A8B0-E7E1-4CD6-8F94-67D4EA327ADF}"/>
              </a:ext>
            </a:extLst>
          </p:cNvPr>
          <p:cNvSpPr txBox="1"/>
          <p:nvPr/>
        </p:nvSpPr>
        <p:spPr>
          <a:xfrm>
            <a:off x="4377110" y="4299958"/>
            <a:ext cx="980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samples-enriched</a:t>
            </a:r>
          </a:p>
          <a:p>
            <a:pPr algn="ctr"/>
            <a:endParaRPr lang="LID4096" sz="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6CCA758-06AA-46C5-8AC9-32BE7FAA77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66" r="25888"/>
          <a:stretch/>
        </p:blipFill>
        <p:spPr>
          <a:xfrm>
            <a:off x="4308172" y="1865416"/>
            <a:ext cx="1049608" cy="114308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912E87-0E40-48E7-834E-CD6CB06BE788}"/>
              </a:ext>
            </a:extLst>
          </p:cNvPr>
          <p:cNvSpPr txBox="1"/>
          <p:nvPr/>
        </p:nvSpPr>
        <p:spPr>
          <a:xfrm>
            <a:off x="4308172" y="1321979"/>
            <a:ext cx="1005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cars_raw.cars_raw</a:t>
            </a:r>
          </a:p>
          <a:p>
            <a:r>
              <a:rPr lang="en-US" sz="800" dirty="0"/>
              <a:t>dims.car_colors</a:t>
            </a:r>
          </a:p>
          <a:p>
            <a:r>
              <a:rPr lang="en-US" sz="800" dirty="0"/>
              <a:t>dims.car_models</a:t>
            </a:r>
          </a:p>
          <a:p>
            <a:r>
              <a:rPr lang="en-US" sz="800" dirty="0"/>
              <a:t>dims.cars</a:t>
            </a:r>
          </a:p>
          <a:p>
            <a:r>
              <a:rPr lang="en-US" sz="800" dirty="0"/>
              <a:t>dims.cars_enriched</a:t>
            </a:r>
            <a:endParaRPr lang="LID4096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3135AA-BDA5-417F-A569-D015CD344FD8}"/>
              </a:ext>
            </a:extLst>
          </p:cNvPr>
          <p:cNvSpPr txBox="1"/>
          <p:nvPr/>
        </p:nvSpPr>
        <p:spPr>
          <a:xfrm>
            <a:off x="2131813" y="2780902"/>
            <a:ext cx="11660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Create schemas.tables</a:t>
            </a:r>
            <a:endParaRPr lang="LID4096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D4848A-8928-4EEF-8CBC-952C3D85FE84}"/>
              </a:ext>
            </a:extLst>
          </p:cNvPr>
          <p:cNvSpPr txBox="1"/>
          <p:nvPr/>
        </p:nvSpPr>
        <p:spPr>
          <a:xfrm>
            <a:off x="5704830" y="4294285"/>
            <a:ext cx="88075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AlertDetection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6F3125-A50C-49BA-BB83-25D740562953}"/>
              </a:ext>
            </a:extLst>
          </p:cNvPr>
          <p:cNvSpPr txBox="1"/>
          <p:nvPr/>
        </p:nvSpPr>
        <p:spPr>
          <a:xfrm>
            <a:off x="7032457" y="4294285"/>
            <a:ext cx="7174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alert-data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3F103C3-AEFC-46EC-A4EF-AAE6F0B5A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819" y="3758594"/>
            <a:ext cx="583018" cy="5804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224A8AC-10F4-4161-A119-969F06B14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808" y="3947899"/>
            <a:ext cx="953040" cy="38229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7FE54B-1B3C-49C1-89AC-7AB788C52E10}"/>
              </a:ext>
            </a:extLst>
          </p:cNvPr>
          <p:cNvSpPr txBox="1"/>
          <p:nvPr/>
        </p:nvSpPr>
        <p:spPr>
          <a:xfrm>
            <a:off x="8300343" y="4305806"/>
            <a:ext cx="74596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AlertCounter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8A38043-8C8B-494E-B9F8-FC38A0C99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963" y="3691194"/>
            <a:ext cx="1680585" cy="94375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489CB66-B9FF-4BC2-BEF6-138D5A797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137" y="3907219"/>
            <a:ext cx="886320" cy="35553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1C16D0D-A3BC-412C-AC22-EAB8D6425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131" y="3932249"/>
            <a:ext cx="886320" cy="35553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11D438F-AFEA-4AEF-A949-0861C2719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684" y="2393183"/>
            <a:ext cx="886320" cy="355530"/>
          </a:xfrm>
          <a:prstGeom prst="rect">
            <a:avLst/>
          </a:prstGeom>
        </p:spPr>
      </p:pic>
      <p:sp>
        <p:nvSpPr>
          <p:cNvPr id="49" name="Arrow: Right 48">
            <a:extLst>
              <a:ext uri="{FF2B5EF4-FFF2-40B4-BE49-F238E27FC236}">
                <a16:creationId xmlns:a16="http://schemas.microsoft.com/office/drawing/2014/main" id="{332A56A9-E670-4FFD-8C1E-D52964EF01AA}"/>
              </a:ext>
            </a:extLst>
          </p:cNvPr>
          <p:cNvSpPr/>
          <p:nvPr/>
        </p:nvSpPr>
        <p:spPr>
          <a:xfrm>
            <a:off x="1251576" y="3982488"/>
            <a:ext cx="506580" cy="273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488E3AE8-1BDF-4700-AB18-0ACC1B446B24}"/>
              </a:ext>
            </a:extLst>
          </p:cNvPr>
          <p:cNvSpPr/>
          <p:nvPr/>
        </p:nvSpPr>
        <p:spPr>
          <a:xfrm>
            <a:off x="2518498" y="3973296"/>
            <a:ext cx="506580" cy="273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63DBC2A3-8302-4438-AD16-EB6680F40414}"/>
              </a:ext>
            </a:extLst>
          </p:cNvPr>
          <p:cNvSpPr/>
          <p:nvPr/>
        </p:nvSpPr>
        <p:spPr>
          <a:xfrm>
            <a:off x="4008647" y="3973167"/>
            <a:ext cx="506580" cy="273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7AF46FEC-7C38-45FE-82FA-A64234E90BB4}"/>
              </a:ext>
            </a:extLst>
          </p:cNvPr>
          <p:cNvSpPr/>
          <p:nvPr/>
        </p:nvSpPr>
        <p:spPr>
          <a:xfrm>
            <a:off x="5200763" y="3989614"/>
            <a:ext cx="472089" cy="273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CE9AFE5E-BC86-4DAB-895C-1E1A7541F727}"/>
              </a:ext>
            </a:extLst>
          </p:cNvPr>
          <p:cNvSpPr/>
          <p:nvPr/>
        </p:nvSpPr>
        <p:spPr>
          <a:xfrm>
            <a:off x="6626342" y="3981296"/>
            <a:ext cx="439796" cy="264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1039BFF4-B51E-4B55-A5CA-251E3F8E6852}"/>
              </a:ext>
            </a:extLst>
          </p:cNvPr>
          <p:cNvSpPr/>
          <p:nvPr/>
        </p:nvSpPr>
        <p:spPr>
          <a:xfrm>
            <a:off x="7724172" y="4005332"/>
            <a:ext cx="439796" cy="264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D68A8853-70A2-4C52-BF0C-6FE28ED60BDE}"/>
              </a:ext>
            </a:extLst>
          </p:cNvPr>
          <p:cNvSpPr/>
          <p:nvPr/>
        </p:nvSpPr>
        <p:spPr>
          <a:xfrm>
            <a:off x="9663819" y="3986747"/>
            <a:ext cx="583911" cy="2649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88AB75-EC57-45FB-8D51-F7DAA20B3661}"/>
              </a:ext>
            </a:extLst>
          </p:cNvPr>
          <p:cNvSpPr txBox="1"/>
          <p:nvPr/>
        </p:nvSpPr>
        <p:spPr>
          <a:xfrm>
            <a:off x="9642979" y="4231298"/>
            <a:ext cx="5279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alert</a:t>
            </a:r>
            <a:endParaRPr lang="LID4096" sz="800" dirty="0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6482B2DD-AA7A-496D-A630-D3991EC8DB42}"/>
              </a:ext>
            </a:extLst>
          </p:cNvPr>
          <p:cNvSpPr/>
          <p:nvPr/>
        </p:nvSpPr>
        <p:spPr>
          <a:xfrm>
            <a:off x="3432373" y="2475378"/>
            <a:ext cx="735928" cy="273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435820F9-39D4-478D-AB56-F1686FCE6763}"/>
              </a:ext>
            </a:extLst>
          </p:cNvPr>
          <p:cNvSpPr/>
          <p:nvPr/>
        </p:nvSpPr>
        <p:spPr>
          <a:xfrm rot="13568762">
            <a:off x="5126983" y="3068211"/>
            <a:ext cx="685298" cy="273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ABE169-7BB2-401D-BDE9-51CA7404CAE1}"/>
              </a:ext>
            </a:extLst>
          </p:cNvPr>
          <p:cNvSpPr txBox="1"/>
          <p:nvPr/>
        </p:nvSpPr>
        <p:spPr>
          <a:xfrm>
            <a:off x="5586845" y="3093072"/>
            <a:ext cx="10183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dims.cars_enriched</a:t>
            </a:r>
            <a:endParaRPr lang="LID4096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D796AA8-89DE-4C81-87A6-A8DE6138094F}"/>
              </a:ext>
            </a:extLst>
          </p:cNvPr>
          <p:cNvSpPr txBox="1"/>
          <p:nvPr/>
        </p:nvSpPr>
        <p:spPr>
          <a:xfrm>
            <a:off x="2224509" y="1931518"/>
            <a:ext cx="9806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dims.car_colors</a:t>
            </a:r>
          </a:p>
          <a:p>
            <a:pPr algn="ctr"/>
            <a:r>
              <a:rPr lang="en-US" sz="800" dirty="0"/>
              <a:t>dims.car_models</a:t>
            </a:r>
          </a:p>
          <a:p>
            <a:pPr algn="ctr"/>
            <a:r>
              <a:rPr lang="en-US" sz="800" dirty="0"/>
              <a:t>dims.cars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B952F640-B358-4866-865F-B34C544E17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683144"/>
            <a:ext cx="1230329" cy="579279"/>
          </a:xfrm>
          <a:prstGeom prst="rect">
            <a:avLst/>
          </a:prstGeom>
        </p:spPr>
      </p:pic>
      <p:sp>
        <p:nvSpPr>
          <p:cNvPr id="66" name="Arrow: Right 65">
            <a:extLst>
              <a:ext uri="{FF2B5EF4-FFF2-40B4-BE49-F238E27FC236}">
                <a16:creationId xmlns:a16="http://schemas.microsoft.com/office/drawing/2014/main" id="{DCFE253F-AB00-435A-8294-72F4602B2825}"/>
              </a:ext>
            </a:extLst>
          </p:cNvPr>
          <p:cNvSpPr/>
          <p:nvPr/>
        </p:nvSpPr>
        <p:spPr>
          <a:xfrm rot="9871899">
            <a:off x="5222113" y="2277682"/>
            <a:ext cx="834479" cy="273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64686823-370D-4E7C-BCC8-9210073E09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937" y="910698"/>
            <a:ext cx="697048" cy="697048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C4668A6-9E9A-4712-B636-4E0975CDCA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9937" y="2393183"/>
            <a:ext cx="1201353" cy="600677"/>
          </a:xfrm>
          <a:prstGeom prst="rect">
            <a:avLst/>
          </a:prstGeom>
        </p:spPr>
      </p:pic>
      <p:sp>
        <p:nvSpPr>
          <p:cNvPr id="73" name="Arrow: Right 72">
            <a:extLst>
              <a:ext uri="{FF2B5EF4-FFF2-40B4-BE49-F238E27FC236}">
                <a16:creationId xmlns:a16="http://schemas.microsoft.com/office/drawing/2014/main" id="{DD0A58D7-8480-49F4-B957-8BFC0CE81B23}"/>
              </a:ext>
            </a:extLst>
          </p:cNvPr>
          <p:cNvSpPr/>
          <p:nvPr/>
        </p:nvSpPr>
        <p:spPr>
          <a:xfrm rot="8936752">
            <a:off x="7161139" y="1563707"/>
            <a:ext cx="644044" cy="273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BC7C1B3B-3BD9-429A-9A5F-AE2ABAD8C2AA}"/>
              </a:ext>
            </a:extLst>
          </p:cNvPr>
          <p:cNvSpPr/>
          <p:nvPr/>
        </p:nvSpPr>
        <p:spPr>
          <a:xfrm rot="12352928">
            <a:off x="7361340" y="2151306"/>
            <a:ext cx="491821" cy="273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78897515-01BF-47CE-A2FC-3D6D9D5A8A0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94" y="1607746"/>
            <a:ext cx="1137865" cy="439975"/>
          </a:xfrm>
          <a:prstGeom prst="rect">
            <a:avLst/>
          </a:prstGeom>
        </p:spPr>
      </p:pic>
      <p:sp>
        <p:nvSpPr>
          <p:cNvPr id="77" name="Arrow: Right 76">
            <a:extLst>
              <a:ext uri="{FF2B5EF4-FFF2-40B4-BE49-F238E27FC236}">
                <a16:creationId xmlns:a16="http://schemas.microsoft.com/office/drawing/2014/main" id="{11BDA57C-1F8A-4671-BCAD-F26F2AC7FE1B}"/>
              </a:ext>
            </a:extLst>
          </p:cNvPr>
          <p:cNvSpPr/>
          <p:nvPr/>
        </p:nvSpPr>
        <p:spPr>
          <a:xfrm rot="18849381">
            <a:off x="3772424" y="3140713"/>
            <a:ext cx="685298" cy="273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A41E42-2079-4BA9-BD75-A36F59F7BD62}"/>
              </a:ext>
            </a:extLst>
          </p:cNvPr>
          <p:cNvSpPr txBox="1"/>
          <p:nvPr/>
        </p:nvSpPr>
        <p:spPr>
          <a:xfrm>
            <a:off x="3114318" y="3150777"/>
            <a:ext cx="98066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/>
              <a:t>cars_raw.cars_raw</a:t>
            </a:r>
            <a:endParaRPr lang="LID4096" sz="8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5B12940-E06C-4D66-BECD-C7C0F2945756}"/>
              </a:ext>
            </a:extLst>
          </p:cNvPr>
          <p:cNvCxnSpPr>
            <a:cxnSpLocks/>
          </p:cNvCxnSpPr>
          <p:nvPr/>
        </p:nvCxnSpPr>
        <p:spPr>
          <a:xfrm>
            <a:off x="131277" y="1559459"/>
            <a:ext cx="0" cy="31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DD2F3B8-C4CF-441B-A3C1-8EBCA066CD07}"/>
              </a:ext>
            </a:extLst>
          </p:cNvPr>
          <p:cNvCxnSpPr>
            <a:cxnSpLocks/>
          </p:cNvCxnSpPr>
          <p:nvPr/>
        </p:nvCxnSpPr>
        <p:spPr>
          <a:xfrm>
            <a:off x="3214535" y="1560195"/>
            <a:ext cx="0" cy="216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5E314B9-2FF4-4DAB-94BA-739EFB72ADB0}"/>
              </a:ext>
            </a:extLst>
          </p:cNvPr>
          <p:cNvCxnSpPr>
            <a:cxnSpLocks/>
          </p:cNvCxnSpPr>
          <p:nvPr/>
        </p:nvCxnSpPr>
        <p:spPr>
          <a:xfrm flipH="1" flipV="1">
            <a:off x="148974" y="1559459"/>
            <a:ext cx="3056205" cy="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77CF44CD-E6A0-4218-A355-BC041BF91D56}"/>
              </a:ext>
            </a:extLst>
          </p:cNvPr>
          <p:cNvCxnSpPr>
            <a:cxnSpLocks/>
          </p:cNvCxnSpPr>
          <p:nvPr/>
        </p:nvCxnSpPr>
        <p:spPr>
          <a:xfrm flipH="1">
            <a:off x="131277" y="4743450"/>
            <a:ext cx="9163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4478BF2-7841-45E0-9989-759DA23289C5}"/>
              </a:ext>
            </a:extLst>
          </p:cNvPr>
          <p:cNvCxnSpPr>
            <a:cxnSpLocks/>
          </p:cNvCxnSpPr>
          <p:nvPr/>
        </p:nvCxnSpPr>
        <p:spPr>
          <a:xfrm flipH="1">
            <a:off x="3214537" y="3722203"/>
            <a:ext cx="6091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920F478-696B-40AB-966F-1613C50E0E52}"/>
              </a:ext>
            </a:extLst>
          </p:cNvPr>
          <p:cNvCxnSpPr>
            <a:cxnSpLocks/>
          </p:cNvCxnSpPr>
          <p:nvPr/>
        </p:nvCxnSpPr>
        <p:spPr>
          <a:xfrm>
            <a:off x="9294874" y="3722203"/>
            <a:ext cx="0" cy="1021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Picture 103">
            <a:extLst>
              <a:ext uri="{FF2B5EF4-FFF2-40B4-BE49-F238E27FC236}">
                <a16:creationId xmlns:a16="http://schemas.microsoft.com/office/drawing/2014/main" id="{58CED881-9E27-4C73-B2CB-235C033EA3C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7324" y="1054085"/>
            <a:ext cx="927298" cy="427984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D2D17C8A-2FDB-4C68-BD29-E9FF655B0B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976" y="648586"/>
            <a:ext cx="1208770" cy="1208770"/>
          </a:xfrm>
          <a:prstGeom prst="rect">
            <a:avLst/>
          </a:prstGeom>
        </p:spPr>
      </p:pic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CA7727ED-0C31-49DC-BC15-F3488811FE0D}"/>
              </a:ext>
            </a:extLst>
          </p:cNvPr>
          <p:cNvSpPr/>
          <p:nvPr/>
        </p:nvSpPr>
        <p:spPr>
          <a:xfrm rot="10800000">
            <a:off x="8507660" y="1136112"/>
            <a:ext cx="491821" cy="273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A370953E-C9B9-4254-AC79-EA7D5A3E82D8}"/>
              </a:ext>
            </a:extLst>
          </p:cNvPr>
          <p:cNvSpPr/>
          <p:nvPr/>
        </p:nvSpPr>
        <p:spPr>
          <a:xfrm rot="10800000">
            <a:off x="10035057" y="1118538"/>
            <a:ext cx="491821" cy="2734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AC32D63C-CC8C-416C-9D44-8DC46275B9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801" y="5118912"/>
            <a:ext cx="4366172" cy="103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40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7962" y="189411"/>
            <a:ext cx="9144000" cy="1077687"/>
          </a:xfrm>
        </p:spPr>
        <p:txBody>
          <a:bodyPr>
            <a:normAutofit/>
          </a:bodyPr>
          <a:lstStyle/>
          <a:p>
            <a:pPr algn="ctr">
              <a:buClr>
                <a:srgbClr val="00B0F0"/>
              </a:buClr>
              <a:buSzPts val="2000"/>
            </a:pPr>
            <a:r>
              <a:rPr lang="en-GB" sz="4800" dirty="0"/>
              <a:t>Problems on the way</a:t>
            </a:r>
          </a:p>
        </p:txBody>
      </p:sp>
      <p:sp>
        <p:nvSpPr>
          <p:cNvPr id="11" name="Google Shape;98;p2">
            <a:extLst>
              <a:ext uri="{FF2B5EF4-FFF2-40B4-BE49-F238E27FC236}">
                <a16:creationId xmlns:a16="http://schemas.microsoft.com/office/drawing/2014/main" id="{5AE0EAB3-58EB-4A8A-9FB1-CABF501282CB}"/>
              </a:ext>
            </a:extLst>
          </p:cNvPr>
          <p:cNvSpPr txBox="1">
            <a:spLocks/>
          </p:cNvSpPr>
          <p:nvPr/>
        </p:nvSpPr>
        <p:spPr>
          <a:xfrm>
            <a:off x="339596" y="2426987"/>
            <a:ext cx="8791341" cy="338598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Configuration of all the containers to talk to each other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Learn Iceberg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Learn how telegram bot works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Telegram control integration (menus, buttons, runs)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r>
              <a:rPr lang="en-GB" sz="2000" dirty="0"/>
              <a:t>AI integration (chat that can run DAGs/queries, jobs)</a:t>
            </a:r>
          </a:p>
          <a:p>
            <a:pPr marL="342910" indent="-342910" algn="l">
              <a:buClr>
                <a:srgbClr val="00B0F0"/>
              </a:buClr>
              <a:buSzPts val="2000"/>
              <a:buFont typeface="Wingdings" panose="05000000000000000000" pitchFamily="2" charset="2"/>
              <a:buChar char="Ø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60112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87019"/>
            <a:ext cx="9144000" cy="1083961"/>
          </a:xfrm>
        </p:spPr>
        <p:txBody>
          <a:bodyPr>
            <a:normAutofit/>
          </a:bodyPr>
          <a:lstStyle/>
          <a:p>
            <a:pPr algn="ctr">
              <a:buClr>
                <a:srgbClr val="00B0F0"/>
              </a:buClr>
              <a:buSzPts val="2000"/>
            </a:pPr>
            <a:r>
              <a:rPr lang="en-GB" sz="7200" dirty="0"/>
              <a:t>App demo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3B67B92-F5D7-4D89-A418-9EC983D8F18B}"/>
              </a:ext>
            </a:extLst>
          </p:cNvPr>
          <p:cNvSpPr txBox="1">
            <a:spLocks/>
          </p:cNvSpPr>
          <p:nvPr/>
        </p:nvSpPr>
        <p:spPr>
          <a:xfrm>
            <a:off x="354107" y="3343835"/>
            <a:ext cx="4137211" cy="180190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r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97414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264688-AD9F-4E08-B1DF-7F1EFF2EA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6288" y="2528047"/>
            <a:ext cx="10179424" cy="180190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GB" sz="7200" dirty="0"/>
              <a:t>Thank you for your attention!</a:t>
            </a:r>
            <a:endParaRPr lang="en-GB" sz="9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3B67B92-F5D7-4D89-A418-9EC983D8F18B}"/>
              </a:ext>
            </a:extLst>
          </p:cNvPr>
          <p:cNvSpPr txBox="1">
            <a:spLocks/>
          </p:cNvSpPr>
          <p:nvPr/>
        </p:nvSpPr>
        <p:spPr>
          <a:xfrm>
            <a:off x="354107" y="3343835"/>
            <a:ext cx="4137211" cy="1801906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>
            <a:lvl1pPr algn="r" defTabSz="91442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9600" b="0" kern="120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88956592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5777</TotalTime>
  <Words>227</Words>
  <Application>Microsoft Office PowerPoint</Application>
  <PresentationFormat>Widescreen</PresentationFormat>
  <Paragraphs>56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Corbel</vt:lpstr>
      <vt:lpstr>Wingdings</vt:lpstr>
      <vt:lpstr>Depth</vt:lpstr>
      <vt:lpstr>Custom Design</vt:lpstr>
      <vt:lpstr>Cars Streaming Alerting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claims classification</dc:title>
  <dc:creator>Tanskiy Alexander</dc:creator>
  <cp:lastModifiedBy>Tanskiy Alexander</cp:lastModifiedBy>
  <cp:revision>362</cp:revision>
  <dcterms:created xsi:type="dcterms:W3CDTF">2024-07-18T16:20:08Z</dcterms:created>
  <dcterms:modified xsi:type="dcterms:W3CDTF">2025-10-07T19:48:37Z</dcterms:modified>
</cp:coreProperties>
</file>