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notesMasterIdLst>
    <p:notesMasterId r:id="rId25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7D6F-38BA-43B3-A9B2-3F4481D99E9B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2CCBA-C97D-4FA1-A7A8-53845637F3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0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2CCBA-C97D-4FA1-A7A8-53845637F3B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32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3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162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9" y="987427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5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148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2" y="4501729"/>
            <a:ext cx="10512425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11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5" y="1885950"/>
            <a:ext cx="2936242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0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4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60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8" y="2256354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7" y="4873766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2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614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69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6958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49D-F5D2-4D0D-8BAE-29F44D35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2CACA-E19D-45B0-B753-70687B66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3FAB-7BD2-4843-A907-32A6DC8A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5DD7-670E-4DF0-83F5-98840EA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7D0C-BD98-4AD1-AF23-0A71F91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41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1D46-DE52-4703-A13A-1CE6DCA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C798-7528-4C62-83D8-730D48D9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B2E0-E0A7-46CC-8681-BB9B2885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6431-8A4C-4C3E-8DCC-0540205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1C6A-244C-448F-893D-E498F2E9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0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062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E832-72F2-4D88-9ADF-04572569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A31C-446B-4A8D-925C-5DF8B1D9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7F5D-E1B2-4F92-95C7-E57FB71E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210D-8191-4E29-8463-7BA9CA1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E2FD-59D7-4744-BE75-85B6CEC8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4643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A26C-3723-4C1D-AA63-D4C1FE76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1761-9C90-4A63-B03B-79954D7B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34A0F-96AB-4C25-8503-A6CF7CB9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CEE7-D6F9-479A-80CD-D1B2A008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9383-DD5E-4D8D-B135-664F9A0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4CE9-9E49-45A6-A03A-731F1588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17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CC3-DB3C-4AFD-AEF8-35D65B52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D8D-529A-4F2B-BE9B-E0478220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29C63-6DAE-4C44-810B-22C60817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F038-0FBA-4ECE-A0AA-0E1AAAE6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95526-C3CD-46B8-ACEB-691857BC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AB50-1952-4468-8AB4-FA8370D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8139F-EAB7-492C-BB47-F920457F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18D7-A6A3-4A2C-AB55-CB7486E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87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475-2DB6-453D-8CC6-498834F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D89CC-4839-41C7-8E9D-21365E7C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7C778-511C-44C3-8D93-1F9A853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D8F42-0EF5-474F-A708-0AA4557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85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6978-DE8B-4D81-B7F3-50E93BBF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393FD-C79B-4F4C-A5E7-66E398F5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73AB7-ACA8-4B77-89ED-CBFCB7A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800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5075-63BB-4C7D-AB36-DB6BC184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5A9C-5EEE-47FA-9D22-D988ABFD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BBAB-D4AD-4D2F-AD2F-E59C2449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524-7BD1-4E09-9C47-BB90133C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41BB-5938-48A9-BAD9-AE450F7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76FD-20D3-420F-A980-40F178F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674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210C-1329-4ECD-A643-91DE98B9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A853-D967-4597-ACFC-E2CA3716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67D8-60A9-4060-A5FC-64C4F309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D03B-CAB5-4F67-9ED3-A52869F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A4B9-024D-45B3-AFA2-35BBC72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8D44-18CB-435C-961F-825F287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693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6858-EC16-4EEB-ABCD-302E63F8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38E4-EB97-4273-9C8A-2FA7BCCC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76E6-73A2-4EAA-AF29-5F9B9D7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681-27A4-43A9-B0A6-4D6943F7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73D0-D5E8-4B91-9E1F-A00EC35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7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7C56-0434-4735-AA77-AB106BD8B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6C92-AC5C-40B9-BAFC-C87F2E11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D2C3-35B3-47B8-9B8B-D5C8EFF0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1791-85F5-4D1F-8C2B-7F7D996A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746-124C-4DA9-A1E9-4CD127A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25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3" y="1825625"/>
            <a:ext cx="503396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0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6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6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6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9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3" y="1825625"/>
            <a:ext cx="10233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491CD4-DED1-40E8-A864-CA185BF4DF33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50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E1E8-2F64-46E8-9AD5-01423D4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448F-65CE-49AB-B9EE-AE4CABD6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1969-516C-48E8-AC34-35C3B9E8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12A6-52CF-4F56-ACB7-67B621A29735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F770-4DD3-468D-98BE-0086ECDD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5DB-62E5-49E7-A87F-1F59C7955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9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hivamb/vehicle-claim-fraud-detection/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F67-18CB-4F3E-8B10-8F665690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7176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Car claims classification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532" y="288002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Aleksander </a:t>
            </a:r>
            <a:r>
              <a:rPr lang="en-US" dirty="0" err="1"/>
              <a:t>Tanskii</a:t>
            </a:r>
            <a:endParaRPr lang="en-US" dirty="0"/>
          </a:p>
          <a:p>
            <a:r>
              <a:rPr lang="en-US" dirty="0"/>
              <a:t>DS Classification project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1616B-4F33-4515-8DA6-202005A0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451321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12" y="87235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373272" y="4167848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Fault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It’s policy holder’s fault in 73% of all cases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Policy holders take up 96% of all fraud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1E7B42AC-7725-492B-984F-D03E6048A468}"/>
              </a:ext>
            </a:extLst>
          </p:cNvPr>
          <p:cNvSpPr txBox="1">
            <a:spLocks/>
          </p:cNvSpPr>
          <p:nvPr/>
        </p:nvSpPr>
        <p:spPr>
          <a:xfrm>
            <a:off x="4944309" y="5057537"/>
            <a:ext cx="6718774" cy="17178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Type of vehicle + policy type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Sedan – Collision and Sedan – All Perils take up 87% of fraud and 63% of total claims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Sedan – Liability takes up 32% by count but only 4% of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Sport – Collision and Utility – All Perils take up 4% by count buy 9% by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50D0-D03E-4DCA-BF67-9F1DC526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9" y="884616"/>
            <a:ext cx="4208185" cy="3283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0FCDF-0AFB-46E0-AA6D-5F89BD584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71" y="491852"/>
            <a:ext cx="5756705" cy="44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944" y="115804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618560" y="4201083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VehiclePrice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Most of the vehicles fall into the range 20000-29000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In general the % of fraud per category is proportionate to the % of total per category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1E7B42AC-7725-492B-984F-D03E6048A468}"/>
              </a:ext>
            </a:extLst>
          </p:cNvPr>
          <p:cNvSpPr txBox="1">
            <a:spLocks/>
          </p:cNvSpPr>
          <p:nvPr/>
        </p:nvSpPr>
        <p:spPr>
          <a:xfrm>
            <a:off x="5286887" y="4935819"/>
            <a:ext cx="6718774" cy="17178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Correlation matrix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There is no correlation between the numerical features apart from </a:t>
            </a:r>
            <a:r>
              <a:rPr lang="en-GB" sz="2000" dirty="0" err="1"/>
              <a:t>PolicyNumber</a:t>
            </a:r>
            <a:r>
              <a:rPr lang="en-GB" sz="2000" dirty="0"/>
              <a:t> and Year, which is useless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C5A52-533D-4B00-829D-BCC782AD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" y="1090848"/>
            <a:ext cx="4655710" cy="299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551EA-2D46-4CD3-A117-DE1B694F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46" y="488621"/>
            <a:ext cx="6514255" cy="4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376" y="370179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116537" y="1894996"/>
            <a:ext cx="5138696" cy="3068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</a:t>
            </a:r>
            <a:r>
              <a:rPr lang="en-GB" sz="2000" dirty="0" err="1"/>
              <a:t>AgeOfPolicyHolder</a:t>
            </a:r>
            <a:r>
              <a:rPr lang="en-GB" sz="2000" dirty="0"/>
              <a:t> vs Make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31-35 is the most fraudulent category, which takes up 36% by count and 39%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36-40 takes up 25% by count and 26%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41-50 takes up 18% by count and 16%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Pontiac is the make that take up 25% of total and 23%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Toyota takes up 20% by count and 20%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Honda takes up 18% by count and 19% by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8BE9E-C967-48BF-A35D-666F5A98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6" y="701401"/>
            <a:ext cx="6768747" cy="58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880" y="484566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6553195" y="1635022"/>
            <a:ext cx="5138696" cy="3068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</a:t>
            </a:r>
            <a:r>
              <a:rPr lang="en-GB" sz="2000" dirty="0" err="1"/>
              <a:t>AgeOfPolicyHolder</a:t>
            </a:r>
            <a:r>
              <a:rPr lang="en-GB" sz="2000" dirty="0"/>
              <a:t> vs </a:t>
            </a:r>
            <a:r>
              <a:rPr lang="en-GB" sz="2000" dirty="0" err="1"/>
              <a:t>VehiclePrice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20000 to 30000 is the most fraudulent category with 52% share by count and 45.6% of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30000 to 39000 takes up 23% by count and 19%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More than 69000 takes up 14% by count and 20%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Less than 20000 is 7% by count and 11% by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21.89% by fraud is taken by the age group 31-35 for the 20000 to 29000 price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AFFF1-B653-4E25-BE18-D4327374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" y="815788"/>
            <a:ext cx="5920109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1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469" y="314708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600630" y="1428831"/>
            <a:ext cx="5138696" cy="3068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</a:t>
            </a:r>
            <a:r>
              <a:rPr lang="en-GB" sz="2000" dirty="0" err="1"/>
              <a:t>AgeOfPolicyHolder</a:t>
            </a:r>
            <a:r>
              <a:rPr lang="en-GB" sz="2000" dirty="0"/>
              <a:t> vs </a:t>
            </a:r>
            <a:r>
              <a:rPr lang="en-GB" sz="2000" dirty="0" err="1"/>
              <a:t>AgeOfVehicle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37.3% by fraud is the age group of 31 to 35 and 5-7 </a:t>
            </a:r>
            <a:r>
              <a:rPr lang="en-GB" sz="2000" dirty="0" err="1"/>
              <a:t>yo</a:t>
            </a:r>
            <a:r>
              <a:rPr lang="en-GB" sz="2000" dirty="0"/>
              <a:t> vehicles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24.27% of fraud is in the 36-40 age group and for 6 </a:t>
            </a:r>
            <a:r>
              <a:rPr lang="en-GB" sz="2000" dirty="0" err="1"/>
              <a:t>yo</a:t>
            </a:r>
            <a:r>
              <a:rPr lang="en-GB" sz="2000" dirty="0"/>
              <a:t> and older vehicles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3.35% of fraud is </a:t>
            </a:r>
            <a:r>
              <a:rPr lang="en-GB" sz="2000" dirty="0" err="1"/>
              <a:t>commited</a:t>
            </a:r>
            <a:r>
              <a:rPr lang="en-GB" sz="2000" dirty="0"/>
              <a:t> by the young – 16-17 </a:t>
            </a:r>
            <a:r>
              <a:rPr lang="en-GB" sz="2000" dirty="0" err="1"/>
              <a:t>yo</a:t>
            </a:r>
            <a:r>
              <a:rPr lang="en-GB" sz="2000" dirty="0"/>
              <a:t> only with new vehicles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 and 3 </a:t>
            </a:r>
            <a:r>
              <a:rPr lang="en-GB" sz="2000" dirty="0" err="1"/>
              <a:t>yo</a:t>
            </a:r>
            <a:r>
              <a:rPr lang="en-GB" sz="2000" dirty="0"/>
              <a:t> vehicles have almost no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CCCC-C5FC-4599-B878-5E2C052B9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04" y="977154"/>
            <a:ext cx="5854141" cy="50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243534"/>
            <a:ext cx="10757647" cy="662445"/>
          </a:xfrm>
        </p:spPr>
        <p:txBody>
          <a:bodyPr>
            <a:normAutofit fontScale="92500"/>
          </a:bodyPr>
          <a:lstStyle/>
          <a:p>
            <a:pPr algn="l">
              <a:buClr>
                <a:srgbClr val="00B0F0"/>
              </a:buClr>
              <a:buSzPts val="2000"/>
            </a:pPr>
            <a:r>
              <a:rPr lang="en-GB" sz="3600" dirty="0" err="1"/>
              <a:t>Preprocessing</a:t>
            </a:r>
            <a:r>
              <a:rPr lang="en-GB" sz="3600" dirty="0"/>
              <a:t> and Feature Engineering (for benchmark runs)</a:t>
            </a:r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663565" y="2141619"/>
            <a:ext cx="8068235" cy="19373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data was split to have 25% for the test part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Columns removed: '</a:t>
            </a:r>
            <a:r>
              <a:rPr lang="en-GB" sz="2000" dirty="0" err="1"/>
              <a:t>PolicyNumber</a:t>
            </a:r>
            <a:r>
              <a:rPr lang="en-GB" sz="2000" dirty="0"/>
              <a:t>’, ‘Age’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Transformation: as all of the columns appear to be categorical, even though originally they are integers, they have to be treated as categorical, therefore,  </a:t>
            </a:r>
            <a:r>
              <a:rPr lang="en-GB" sz="2000" dirty="0" err="1"/>
              <a:t>OneHotEncoder</a:t>
            </a:r>
            <a:r>
              <a:rPr lang="en-GB" sz="2000" dirty="0"/>
              <a:t> was used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836D70-B94F-447F-99D2-2FCEB3A0200F}"/>
              </a:ext>
            </a:extLst>
          </p:cNvPr>
          <p:cNvSpPr txBox="1">
            <a:spLocks/>
          </p:cNvSpPr>
          <p:nvPr/>
        </p:nvSpPr>
        <p:spPr>
          <a:xfrm>
            <a:off x="481996" y="1371199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err="1"/>
              <a:t>Preprocessing</a:t>
            </a:r>
            <a:r>
              <a:rPr lang="en-GB" sz="2800" dirty="0"/>
              <a:t> :</a:t>
            </a:r>
            <a:endParaRPr lang="en-GB" sz="4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345C2-B83D-473C-AF7A-7AD154099C88}"/>
              </a:ext>
            </a:extLst>
          </p:cNvPr>
          <p:cNvSpPr txBox="1">
            <a:spLocks/>
          </p:cNvSpPr>
          <p:nvPr/>
        </p:nvSpPr>
        <p:spPr>
          <a:xfrm>
            <a:off x="481996" y="4078941"/>
            <a:ext cx="3453510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Feature Engineering :</a:t>
            </a:r>
            <a:endParaRPr lang="en-GB" sz="4000" dirty="0"/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5FD00F54-9F14-458F-A64D-C7A16074289A}"/>
              </a:ext>
            </a:extLst>
          </p:cNvPr>
          <p:cNvSpPr txBox="1">
            <a:spLocks/>
          </p:cNvSpPr>
          <p:nvPr/>
        </p:nvSpPr>
        <p:spPr>
          <a:xfrm>
            <a:off x="2663565" y="5001361"/>
            <a:ext cx="8068235" cy="1274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Season was created and taken a look at. It was decided not to use it.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No other features could have been made. The data even had the combinations of single features.</a:t>
            </a:r>
          </a:p>
        </p:txBody>
      </p:sp>
    </p:spTree>
    <p:extLst>
      <p:ext uri="{BB962C8B-B14F-4D97-AF65-F5344CB8AC3E}">
        <p14:creationId xmlns:p14="http://schemas.microsoft.com/office/powerpoint/2010/main" val="304624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798" y="341603"/>
            <a:ext cx="633117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Strategies and models used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761130" y="1433408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Logistic regression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Decision Trees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Random Forest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XGBoost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CatBoost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Voting (apart from Decision Trees)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836D70-B94F-447F-99D2-2FCEB3A0200F}"/>
              </a:ext>
            </a:extLst>
          </p:cNvPr>
          <p:cNvSpPr txBox="1">
            <a:spLocks/>
          </p:cNvSpPr>
          <p:nvPr/>
        </p:nvSpPr>
        <p:spPr>
          <a:xfrm>
            <a:off x="562680" y="9050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Models chosen:</a:t>
            </a:r>
            <a:endParaRPr lang="en-GB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D6FF38-C713-494E-B4AA-4439A6FFD6DA}"/>
              </a:ext>
            </a:extLst>
          </p:cNvPr>
          <p:cNvSpPr txBox="1">
            <a:spLocks/>
          </p:cNvSpPr>
          <p:nvPr/>
        </p:nvSpPr>
        <p:spPr>
          <a:xfrm>
            <a:off x="562680" y="30888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Strategies:</a:t>
            </a:r>
            <a:endParaRPr lang="en-GB" sz="4000" dirty="0"/>
          </a:p>
        </p:txBody>
      </p:sp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FF014C67-A381-461F-9FAC-6A4ACD55BEF7}"/>
              </a:ext>
            </a:extLst>
          </p:cNvPr>
          <p:cNvSpPr txBox="1">
            <a:spLocks/>
          </p:cNvSpPr>
          <p:nvPr/>
        </p:nvSpPr>
        <p:spPr>
          <a:xfrm>
            <a:off x="2761130" y="3652267"/>
            <a:ext cx="8068235" cy="2407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 custom pipeline was created for each model. It included: 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 err="1"/>
              <a:t>Gridsearch</a:t>
            </a:r>
            <a:r>
              <a:rPr lang="en-GB" sz="1400" dirty="0"/>
              <a:t> 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 err="1"/>
              <a:t>Preset</a:t>
            </a:r>
            <a:r>
              <a:rPr lang="en-GB" sz="1400" dirty="0"/>
              <a:t> hyper parameters to check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Various proportions of non and fraudulent data with the help of SMOTE (mostly </a:t>
            </a:r>
            <a:r>
              <a:rPr lang="en-GB" sz="1400" dirty="0" err="1"/>
              <a:t>downsampling</a:t>
            </a:r>
            <a:r>
              <a:rPr lang="en-GB" sz="1400" dirty="0"/>
              <a:t> of non fraudulent part of the data)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F-beta was used as a metric for </a:t>
            </a:r>
            <a:r>
              <a:rPr lang="en-GB" sz="1400" dirty="0" err="1"/>
              <a:t>Gridsearch</a:t>
            </a:r>
            <a:r>
              <a:rPr lang="en-GB" sz="1400" dirty="0"/>
              <a:t> with various </a:t>
            </a:r>
            <a:r>
              <a:rPr lang="en-GB" sz="1400" dirty="0" err="1"/>
              <a:t>attemts</a:t>
            </a:r>
            <a:r>
              <a:rPr lang="en-GB" sz="1400" dirty="0"/>
              <a:t> to set the proportion between recall and precision, eventually was set to 1 (beta) which equals to f1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Eventually a double loop as run (smote in </a:t>
            </a:r>
            <a:r>
              <a:rPr lang="en-GB" sz="1400" dirty="0" err="1"/>
              <a:t>smotes</a:t>
            </a:r>
            <a:r>
              <a:rPr lang="en-GB" sz="1400" dirty="0"/>
              <a:t> and then cv in </a:t>
            </a:r>
            <a:r>
              <a:rPr lang="en-GB" sz="1400" dirty="0" err="1"/>
              <a:t>cvs</a:t>
            </a:r>
            <a:r>
              <a:rPr lang="en-GB" sz="1400" dirty="0"/>
              <a:t>) with </a:t>
            </a:r>
            <a:r>
              <a:rPr lang="en-GB" sz="1400" dirty="0" err="1"/>
              <a:t>gridsearch</a:t>
            </a:r>
            <a:r>
              <a:rPr lang="en-GB" sz="1400" dirty="0"/>
              <a:t> to find the best hyper parameters for each combination of smote modified data and cv 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For each of the combination the best result with the best parameters is printed and at the end </a:t>
            </a:r>
            <a:r>
              <a:rPr lang="en-GB" sz="1400" dirty="0" err="1"/>
              <a:t>amonth</a:t>
            </a:r>
            <a:r>
              <a:rPr lang="en-GB" sz="1400" dirty="0"/>
              <a:t> those: the best and the worst overall of the results are printed </a:t>
            </a:r>
          </a:p>
        </p:txBody>
      </p:sp>
      <p:sp>
        <p:nvSpPr>
          <p:cNvPr id="10" name="Google Shape;98;p2">
            <a:extLst>
              <a:ext uri="{FF2B5EF4-FFF2-40B4-BE49-F238E27FC236}">
                <a16:creationId xmlns:a16="http://schemas.microsoft.com/office/drawing/2014/main" id="{CC4BEEFD-04AD-425C-81DC-5C3F554E2BD7}"/>
              </a:ext>
            </a:extLst>
          </p:cNvPr>
          <p:cNvSpPr txBox="1">
            <a:spLocks/>
          </p:cNvSpPr>
          <p:nvPr/>
        </p:nvSpPr>
        <p:spPr>
          <a:xfrm>
            <a:off x="2761129" y="5862918"/>
            <a:ext cx="8068235" cy="478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900" dirty="0"/>
              <a:t>Voting (all of the models apart from Decision Trees)</a:t>
            </a:r>
          </a:p>
        </p:txBody>
      </p:sp>
    </p:spTree>
    <p:extLst>
      <p:ext uri="{BB962C8B-B14F-4D97-AF65-F5344CB8AC3E}">
        <p14:creationId xmlns:p14="http://schemas.microsoft.com/office/powerpoint/2010/main" val="7554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280" y="144452"/>
            <a:ext cx="633117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Example for Decision Trees</a:t>
            </a:r>
            <a:endParaRPr lang="en-GB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21858-1D8A-4E62-8CD5-905A91E2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" y="914400"/>
            <a:ext cx="6331341" cy="5463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05E33-AC8A-4CD0-A7C1-CD95AA73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1" y="914400"/>
            <a:ext cx="5515507" cy="54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FB52-CF2D-46B3-A7B7-70620C23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7" y="694710"/>
            <a:ext cx="5894293" cy="3438019"/>
          </a:xfrm>
        </p:spPr>
        <p:txBody>
          <a:bodyPr>
            <a:noAutofit/>
          </a:bodyPr>
          <a:lstStyle/>
          <a:p>
            <a:pPr algn="ctr"/>
            <a:r>
              <a:rPr lang="en-US" sz="28700" dirty="0"/>
              <a:t>?</a:t>
            </a:r>
            <a:endParaRPr lang="LID4096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646" y="190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Issues</a:t>
            </a:r>
            <a:endParaRPr lang="en-GB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435E7-B029-4048-BBC3-C5E747F4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06" y="1133695"/>
            <a:ext cx="5277587" cy="48774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5D9268-7C4B-4AE0-8FE1-826B1AF21A32}"/>
              </a:ext>
            </a:extLst>
          </p:cNvPr>
          <p:cNvSpPr/>
          <p:nvPr/>
        </p:nvSpPr>
        <p:spPr>
          <a:xfrm>
            <a:off x="7844117" y="4419599"/>
            <a:ext cx="3236257" cy="24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0D364-200E-4FF3-9243-A912AC6003C5}"/>
              </a:ext>
            </a:extLst>
          </p:cNvPr>
          <p:cNvSpPr/>
          <p:nvPr/>
        </p:nvSpPr>
        <p:spPr>
          <a:xfrm>
            <a:off x="7844117" y="2008094"/>
            <a:ext cx="3236258" cy="18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68F08E-CB1E-4EE7-AF58-45BFB4125C6D}"/>
              </a:ext>
            </a:extLst>
          </p:cNvPr>
          <p:cNvSpPr txBox="1">
            <a:spLocks/>
          </p:cNvSpPr>
          <p:nvPr/>
        </p:nvSpPr>
        <p:spPr>
          <a:xfrm>
            <a:off x="201707" y="3769998"/>
            <a:ext cx="6331178" cy="865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Overfitted model gave the best result</a:t>
            </a:r>
            <a:br>
              <a:rPr lang="en-US" sz="4000" dirty="0"/>
            </a:br>
            <a:r>
              <a:rPr lang="en-US" sz="4000" dirty="0"/>
              <a:t> (it had label encoding instead of hot encoding)</a:t>
            </a:r>
          </a:p>
        </p:txBody>
      </p:sp>
    </p:spTree>
    <p:extLst>
      <p:ext uri="{BB962C8B-B14F-4D97-AF65-F5344CB8AC3E}">
        <p14:creationId xmlns:p14="http://schemas.microsoft.com/office/powerpoint/2010/main" val="354885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FB52-CF2D-46B3-A7B7-70620C23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7" y="694710"/>
            <a:ext cx="5894293" cy="3438019"/>
          </a:xfrm>
        </p:spPr>
        <p:txBody>
          <a:bodyPr>
            <a:noAutofit/>
          </a:bodyPr>
          <a:lstStyle/>
          <a:p>
            <a:pPr algn="ctr"/>
            <a:r>
              <a:rPr lang="en-US" sz="28700" dirty="0"/>
              <a:t>?</a:t>
            </a:r>
            <a:endParaRPr lang="LID4096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646" y="190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Issues</a:t>
            </a:r>
            <a:endParaRPr lang="en-GB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435E7-B029-4048-BBC3-C5E747F4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06" y="1133695"/>
            <a:ext cx="5277587" cy="48774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5D9268-7C4B-4AE0-8FE1-826B1AF21A32}"/>
              </a:ext>
            </a:extLst>
          </p:cNvPr>
          <p:cNvSpPr/>
          <p:nvPr/>
        </p:nvSpPr>
        <p:spPr>
          <a:xfrm>
            <a:off x="7844117" y="4419599"/>
            <a:ext cx="3236257" cy="24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0D364-200E-4FF3-9243-A912AC6003C5}"/>
              </a:ext>
            </a:extLst>
          </p:cNvPr>
          <p:cNvSpPr/>
          <p:nvPr/>
        </p:nvSpPr>
        <p:spPr>
          <a:xfrm>
            <a:off x="7844117" y="2008094"/>
            <a:ext cx="3236258" cy="18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68F08E-CB1E-4EE7-AF58-45BFB4125C6D}"/>
              </a:ext>
            </a:extLst>
          </p:cNvPr>
          <p:cNvSpPr txBox="1">
            <a:spLocks/>
          </p:cNvSpPr>
          <p:nvPr/>
        </p:nvSpPr>
        <p:spPr>
          <a:xfrm>
            <a:off x="201707" y="3769998"/>
            <a:ext cx="6331178" cy="865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Overfitted model gave the best result</a:t>
            </a:r>
            <a:br>
              <a:rPr lang="en-US" sz="4000" dirty="0"/>
            </a:br>
            <a:r>
              <a:rPr lang="en-US" sz="4000" dirty="0"/>
              <a:t> (it had label encoding instead of hot encoding)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792E76D-E42A-43AA-B32C-B83063308421}"/>
              </a:ext>
            </a:extLst>
          </p:cNvPr>
          <p:cNvSpPr txBox="1">
            <a:spLocks/>
          </p:cNvSpPr>
          <p:nvPr/>
        </p:nvSpPr>
        <p:spPr>
          <a:xfrm>
            <a:off x="291618" y="5061597"/>
            <a:ext cx="6331178" cy="865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trike="sngStrike" dirty="0" err="1"/>
              <a:t>PolicyNumber</a:t>
            </a:r>
            <a:r>
              <a:rPr lang="en-US" sz="4000" strike="sngStrike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68279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332757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Contents</a:t>
            </a:r>
            <a:endParaRPr lang="LID4096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1144246" y="2134972"/>
            <a:ext cx="9714877" cy="333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spcBef>
                <a:spcPts val="0"/>
              </a:spcBef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Background and the problem and the data</a:t>
            </a:r>
            <a:endParaRPr lang="en-GB" sz="4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EDA process</a:t>
            </a:r>
            <a:endParaRPr lang="en-GB" sz="4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 err="1"/>
              <a:t>Preprocessing</a:t>
            </a:r>
            <a:r>
              <a:rPr lang="en-GB" sz="2800" dirty="0"/>
              <a:t> and Feature Engineering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Strategies and models used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Issues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Final results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Conclusions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l">
              <a:buClr>
                <a:schemeClr val="dk1"/>
              </a:buClr>
              <a:buSzPts val="2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5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2699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Final results (test)</a:t>
            </a:r>
            <a:endParaRPr lang="en-GB" sz="6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A732B-7009-4674-8B7E-651373A29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09951"/>
              </p:ext>
            </p:extLst>
          </p:nvPr>
        </p:nvGraphicFramePr>
        <p:xfrm>
          <a:off x="224114" y="2188249"/>
          <a:ext cx="11743770" cy="2743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56588">
                  <a:extLst>
                    <a:ext uri="{9D8B030D-6E8A-4147-A177-3AD203B41FA5}">
                      <a16:colId xmlns:a16="http://schemas.microsoft.com/office/drawing/2014/main" val="3188176275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1198278635"/>
                    </a:ext>
                  </a:extLst>
                </a:gridCol>
                <a:gridCol w="1071419">
                  <a:extLst>
                    <a:ext uri="{9D8B030D-6E8A-4147-A177-3AD203B41FA5}">
                      <a16:colId xmlns:a16="http://schemas.microsoft.com/office/drawing/2014/main" val="73042960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180980710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3299254068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73123638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100022499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029459101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1356690772"/>
                    </a:ext>
                  </a:extLst>
                </a:gridCol>
                <a:gridCol w="968055">
                  <a:extLst>
                    <a:ext uri="{9D8B030D-6E8A-4147-A177-3AD203B41FA5}">
                      <a16:colId xmlns:a16="http://schemas.microsoft.com/office/drawing/2014/main" val="205264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precision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recall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f1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Worst HP precision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Worst HP recall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Worst HP f1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HP precision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HP recall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HP f1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0.17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0.01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0.02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0.13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0.77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0.22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0.14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0.55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0.22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1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Decision Trees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0.16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0.16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0.74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0.21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0.17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0.45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0.24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0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0.14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0.24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0.27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0.21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0.24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0.39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0.26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0.56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0.04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0.08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0.13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0.80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0.23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00FF00"/>
                          </a:highlight>
                        </a:rPr>
                        <a:t>0.21</a:t>
                      </a:r>
                      <a:endParaRPr lang="LID4096" dirty="0">
                        <a:solidFill>
                          <a:srgbClr val="0070C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00FF00"/>
                          </a:highlight>
                        </a:rPr>
                        <a:t>0.53</a:t>
                      </a:r>
                      <a:endParaRPr lang="LID4096" dirty="0">
                        <a:solidFill>
                          <a:srgbClr val="0070C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00FF00"/>
                          </a:highlight>
                        </a:rPr>
                        <a:t>0.30</a:t>
                      </a:r>
                      <a:endParaRPr lang="LID4096" dirty="0">
                        <a:solidFill>
                          <a:srgbClr val="0070C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43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CatBoost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0.03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0.05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0.13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0.87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0.23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0.21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0.52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0.30</a:t>
                      </a:r>
                      <a:endParaRPr lang="LID4096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20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Voter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lang="LID4096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LID4096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endParaRPr lang="LID4096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99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917" y="198142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Conclusions</a:t>
            </a:r>
            <a:endParaRPr lang="en-GB" sz="6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C9344480-6864-4842-97C2-0BADBDD721A4}"/>
              </a:ext>
            </a:extLst>
          </p:cNvPr>
          <p:cNvSpPr txBox="1">
            <a:spLocks/>
          </p:cNvSpPr>
          <p:nvPr/>
        </p:nvSpPr>
        <p:spPr>
          <a:xfrm>
            <a:off x="770963" y="4116335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Logistic regression , Decision Trees and Random Forest lag behind in performance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XGBoost</a:t>
            </a:r>
            <a:r>
              <a:rPr lang="en-GB" sz="2000" dirty="0"/>
              <a:t> and </a:t>
            </a:r>
            <a:r>
              <a:rPr lang="en-GB" sz="2000" dirty="0" err="1"/>
              <a:t>CatBoost</a:t>
            </a:r>
            <a:r>
              <a:rPr lang="en-GB" sz="2000" dirty="0"/>
              <a:t> show better results, however it is still not enough to rely on such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Voter didn’t improve the performance</a:t>
            </a:r>
          </a:p>
        </p:txBody>
      </p:sp>
      <p:sp>
        <p:nvSpPr>
          <p:cNvPr id="10" name="Google Shape;98;p2">
            <a:extLst>
              <a:ext uri="{FF2B5EF4-FFF2-40B4-BE49-F238E27FC236}">
                <a16:creationId xmlns:a16="http://schemas.microsoft.com/office/drawing/2014/main" id="{307CAAC5-F56E-4061-826B-79F7DD9EA982}"/>
              </a:ext>
            </a:extLst>
          </p:cNvPr>
          <p:cNvSpPr txBox="1">
            <a:spLocks/>
          </p:cNvSpPr>
          <p:nvPr/>
        </p:nvSpPr>
        <p:spPr>
          <a:xfrm>
            <a:off x="770963" y="1641410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Overall the results are left to be desired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Using </a:t>
            </a:r>
            <a:r>
              <a:rPr lang="en-GB" sz="2000" dirty="0" err="1"/>
              <a:t>Gridsearch</a:t>
            </a:r>
            <a:r>
              <a:rPr lang="en-GB" sz="2000" dirty="0"/>
              <a:t> didn’t help to find optimal hyper parameters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In addition to all, KNN and SVM were tried. They showed even poorer results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It is hardly possible to apply any of the tried models based on the results</a:t>
            </a:r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AB050D3F-49DE-4BDC-980F-7D7AA7254B28}"/>
              </a:ext>
            </a:extLst>
          </p:cNvPr>
          <p:cNvSpPr txBox="1">
            <a:spLocks/>
          </p:cNvSpPr>
          <p:nvPr/>
        </p:nvSpPr>
        <p:spPr>
          <a:xfrm>
            <a:off x="354107" y="1043609"/>
            <a:ext cx="8068235" cy="502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General conclusions: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E21A1E96-21C5-4177-9FBD-D2CE04A1769B}"/>
              </a:ext>
            </a:extLst>
          </p:cNvPr>
          <p:cNvSpPr txBox="1">
            <a:spLocks/>
          </p:cNvSpPr>
          <p:nvPr/>
        </p:nvSpPr>
        <p:spPr>
          <a:xfrm>
            <a:off x="457200" y="3613792"/>
            <a:ext cx="8068235" cy="502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Models:</a:t>
            </a:r>
          </a:p>
        </p:txBody>
      </p:sp>
    </p:spTree>
    <p:extLst>
      <p:ext uri="{BB962C8B-B14F-4D97-AF65-F5344CB8AC3E}">
        <p14:creationId xmlns:p14="http://schemas.microsoft.com/office/powerpoint/2010/main" val="9741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288" y="2528047"/>
            <a:ext cx="10179424" cy="18019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7200" dirty="0"/>
              <a:t>Thank you for your attention!</a:t>
            </a:r>
            <a:endParaRPr lang="en-GB" sz="9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8895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 fontScale="85000" lnSpcReduction="10000"/>
          </a:bodyPr>
          <a:lstStyle/>
          <a:p>
            <a:r>
              <a:rPr lang="en-GB" sz="6600" dirty="0"/>
              <a:t>Background and the problem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403412" y="2164956"/>
            <a:ext cx="11412070" cy="3076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Nearly one of 10 Americans would commit insurance fraud if they knew they could get away with it. 3 of 10 Americans wouldn’t report insurance scams committed by someone they know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Insurance companies incur significant financial losses annually due to fraudulent claims.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These losses contribute to higher premiums for honest policyholders, impacting overall customer satisfaction.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 substantial amount of resources are dedicated to investigating and processing potentially fraudulent claims.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Fraudulent schemes are continuously evolving, making them harder to detect.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Conventional rule-based detection systems often fail to keep up with complex fraud patterns.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Widespread fraud can damage the reputation of insurance companies.</a:t>
            </a:r>
            <a:endParaRPr lang="en-GB" sz="2800" dirty="0"/>
          </a:p>
          <a:p>
            <a:pPr algn="l">
              <a:buClr>
                <a:schemeClr val="dk1"/>
              </a:buClr>
              <a:buSzPts val="2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2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Data overview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58588" y="2138059"/>
            <a:ext cx="7485530" cy="332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data set is taken from </a:t>
            </a:r>
            <a:r>
              <a:rPr lang="en-GB" sz="2000" dirty="0">
                <a:hlinkClick r:id="rId2"/>
              </a:rPr>
              <a:t>Kaggle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data contains car insurance claims from 1994 to 1996 years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15.420 rows with 33 columns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Each record represents a unique car insurance claim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9 numerical and 24 categorical columns (technically all categorical)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target variable contains 1 or 0 (‘</a:t>
            </a:r>
            <a:r>
              <a:rPr lang="en-GB" sz="2000" dirty="0" err="1"/>
              <a:t>FraudFound_P</a:t>
            </a:r>
            <a:r>
              <a:rPr lang="en-GB" sz="2000" dirty="0"/>
              <a:t>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759F5-7F2B-494B-B8DA-1936052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54" y="1246094"/>
            <a:ext cx="3388658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The data</a:t>
            </a:r>
            <a:endParaRPr lang="en-GB" sz="8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137BA-9DD4-4F50-95EE-E67B90CA0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1" y="1598914"/>
            <a:ext cx="11743765" cy="1384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3F0AA-DF71-40DB-998A-430BDC6C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1" y="3226896"/>
            <a:ext cx="11743765" cy="1494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F8BE89-E561-4558-8259-F36AC1F7B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99" y="4861964"/>
            <a:ext cx="5500327" cy="16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7"/>
            <a:ext cx="9144000" cy="110507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EDA</a:t>
            </a:r>
            <a:endParaRPr lang="en-GB" sz="8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7D756-05F9-4238-BC18-BCE3B7D7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40" y="1611450"/>
            <a:ext cx="7844340" cy="3229493"/>
          </a:xfrm>
          <a:prstGeom prst="rect">
            <a:avLst/>
          </a:prstGeom>
        </p:spPr>
      </p:pic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113721" y="2361153"/>
            <a:ext cx="4175080" cy="332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Target variable – </a:t>
            </a:r>
            <a:r>
              <a:rPr lang="en-GB" sz="2000" dirty="0" err="1"/>
              <a:t>FraudFound_P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number of fraudulent cases is 923 out of 15.420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fraudulent cases compile 5.99% of total data.</a:t>
            </a:r>
          </a:p>
        </p:txBody>
      </p:sp>
    </p:spTree>
    <p:extLst>
      <p:ext uri="{BB962C8B-B14F-4D97-AF65-F5344CB8AC3E}">
        <p14:creationId xmlns:p14="http://schemas.microsoft.com/office/powerpoint/2010/main" val="10856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320005" y="4210068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WeekOfMonthClaimed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percentage of fraud is proportional to the number of claims per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9B871-FA94-47BA-874B-C7ACEF47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3" y="1484796"/>
            <a:ext cx="4456844" cy="2378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60C6D-A348-4575-AA23-C2C109559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23" y="1484798"/>
            <a:ext cx="7399948" cy="2378991"/>
          </a:xfrm>
          <a:prstGeom prst="rect">
            <a:avLst/>
          </a:prstGeom>
        </p:spPr>
      </p:pic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1FF76FCE-825A-430B-9188-04A64D9E4E2A}"/>
              </a:ext>
            </a:extLst>
          </p:cNvPr>
          <p:cNvSpPr txBox="1">
            <a:spLocks/>
          </p:cNvSpPr>
          <p:nvPr/>
        </p:nvSpPr>
        <p:spPr>
          <a:xfrm>
            <a:off x="4894731" y="4210067"/>
            <a:ext cx="6977265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Age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As we can see the percentages of fraud per age is proportionate to the proportion of total clams per age</a:t>
            </a:r>
          </a:p>
        </p:txBody>
      </p:sp>
    </p:spTree>
    <p:extLst>
      <p:ext uri="{BB962C8B-B14F-4D97-AF65-F5344CB8AC3E}">
        <p14:creationId xmlns:p14="http://schemas.microsoft.com/office/powerpoint/2010/main" val="26011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90023" y="4012844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Year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1994 has more claims and, therefore, more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number of cases and fraud goes down along the year</a:t>
            </a:r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1FF76FCE-825A-430B-9188-04A64D9E4E2A}"/>
              </a:ext>
            </a:extLst>
          </p:cNvPr>
          <p:cNvSpPr txBox="1">
            <a:spLocks/>
          </p:cNvSpPr>
          <p:nvPr/>
        </p:nvSpPr>
        <p:spPr>
          <a:xfrm>
            <a:off x="4222376" y="4012845"/>
            <a:ext cx="396240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MonthClaimed</a:t>
            </a:r>
            <a:endParaRPr lang="en-GB" sz="2000" dirty="0"/>
          </a:p>
          <a:p>
            <a:pPr marL="342910" indent="-342910" algn="ctr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As we can see the percentages of fraud per age is proportionate to the proportion of total clams per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0B925-430F-4F32-88F0-45434A7E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0" y="1442261"/>
            <a:ext cx="3785620" cy="2289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D539A1-259D-4F69-A6A9-AD07596B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50" y="1442261"/>
            <a:ext cx="3478423" cy="2289345"/>
          </a:xfrm>
          <a:prstGeom prst="rect">
            <a:avLst/>
          </a:prstGeom>
        </p:spPr>
      </p:pic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1E7B42AC-7725-492B-984F-D03E6048A468}"/>
              </a:ext>
            </a:extLst>
          </p:cNvPr>
          <p:cNvSpPr txBox="1">
            <a:spLocks/>
          </p:cNvSpPr>
          <p:nvPr/>
        </p:nvSpPr>
        <p:spPr>
          <a:xfrm>
            <a:off x="7939577" y="3941125"/>
            <a:ext cx="396240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DayOfWeekClaimed</a:t>
            </a:r>
            <a:endParaRPr lang="en-GB" sz="2000" dirty="0"/>
          </a:p>
          <a:p>
            <a:pPr marL="342910" indent="-342910" algn="ctr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There are almost no claims on weekends</a:t>
            </a:r>
          </a:p>
          <a:p>
            <a:pPr marL="342910" indent="-342910" algn="ctr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</a:t>
            </a:r>
            <a:r>
              <a:rPr lang="en-GB" sz="2000" dirty="0" err="1"/>
              <a:t>num</a:t>
            </a:r>
            <a:r>
              <a:rPr lang="en-GB" sz="2000" dirty="0"/>
              <a:t> of claims goes down from Monday to Friday, so does the fraud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0CE5-979D-480F-AA13-C10D1DE6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6" y="1451909"/>
            <a:ext cx="3926924" cy="2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373272" y="4167848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Sex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Males take up 84% of all claims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Males take up 89% of all fraud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1E7B42AC-7725-492B-984F-D03E6048A468}"/>
              </a:ext>
            </a:extLst>
          </p:cNvPr>
          <p:cNvSpPr txBox="1">
            <a:spLocks/>
          </p:cNvSpPr>
          <p:nvPr/>
        </p:nvSpPr>
        <p:spPr>
          <a:xfrm>
            <a:off x="6553201" y="4089242"/>
            <a:ext cx="4990189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MaritalStatus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majority of claims and fraud is taken up by Married, almost 70%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30.4% by </a:t>
            </a:r>
            <a:r>
              <a:rPr lang="en-GB" sz="2000" dirty="0" err="1"/>
              <a:t>num</a:t>
            </a:r>
            <a:r>
              <a:rPr lang="en-GB" sz="2000" dirty="0"/>
              <a:t> and 30.1% is taken up by Single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rest is taken up by 2 minor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E78B5-E99F-40FF-82F1-A6A83A95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" y="1436758"/>
            <a:ext cx="4998822" cy="2319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AA5F7-DD07-4A0E-AD36-C26AD4166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4" y="1436758"/>
            <a:ext cx="6830684" cy="23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85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3688</TotalTime>
  <Words>1251</Words>
  <Application>Microsoft Office PowerPoint</Application>
  <PresentationFormat>Widescreen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Depth</vt:lpstr>
      <vt:lpstr>Custom Design</vt:lpstr>
      <vt:lpstr>Car claims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  <vt:lpstr>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claims classification</dc:title>
  <dc:creator>Tanskiy Alexander</dc:creator>
  <cp:lastModifiedBy>Tanskiy Alexander</cp:lastModifiedBy>
  <cp:revision>100</cp:revision>
  <dcterms:created xsi:type="dcterms:W3CDTF">2024-07-18T16:20:08Z</dcterms:created>
  <dcterms:modified xsi:type="dcterms:W3CDTF">2024-07-21T18:33:07Z</dcterms:modified>
</cp:coreProperties>
</file>