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13" r:id="rId2"/>
  </p:sldMasterIdLst>
  <p:notesMasterIdLst>
    <p:notesMasterId r:id="rId31"/>
  </p:notesMasterIdLst>
  <p:sldIdLst>
    <p:sldId id="257" r:id="rId3"/>
    <p:sldId id="256" r:id="rId4"/>
    <p:sldId id="258" r:id="rId5"/>
    <p:sldId id="278" r:id="rId6"/>
    <p:sldId id="27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80" r:id="rId16"/>
    <p:sldId id="281" r:id="rId17"/>
    <p:sldId id="282" r:id="rId18"/>
    <p:sldId id="267" r:id="rId19"/>
    <p:sldId id="268" r:id="rId20"/>
    <p:sldId id="269" r:id="rId21"/>
    <p:sldId id="271" r:id="rId22"/>
    <p:sldId id="270" r:id="rId23"/>
    <p:sldId id="272" r:id="rId24"/>
    <p:sldId id="283" r:id="rId25"/>
    <p:sldId id="273" r:id="rId26"/>
    <p:sldId id="275" r:id="rId27"/>
    <p:sldId id="284" r:id="rId28"/>
    <p:sldId id="276" r:id="rId29"/>
    <p:sldId id="277" r:id="rId30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643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37D6F-38BA-43B3-A9B2-3F4481D99E9B}" type="datetimeFigureOut">
              <a:rPr lang="LID4096" smtClean="0"/>
              <a:t>10/06/2024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2CCBA-C97D-4FA1-A7A8-53845637F3B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07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3212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2CCBA-C97D-4FA1-A7A8-53845637F3B9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6325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2CCBA-C97D-4FA1-A7A8-53845637F3B9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932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1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7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10/06/2024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030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67162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9" y="987427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10/06/2024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652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10/06/2024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148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8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2" y="4501729"/>
            <a:ext cx="10512425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10/06/2024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778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10/06/2024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1119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0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5" y="1885950"/>
            <a:ext cx="2936242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0" y="257175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0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4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0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10/06/2024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3603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2" indent="0">
              <a:buNone/>
              <a:defRPr sz="1600"/>
            </a:lvl2pPr>
            <a:lvl3pPr marL="914423" indent="0">
              <a:buNone/>
              <a:defRPr sz="1600"/>
            </a:lvl3pPr>
            <a:lvl4pPr marL="1371634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0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7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0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4297503"/>
            <a:ext cx="29305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8" y="2256354"/>
            <a:ext cx="293052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2" indent="0">
              <a:buNone/>
              <a:defRPr sz="1600"/>
            </a:lvl2pPr>
            <a:lvl3pPr marL="914423" indent="0">
              <a:buNone/>
              <a:defRPr sz="1600"/>
            </a:lvl3pPr>
            <a:lvl4pPr marL="1371634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0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7" y="4873766"/>
            <a:ext cx="29344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0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2256354"/>
            <a:ext cx="293211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2" indent="0">
              <a:buNone/>
              <a:defRPr sz="1600"/>
            </a:lvl2pPr>
            <a:lvl3pPr marL="914423" indent="0">
              <a:buNone/>
              <a:defRPr sz="1600"/>
            </a:lvl3pPr>
            <a:lvl4pPr marL="1371634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0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4873762"/>
            <a:ext cx="293599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0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10/06/2024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6143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1696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6958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F49D-F5D2-4D0D-8BAE-29F44D356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2CACA-E19D-45B0-B753-70687B66E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13FAB-7BD2-4843-A907-32A6DC8A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10/06/2024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25DD7-670E-4DF0-83F5-98840EAA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97D0C-BD98-4AD1-AF23-0A71F91C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1414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1D46-DE52-4703-A13A-1CE6DCA5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0C798-7528-4C62-83D8-730D48D9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B2E0-E0A7-46CC-8681-BB9B2885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10/06/2024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46431-8A4C-4C3E-8DCC-0540205D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11C6A-244C-448F-893D-E498F2E9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509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0623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E832-72F2-4D88-9ADF-04572569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FA31C-446B-4A8D-925C-5DF8B1D9C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F7F5D-E1B2-4F92-95C7-E57FB71E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10/06/2024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0210D-8191-4E29-8463-7BA9CA17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7E2FD-59D7-4744-BE75-85B6CEC8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4643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A26C-3723-4C1D-AA63-D4C1FE76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51761-9C90-4A63-B03B-79954D7B7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34A0F-96AB-4C25-8503-A6CF7CB97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ECEE7-D6F9-479A-80CD-D1B2A008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10/06/2024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E9383-DD5E-4D8D-B135-664F9A07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4CE9-9E49-45A6-A03A-731F1588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91742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2CC3-DB3C-4AFD-AEF8-35D65B52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78D8D-529A-4F2B-BE9B-E04782208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29C63-6DAE-4C44-810B-22C60817B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8F038-0FBA-4ECE-A0AA-0E1AAAE64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95526-C3CD-46B8-ACEB-691857BC3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1AB50-1952-4468-8AB4-FA8370DB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10/06/2024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8139F-EAB7-492C-BB47-F920457F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C18D7-A6A3-4A2C-AB55-CB7486E2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87697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D475-2DB6-453D-8CC6-498834FB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D89CC-4839-41C7-8E9D-21365E7C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10/06/2024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7C778-511C-44C3-8D93-1F9A8531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D8F42-0EF5-474F-A708-0AA4557E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85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96978-DE8B-4D81-B7F3-50E93BBF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10/06/2024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393FD-C79B-4F4C-A5E7-66E398F5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73AB7-ACA8-4B77-89ED-CBFCB7AD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68008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5075-63BB-4C7D-AB36-DB6BC184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5A9C-5EEE-47FA-9D22-D988ABFD2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DBBAB-D4AD-4D2F-AD2F-E59C24498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70524-7BD1-4E09-9C47-BB90133C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10/06/2024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441BB-5938-48A9-BAD9-AE450F7C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F76FD-20D3-420F-A980-40F178F1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76745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210C-1329-4ECD-A643-91DE98B9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DA853-D967-4597-ACFC-E2CA37163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767D8-60A9-4060-A5FC-64C4F3095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D03B-CAB5-4F67-9ED3-A52869F2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10/06/2024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0A4B9-024D-45B3-AFA2-35BBC72C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98D44-18CB-435C-961F-825F287C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76934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6858-EC16-4EEB-ABCD-302E63F8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138E4-EB97-4273-9C8A-2FA7BCCC3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276E6-73A2-4EAA-AF29-5F9B9D72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10/06/2024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96681-27A4-43A9-B0A6-4D6943F7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073D0-D5E8-4B91-9E1F-A00EC35C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776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B7C56-0434-4735-AA77-AB106BD8B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E6C92-AC5C-40B9-BAFC-C87F2E110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8D2C3-35B3-47B8-9B8B-D5C8EFF0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10/06/2024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E1791-85F5-4D1F-8C2B-7F7D996A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D2746-124C-4DA9-A1E9-4CD127A8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633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6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257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3" y="1825625"/>
            <a:ext cx="503396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10/06/2024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104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6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6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10/06/2024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961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10/06/2024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812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10/06/2024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970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10/06/2024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14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10/06/2024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390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3" y="1825625"/>
            <a:ext cx="102338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7491CD4-DED1-40E8-A864-CA185BF4DF33}" type="datetimeFigureOut">
              <a:rPr lang="LID4096" smtClean="0"/>
              <a:t>10/06/2024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4502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1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2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40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64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CE1E8-2F64-46E8-9AD5-01423D49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9448F-65CE-49AB-B9EE-AE4CABD67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A1969-516C-48E8-AC34-35C3B9E8E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212A6-52CF-4F56-ACB7-67B621A29735}" type="datetimeFigureOut">
              <a:rPr lang="LID4096" smtClean="0"/>
              <a:t>10/06/2024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EF770-4DD3-468D-98BE-0086ECDD7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845DB-62E5-49E7-A87F-1F59C7955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194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FF67-18CB-4F3E-8B10-8F665690A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7176"/>
            <a:ext cx="9144000" cy="112067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Credit Card Fraud Detection</a:t>
            </a:r>
            <a:endParaRPr lang="LID4096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2532" y="288002"/>
            <a:ext cx="9144000" cy="754025"/>
          </a:xfrm>
        </p:spPr>
        <p:txBody>
          <a:bodyPr>
            <a:normAutofit/>
          </a:bodyPr>
          <a:lstStyle/>
          <a:p>
            <a:r>
              <a:rPr lang="en-US" dirty="0"/>
              <a:t>DS Classification project</a:t>
            </a: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5A4319-CEDB-4E41-82BC-F6741E0DE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78" y="2639484"/>
            <a:ext cx="7336836" cy="39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9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4088" y="329282"/>
            <a:ext cx="9144000" cy="809235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EDA</a:t>
            </a:r>
            <a:endParaRPr lang="en-GB" sz="66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AE0EAB3-58EB-4A8A-9FB1-CABF501282CB}"/>
              </a:ext>
            </a:extLst>
          </p:cNvPr>
          <p:cNvSpPr txBox="1">
            <a:spLocks/>
          </p:cNvSpPr>
          <p:nvPr/>
        </p:nvSpPr>
        <p:spPr>
          <a:xfrm>
            <a:off x="290023" y="4012844"/>
            <a:ext cx="3672377" cy="17178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F0"/>
              </a:buClr>
              <a:buSzPts val="2000"/>
            </a:pPr>
            <a:r>
              <a:rPr lang="en-GB" sz="2000" dirty="0"/>
              <a:t>City population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Most of the transactions were conducted by users from small cities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41194-C3B8-4414-B88A-F126F680F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14" y="1042341"/>
            <a:ext cx="4435861" cy="2970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116E65-4AFB-447C-8492-2DDBF9413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36" y="1233667"/>
            <a:ext cx="5142843" cy="24239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AF0C15-F74F-4CAF-BB1B-703E376EF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568" y="3823506"/>
            <a:ext cx="5202840" cy="2502954"/>
          </a:xfrm>
          <a:prstGeom prst="rect">
            <a:avLst/>
          </a:prstGeom>
        </p:spPr>
      </p:pic>
      <p:sp>
        <p:nvSpPr>
          <p:cNvPr id="15" name="Google Shape;98;p2">
            <a:extLst>
              <a:ext uri="{FF2B5EF4-FFF2-40B4-BE49-F238E27FC236}">
                <a16:creationId xmlns:a16="http://schemas.microsoft.com/office/drawing/2014/main" id="{A0C06C7F-19D8-400E-B717-FBC27C745F2B}"/>
              </a:ext>
            </a:extLst>
          </p:cNvPr>
          <p:cNvSpPr txBox="1">
            <a:spLocks/>
          </p:cNvSpPr>
          <p:nvPr/>
        </p:nvSpPr>
        <p:spPr>
          <a:xfrm>
            <a:off x="3511286" y="4957220"/>
            <a:ext cx="3027282" cy="17178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F0"/>
              </a:buClr>
              <a:buSzPts val="2000"/>
            </a:pPr>
            <a:r>
              <a:rPr lang="en-GB" sz="2000" dirty="0"/>
              <a:t>City population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The distribution of total </a:t>
            </a:r>
            <a:r>
              <a:rPr lang="en-GB" sz="2000" dirty="0" err="1"/>
              <a:t>tnxns</a:t>
            </a:r>
            <a:r>
              <a:rPr lang="en-GB" sz="2000" dirty="0"/>
              <a:t> per city pop bucket looks similar to the distribution of fraudulent </a:t>
            </a:r>
            <a:r>
              <a:rPr lang="en-GB" sz="2000" dirty="0" err="1"/>
              <a:t>tnxns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3406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4088" y="329282"/>
            <a:ext cx="9144000" cy="809235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EDA</a:t>
            </a:r>
            <a:endParaRPr lang="en-GB" sz="66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AE0EAB3-58EB-4A8A-9FB1-CABF501282CB}"/>
              </a:ext>
            </a:extLst>
          </p:cNvPr>
          <p:cNvSpPr txBox="1">
            <a:spLocks/>
          </p:cNvSpPr>
          <p:nvPr/>
        </p:nvSpPr>
        <p:spPr>
          <a:xfrm>
            <a:off x="226521" y="2376524"/>
            <a:ext cx="4175080" cy="17178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F0"/>
              </a:buClr>
              <a:buSzPts val="2000"/>
            </a:pPr>
            <a:r>
              <a:rPr lang="en-GB" sz="2000" dirty="0"/>
              <a:t>Gender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The distribution of fraud vs not fraud for Gender looks quite similar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10A0B-8674-4B3A-B068-999533AA6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601" y="2896731"/>
            <a:ext cx="7316221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08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612" y="87235"/>
            <a:ext cx="11073696" cy="809235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EDA, high cardinality columns</a:t>
            </a:r>
            <a:endParaRPr lang="en-GB" sz="66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AE0EAB3-58EB-4A8A-9FB1-CABF501282CB}"/>
              </a:ext>
            </a:extLst>
          </p:cNvPr>
          <p:cNvSpPr txBox="1">
            <a:spLocks/>
          </p:cNvSpPr>
          <p:nvPr/>
        </p:nvSpPr>
        <p:spPr>
          <a:xfrm>
            <a:off x="448222" y="5052872"/>
            <a:ext cx="7608991" cy="17178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F0"/>
              </a:buClr>
              <a:buSzPts val="2000"/>
            </a:pP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By intuition, merchant, city, job are features which will have less power of prediction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E2132A-DC66-4432-ADE0-855F16B7D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09" y="1328948"/>
            <a:ext cx="3747735" cy="1648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65AA93-17D1-44FA-9F6B-CAEDCEDEB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798" y="1328948"/>
            <a:ext cx="7682956" cy="16385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8475C0-E8CF-4A59-8415-DF9C2BA46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85692"/>
            <a:ext cx="5708754" cy="15718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D4ACC7-8607-4B62-B88C-590256BBD0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4" y="3485692"/>
            <a:ext cx="5556495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7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944" y="115804"/>
            <a:ext cx="3583018" cy="809235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EDA</a:t>
            </a:r>
            <a:endParaRPr lang="en-GB" sz="66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AE0EAB3-58EB-4A8A-9FB1-CABF501282CB}"/>
              </a:ext>
            </a:extLst>
          </p:cNvPr>
          <p:cNvSpPr txBox="1">
            <a:spLocks/>
          </p:cNvSpPr>
          <p:nvPr/>
        </p:nvSpPr>
        <p:spPr>
          <a:xfrm>
            <a:off x="277290" y="1544725"/>
            <a:ext cx="4175080" cy="17178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F0"/>
              </a:buClr>
              <a:buSzPts val="2000"/>
            </a:pPr>
            <a:r>
              <a:rPr lang="en-GB" sz="2000" dirty="0"/>
              <a:t>category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Top 3 categories take up 58% of fraud and only 23% by count of total </a:t>
            </a:r>
            <a:r>
              <a:rPr lang="en-GB" sz="2000" dirty="0" err="1"/>
              <a:t>tnxns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FE872-63DB-4025-931A-2CF1ACC23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62" y="1544725"/>
            <a:ext cx="750674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41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944" y="115804"/>
            <a:ext cx="3583018" cy="809235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EDA</a:t>
            </a:r>
            <a:endParaRPr lang="en-GB" sz="66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AE0EAB3-58EB-4A8A-9FB1-CABF501282CB}"/>
              </a:ext>
            </a:extLst>
          </p:cNvPr>
          <p:cNvSpPr txBox="1">
            <a:spLocks/>
          </p:cNvSpPr>
          <p:nvPr/>
        </p:nvSpPr>
        <p:spPr>
          <a:xfrm>
            <a:off x="277290" y="1544725"/>
            <a:ext cx="4175080" cy="17178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F0"/>
              </a:buClr>
              <a:buSzPts val="2000"/>
            </a:pPr>
            <a:r>
              <a:rPr lang="en-GB" sz="2000" dirty="0"/>
              <a:t>category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Top 3 categories take up 58% of fraud and only 23% by count of total </a:t>
            </a:r>
            <a:r>
              <a:rPr lang="en-GB" sz="2000" dirty="0" err="1"/>
              <a:t>tnxns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FE872-63DB-4025-931A-2CF1ACC23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62" y="1544725"/>
            <a:ext cx="750674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7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4491" y="138289"/>
            <a:ext cx="3583018" cy="809235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EDA</a:t>
            </a:r>
            <a:endParaRPr lang="en-GB" sz="66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AE0EAB3-58EB-4A8A-9FB1-CABF501282CB}"/>
              </a:ext>
            </a:extLst>
          </p:cNvPr>
          <p:cNvSpPr txBox="1">
            <a:spLocks/>
          </p:cNvSpPr>
          <p:nvPr/>
        </p:nvSpPr>
        <p:spPr>
          <a:xfrm>
            <a:off x="896462" y="4916618"/>
            <a:ext cx="4392145" cy="17178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F0"/>
              </a:buClr>
              <a:buSzPts val="2000"/>
            </a:pPr>
            <a:r>
              <a:rPr lang="en-GB" sz="2000" dirty="0"/>
              <a:t>hour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Starting from the afternoon up to the noon there are more </a:t>
            </a:r>
            <a:r>
              <a:rPr lang="en-GB" sz="2000" dirty="0" err="1"/>
              <a:t>txnxns</a:t>
            </a: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22 and 23 hours are most fraudulent, 00-3 hours have high fraud as well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92A50-08BD-4FF4-89B9-A8B38D8DC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09" y="1231638"/>
            <a:ext cx="4907652" cy="3506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A543F1-B50E-440A-9539-93600E83F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31638"/>
            <a:ext cx="4907652" cy="353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11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4491" y="138289"/>
            <a:ext cx="3583018" cy="809235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EDA</a:t>
            </a:r>
            <a:endParaRPr lang="en-GB" sz="66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AE0EAB3-58EB-4A8A-9FB1-CABF501282CB}"/>
              </a:ext>
            </a:extLst>
          </p:cNvPr>
          <p:cNvSpPr txBox="1">
            <a:spLocks/>
          </p:cNvSpPr>
          <p:nvPr/>
        </p:nvSpPr>
        <p:spPr>
          <a:xfrm>
            <a:off x="521707" y="4399457"/>
            <a:ext cx="4392145" cy="17178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F0"/>
              </a:buClr>
              <a:buSzPts val="2000"/>
            </a:pPr>
            <a:r>
              <a:rPr lang="en-GB" sz="2000" dirty="0" err="1"/>
              <a:t>Day_of_week</a:t>
            </a: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Sunday and Saturday tend to be more fraudulent than other days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Day of month, month, year were not indicative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7EC4D-A23B-4A75-9C38-1B7DFE817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441" y="1430304"/>
            <a:ext cx="8907118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4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376" y="370179"/>
            <a:ext cx="3583018" cy="662444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EDA</a:t>
            </a:r>
            <a:endParaRPr lang="en-GB" sz="54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AE0EAB3-58EB-4A8A-9FB1-CABF501282CB}"/>
              </a:ext>
            </a:extLst>
          </p:cNvPr>
          <p:cNvSpPr txBox="1">
            <a:spLocks/>
          </p:cNvSpPr>
          <p:nvPr/>
        </p:nvSpPr>
        <p:spPr>
          <a:xfrm>
            <a:off x="116537" y="1894996"/>
            <a:ext cx="5138696" cy="13803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F0"/>
              </a:buClr>
              <a:buSzPts val="2000"/>
            </a:pPr>
            <a:r>
              <a:rPr lang="en-GB" sz="2000" dirty="0"/>
              <a:t>Heatmap </a:t>
            </a:r>
            <a:r>
              <a:rPr lang="en-GB" sz="2000" dirty="0" err="1"/>
              <a:t>day_of_week</a:t>
            </a:r>
            <a:r>
              <a:rPr lang="en-GB" sz="2000" dirty="0"/>
              <a:t> vs hour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We see the same fraudulent hours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All days of week are relatively fraudulent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E2563-3B68-443F-B11A-92B17D5F0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78" y="370179"/>
            <a:ext cx="6825521" cy="54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9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3880" y="484566"/>
            <a:ext cx="3583018" cy="662444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EDA</a:t>
            </a:r>
            <a:endParaRPr lang="en-GB" sz="54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AE0EAB3-58EB-4A8A-9FB1-CABF501282CB}"/>
              </a:ext>
            </a:extLst>
          </p:cNvPr>
          <p:cNvSpPr txBox="1">
            <a:spLocks/>
          </p:cNvSpPr>
          <p:nvPr/>
        </p:nvSpPr>
        <p:spPr>
          <a:xfrm>
            <a:off x="6553195" y="1635022"/>
            <a:ext cx="5138696" cy="30680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F0"/>
              </a:buClr>
              <a:buSzPts val="2000"/>
            </a:pPr>
            <a:r>
              <a:rPr lang="en-GB" sz="2000" dirty="0"/>
              <a:t>Heatmap Category vs Amount bucket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0-60 bucket is really fraudulent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 err="1"/>
              <a:t>Grocery_pos</a:t>
            </a:r>
            <a:r>
              <a:rPr lang="en-GB" sz="2000" dirty="0"/>
              <a:t> has a lot of fraud in 100-500 bucket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 err="1"/>
              <a:t>Shopping_net</a:t>
            </a:r>
            <a:r>
              <a:rPr lang="en-GB" sz="2000" dirty="0"/>
              <a:t> and </a:t>
            </a:r>
            <a:r>
              <a:rPr lang="en-GB" sz="2000" dirty="0" err="1"/>
              <a:t>shopping_pos</a:t>
            </a:r>
            <a:r>
              <a:rPr lang="en-GB" sz="2000" dirty="0"/>
              <a:t> are highly fraudulent in 500-1000 bucket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There is no fraud in the bucket over 5000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C0137-8B23-4985-BEC6-4382A450A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2" y="1202859"/>
            <a:ext cx="5699222" cy="445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17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0582" y="0"/>
            <a:ext cx="3583018" cy="662444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EDA</a:t>
            </a:r>
            <a:endParaRPr lang="en-GB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5ED69-DEDD-4615-A8C8-FC9ADAF0D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6" y="611072"/>
            <a:ext cx="5905169" cy="4876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4CF5DA-7597-427C-B079-E77F057E1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78" y="629961"/>
            <a:ext cx="5513570" cy="4890101"/>
          </a:xfrm>
          <a:prstGeom prst="rect">
            <a:avLst/>
          </a:prstGeom>
        </p:spPr>
      </p:pic>
      <p:sp>
        <p:nvSpPr>
          <p:cNvPr id="9" name="Google Shape;98;p2">
            <a:extLst>
              <a:ext uri="{FF2B5EF4-FFF2-40B4-BE49-F238E27FC236}">
                <a16:creationId xmlns:a16="http://schemas.microsoft.com/office/drawing/2014/main" id="{F7CD4C04-2509-4D5A-9E5E-AFD8DCDBCA36}"/>
              </a:ext>
            </a:extLst>
          </p:cNvPr>
          <p:cNvSpPr txBox="1">
            <a:spLocks/>
          </p:cNvSpPr>
          <p:nvPr/>
        </p:nvSpPr>
        <p:spPr>
          <a:xfrm>
            <a:off x="153686" y="5520062"/>
            <a:ext cx="5138696" cy="13379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F0"/>
              </a:buClr>
              <a:buSzPts val="2000"/>
            </a:pPr>
            <a:r>
              <a:rPr lang="en-GB" sz="2000" dirty="0"/>
              <a:t>Heatmap Category vs Amount bucket extended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How different it looks now</a:t>
            </a:r>
          </a:p>
        </p:txBody>
      </p:sp>
    </p:spTree>
    <p:extLst>
      <p:ext uri="{BB962C8B-B14F-4D97-AF65-F5344CB8AC3E}">
        <p14:creationId xmlns:p14="http://schemas.microsoft.com/office/powerpoint/2010/main" val="212035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5123" y="332757"/>
            <a:ext cx="9144000" cy="128618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Contents</a:t>
            </a:r>
            <a:endParaRPr lang="LID4096" sz="66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BC35990-EFC4-4A85-9656-A5C5AB0941D8}"/>
              </a:ext>
            </a:extLst>
          </p:cNvPr>
          <p:cNvSpPr txBox="1">
            <a:spLocks/>
          </p:cNvSpPr>
          <p:nvPr/>
        </p:nvSpPr>
        <p:spPr>
          <a:xfrm>
            <a:off x="1144246" y="1932497"/>
            <a:ext cx="9714877" cy="37825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0" indent="-342910" algn="l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Background and introduction</a:t>
            </a:r>
          </a:p>
          <a:p>
            <a:pPr marL="342910" indent="-342910" algn="l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The data</a:t>
            </a:r>
            <a:endParaRPr lang="en-GB" sz="4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EDA process</a:t>
            </a:r>
            <a:endParaRPr lang="en-GB" sz="4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800" dirty="0" err="1"/>
              <a:t>Preprocessing</a:t>
            </a:r>
            <a:r>
              <a:rPr lang="en-GB" sz="2800" dirty="0"/>
              <a:t> and Feature Engineering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Strategies and models used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Issues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Final results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Shap summary plot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Conclusions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endParaRPr lang="en-GB" sz="2000" dirty="0"/>
          </a:p>
          <a:p>
            <a:pPr algn="l">
              <a:buClr>
                <a:schemeClr val="dk1"/>
              </a:buClr>
              <a:buSzPts val="2000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852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243534"/>
            <a:ext cx="10757647" cy="662445"/>
          </a:xfrm>
        </p:spPr>
        <p:txBody>
          <a:bodyPr>
            <a:normAutofit fontScale="92500"/>
          </a:bodyPr>
          <a:lstStyle/>
          <a:p>
            <a:pPr algn="l">
              <a:buClr>
                <a:srgbClr val="00B0F0"/>
              </a:buClr>
              <a:buSzPts val="2000"/>
            </a:pPr>
            <a:r>
              <a:rPr lang="en-GB" sz="3600" dirty="0" err="1"/>
              <a:t>Preprocessing</a:t>
            </a:r>
            <a:r>
              <a:rPr lang="en-GB" sz="3600" dirty="0"/>
              <a:t> and Feature Engineering (for benchmark runs)</a:t>
            </a:r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AE0EAB3-58EB-4A8A-9FB1-CABF501282CB}"/>
              </a:ext>
            </a:extLst>
          </p:cNvPr>
          <p:cNvSpPr txBox="1">
            <a:spLocks/>
          </p:cNvSpPr>
          <p:nvPr/>
        </p:nvSpPr>
        <p:spPr>
          <a:xfrm>
            <a:off x="2663565" y="2141619"/>
            <a:ext cx="8068235" cy="19373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Columns removed:</a:t>
            </a:r>
            <a:br>
              <a:rPr lang="en-GB" sz="2000" dirty="0"/>
            </a:br>
            <a:r>
              <a:rPr lang="en-GB" sz="2000" dirty="0"/>
              <a:t> '</a:t>
            </a:r>
            <a:r>
              <a:rPr lang="en-GB" sz="2000" dirty="0" err="1"/>
              <a:t>trans_date_trans_time</a:t>
            </a:r>
            <a:r>
              <a:rPr lang="en-GB" sz="2000" dirty="0"/>
              <a:t>', '</a:t>
            </a:r>
            <a:r>
              <a:rPr lang="en-GB" sz="2000" dirty="0" err="1"/>
              <a:t>cc_num</a:t>
            </a:r>
            <a:r>
              <a:rPr lang="en-GB" sz="2000" dirty="0"/>
              <a:t>', 'first', 'last', 'street', 'zip', 'dob', '</a:t>
            </a:r>
            <a:r>
              <a:rPr lang="en-GB" sz="2000" dirty="0" err="1"/>
              <a:t>trans_num</a:t>
            </a:r>
            <a:r>
              <a:rPr lang="en-GB" sz="2000" dirty="0"/>
              <a:t>', 'unix_time','</a:t>
            </a:r>
            <a:r>
              <a:rPr lang="en-GB" sz="2000" dirty="0" err="1"/>
              <a:t>lat</a:t>
            </a:r>
            <a:r>
              <a:rPr lang="en-GB" sz="2000" dirty="0"/>
              <a:t>', 'long', '</a:t>
            </a:r>
            <a:r>
              <a:rPr lang="en-GB" sz="2000" dirty="0" err="1"/>
              <a:t>merch_lat</a:t>
            </a:r>
            <a:r>
              <a:rPr lang="en-GB" sz="2000" dirty="0"/>
              <a:t>', '</a:t>
            </a:r>
            <a:r>
              <a:rPr lang="en-GB" sz="2000" dirty="0" err="1"/>
              <a:t>merch_long</a:t>
            </a:r>
            <a:r>
              <a:rPr lang="en-GB" sz="2000" dirty="0"/>
              <a:t>’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All categorical columns were encoded with </a:t>
            </a:r>
            <a:r>
              <a:rPr lang="en-GB" sz="2000" dirty="0" err="1"/>
              <a:t>OneHotEncoder</a:t>
            </a: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 err="1"/>
              <a:t>Downsampling</a:t>
            </a:r>
            <a:r>
              <a:rPr lang="en-GB" sz="2000" dirty="0"/>
              <a:t> with  various options were examined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7836D70-B94F-447F-99D2-2FCEB3A0200F}"/>
              </a:ext>
            </a:extLst>
          </p:cNvPr>
          <p:cNvSpPr txBox="1">
            <a:spLocks/>
          </p:cNvSpPr>
          <p:nvPr/>
        </p:nvSpPr>
        <p:spPr>
          <a:xfrm>
            <a:off x="481996" y="1371199"/>
            <a:ext cx="6331178" cy="6624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 err="1"/>
              <a:t>Preprocessing</a:t>
            </a:r>
            <a:r>
              <a:rPr lang="en-GB" sz="2800" dirty="0"/>
              <a:t> :</a:t>
            </a:r>
            <a:endParaRPr lang="en-GB" sz="4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EB345C2-B83D-473C-AF7A-7AD154099C88}"/>
              </a:ext>
            </a:extLst>
          </p:cNvPr>
          <p:cNvSpPr txBox="1">
            <a:spLocks/>
          </p:cNvSpPr>
          <p:nvPr/>
        </p:nvSpPr>
        <p:spPr>
          <a:xfrm>
            <a:off x="481996" y="4078941"/>
            <a:ext cx="3453510" cy="6624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Feature Engineering :</a:t>
            </a:r>
            <a:endParaRPr lang="en-GB" sz="4000" dirty="0"/>
          </a:p>
        </p:txBody>
      </p:sp>
      <p:sp>
        <p:nvSpPr>
          <p:cNvPr id="9" name="Google Shape;98;p2">
            <a:extLst>
              <a:ext uri="{FF2B5EF4-FFF2-40B4-BE49-F238E27FC236}">
                <a16:creationId xmlns:a16="http://schemas.microsoft.com/office/drawing/2014/main" id="{5FD00F54-9F14-458F-A64D-C7A16074289A}"/>
              </a:ext>
            </a:extLst>
          </p:cNvPr>
          <p:cNvSpPr txBox="1">
            <a:spLocks/>
          </p:cNvSpPr>
          <p:nvPr/>
        </p:nvSpPr>
        <p:spPr>
          <a:xfrm>
            <a:off x="2663565" y="5001361"/>
            <a:ext cx="8068235" cy="127487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The following columns were created:</a:t>
            </a:r>
            <a:br>
              <a:rPr lang="en-GB" sz="2000" dirty="0"/>
            </a:br>
            <a:r>
              <a:rPr lang="en-GB" sz="2000" dirty="0"/>
              <a:t>age, </a:t>
            </a:r>
            <a:r>
              <a:rPr lang="en-GB" sz="2000" dirty="0" err="1"/>
              <a:t>day_of_week</a:t>
            </a:r>
            <a:r>
              <a:rPr lang="en-GB" sz="2000" dirty="0"/>
              <a:t>, hour, month</a:t>
            </a:r>
          </a:p>
        </p:txBody>
      </p:sp>
    </p:spTree>
    <p:extLst>
      <p:ext uri="{BB962C8B-B14F-4D97-AF65-F5344CB8AC3E}">
        <p14:creationId xmlns:p14="http://schemas.microsoft.com/office/powerpoint/2010/main" val="3046247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2798" y="341603"/>
            <a:ext cx="6331178" cy="662444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Strategies and models used</a:t>
            </a:r>
            <a:endParaRPr lang="en-GB" sz="54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AE0EAB3-58EB-4A8A-9FB1-CABF501282CB}"/>
              </a:ext>
            </a:extLst>
          </p:cNvPr>
          <p:cNvSpPr txBox="1">
            <a:spLocks/>
          </p:cNvSpPr>
          <p:nvPr/>
        </p:nvSpPr>
        <p:spPr>
          <a:xfrm>
            <a:off x="2761130" y="1433408"/>
            <a:ext cx="8068235" cy="17894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 err="1"/>
              <a:t>XGBoost</a:t>
            </a: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 err="1"/>
              <a:t>CatBoost</a:t>
            </a: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 err="1"/>
              <a:t>LightGBM</a:t>
            </a: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Voting (apart from Decision Trees)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7836D70-B94F-447F-99D2-2FCEB3A0200F}"/>
              </a:ext>
            </a:extLst>
          </p:cNvPr>
          <p:cNvSpPr txBox="1">
            <a:spLocks/>
          </p:cNvSpPr>
          <p:nvPr/>
        </p:nvSpPr>
        <p:spPr>
          <a:xfrm>
            <a:off x="562680" y="905035"/>
            <a:ext cx="6331178" cy="6624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Models chosen:</a:t>
            </a:r>
            <a:endParaRPr lang="en-GB" sz="4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5D6FF38-C713-494E-B4AA-4439A6FFD6DA}"/>
              </a:ext>
            </a:extLst>
          </p:cNvPr>
          <p:cNvSpPr txBox="1">
            <a:spLocks/>
          </p:cNvSpPr>
          <p:nvPr/>
        </p:nvSpPr>
        <p:spPr>
          <a:xfrm>
            <a:off x="562680" y="3088835"/>
            <a:ext cx="6331178" cy="6624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Strategies:</a:t>
            </a:r>
            <a:endParaRPr lang="en-GB" sz="4000" dirty="0"/>
          </a:p>
        </p:txBody>
      </p:sp>
      <p:sp>
        <p:nvSpPr>
          <p:cNvPr id="8" name="Google Shape;98;p2">
            <a:extLst>
              <a:ext uri="{FF2B5EF4-FFF2-40B4-BE49-F238E27FC236}">
                <a16:creationId xmlns:a16="http://schemas.microsoft.com/office/drawing/2014/main" id="{FF014C67-A381-461F-9FAC-6A4ACD55BEF7}"/>
              </a:ext>
            </a:extLst>
          </p:cNvPr>
          <p:cNvSpPr txBox="1">
            <a:spLocks/>
          </p:cNvSpPr>
          <p:nvPr/>
        </p:nvSpPr>
        <p:spPr>
          <a:xfrm>
            <a:off x="2761130" y="3652267"/>
            <a:ext cx="8068235" cy="24078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Due to the big size of data: </a:t>
            </a:r>
          </a:p>
          <a:p>
            <a:pPr marL="800120" lvl="1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1400" dirty="0"/>
              <a:t>It was decided to use 1 hot encoding for all of the categorical variables (it turned into 2151 columns)</a:t>
            </a:r>
          </a:p>
          <a:p>
            <a:pPr marL="800120" lvl="1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1400" dirty="0"/>
              <a:t>Due to the size of data </a:t>
            </a:r>
            <a:r>
              <a:rPr lang="en-GB" sz="1400" dirty="0" err="1"/>
              <a:t>downsampling</a:t>
            </a:r>
            <a:r>
              <a:rPr lang="en-GB" sz="1400" dirty="0"/>
              <a:t> and hyper parameter tuning was checked separately and manually</a:t>
            </a:r>
          </a:p>
          <a:p>
            <a:pPr marL="800120" lvl="1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1400" dirty="0"/>
              <a:t>It was decided to use recall and precision as metrics and it was important to catch as much fraud as possible and to have mistakes as little as possible</a:t>
            </a:r>
          </a:p>
          <a:p>
            <a:pPr marL="800120" lvl="1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1400" dirty="0"/>
              <a:t>Encoded data was saved as parquet (train and test to reduce the time for rerunning models)</a:t>
            </a:r>
          </a:p>
        </p:txBody>
      </p:sp>
    </p:spTree>
    <p:extLst>
      <p:ext uri="{BB962C8B-B14F-4D97-AF65-F5344CB8AC3E}">
        <p14:creationId xmlns:p14="http://schemas.microsoft.com/office/powerpoint/2010/main" val="75549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6188" y="84491"/>
            <a:ext cx="6331178" cy="662444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Example for tuning</a:t>
            </a:r>
            <a:endParaRPr lang="en-GB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D8C99-25C3-4C07-9C13-D3499B236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2" y="1056806"/>
            <a:ext cx="5331350" cy="52090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B4CB32-8E78-4E7F-9093-DE060252E94B}"/>
              </a:ext>
            </a:extLst>
          </p:cNvPr>
          <p:cNvSpPr/>
          <p:nvPr/>
        </p:nvSpPr>
        <p:spPr>
          <a:xfrm>
            <a:off x="254833" y="2900597"/>
            <a:ext cx="5201587" cy="9743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1F6A0F-D164-437D-8D2D-8ABFAD5C6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273" y="1056806"/>
            <a:ext cx="6163725" cy="369507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F1CDFA2-C1CF-4838-B366-1E8A0ABC8AD9}"/>
              </a:ext>
            </a:extLst>
          </p:cNvPr>
          <p:cNvSpPr/>
          <p:nvPr/>
        </p:nvSpPr>
        <p:spPr>
          <a:xfrm>
            <a:off x="5752888" y="1056806"/>
            <a:ext cx="5677112" cy="118422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Google Shape;98;p2">
            <a:extLst>
              <a:ext uri="{FF2B5EF4-FFF2-40B4-BE49-F238E27FC236}">
                <a16:creationId xmlns:a16="http://schemas.microsoft.com/office/drawing/2014/main" id="{D405FE89-3510-47C0-BECB-B119B95F997E}"/>
              </a:ext>
            </a:extLst>
          </p:cNvPr>
          <p:cNvSpPr txBox="1">
            <a:spLocks/>
          </p:cNvSpPr>
          <p:nvPr/>
        </p:nvSpPr>
        <p:spPr>
          <a:xfrm>
            <a:off x="5798273" y="5061753"/>
            <a:ext cx="4546704" cy="127487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A loop with </a:t>
            </a:r>
            <a:r>
              <a:rPr lang="en-GB" sz="2000" dirty="0" err="1"/>
              <a:t>downsampling</a:t>
            </a: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Loops with lists of hyper parameters</a:t>
            </a:r>
          </a:p>
        </p:txBody>
      </p:sp>
    </p:spTree>
    <p:extLst>
      <p:ext uri="{BB962C8B-B14F-4D97-AF65-F5344CB8AC3E}">
        <p14:creationId xmlns:p14="http://schemas.microsoft.com/office/powerpoint/2010/main" val="3252306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6188" y="84491"/>
            <a:ext cx="6331178" cy="66244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GB" sz="4000" dirty="0"/>
              <a:t>Example for feature importance</a:t>
            </a:r>
            <a:endParaRPr lang="en-GB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8475C-1CE1-4A4A-A8BA-1E7AF7EB9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2" y="1402766"/>
            <a:ext cx="5556042" cy="3641425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6438AD60-93BB-41B4-99F0-F9C9747C40FD}"/>
              </a:ext>
            </a:extLst>
          </p:cNvPr>
          <p:cNvSpPr txBox="1">
            <a:spLocks/>
          </p:cNvSpPr>
          <p:nvPr/>
        </p:nvSpPr>
        <p:spPr>
          <a:xfrm>
            <a:off x="-638294" y="740322"/>
            <a:ext cx="6331178" cy="6624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12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8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2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5400" dirty="0" err="1"/>
              <a:t>XGBoost</a:t>
            </a:r>
            <a:endParaRPr lang="en-GB" sz="5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297626-A5F1-4D1A-B6DF-BFEAD666B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626" y="1402766"/>
            <a:ext cx="6040059" cy="3641425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AE805EA0-15D9-4896-B38E-B349CAC5C42F}"/>
              </a:ext>
            </a:extLst>
          </p:cNvPr>
          <p:cNvSpPr txBox="1">
            <a:spLocks/>
          </p:cNvSpPr>
          <p:nvPr/>
        </p:nvSpPr>
        <p:spPr>
          <a:xfrm>
            <a:off x="5860822" y="746935"/>
            <a:ext cx="6331178" cy="6624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12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8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2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5400" dirty="0" err="1"/>
              <a:t>LightGBM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292042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2646" y="1908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Issues</a:t>
            </a:r>
            <a:endParaRPr lang="en-GB" sz="5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3B67B92-F5D7-4D89-A418-9EC983D8F18B}"/>
              </a:ext>
            </a:extLst>
          </p:cNvPr>
          <p:cNvSpPr txBox="1">
            <a:spLocks/>
          </p:cNvSpPr>
          <p:nvPr/>
        </p:nvSpPr>
        <p:spPr>
          <a:xfrm>
            <a:off x="354107" y="3343835"/>
            <a:ext cx="4137211" cy="180190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r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LID4096" sz="28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2AED2779-3178-4E8F-BB3B-C1E460737781}"/>
              </a:ext>
            </a:extLst>
          </p:cNvPr>
          <p:cNvSpPr txBox="1">
            <a:spLocks/>
          </p:cNvSpPr>
          <p:nvPr/>
        </p:nvSpPr>
        <p:spPr>
          <a:xfrm>
            <a:off x="277318" y="1791365"/>
            <a:ext cx="3560163" cy="32459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Lack of memory. Every new run – restart of Kernel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Errors while working with the names of column in </a:t>
            </a:r>
            <a:r>
              <a:rPr lang="en-GB" sz="2000" dirty="0" err="1"/>
              <a:t>LightGBM</a:t>
            </a:r>
            <a:r>
              <a:rPr lang="en-GB" sz="2000" dirty="0"/>
              <a:t> (it was needed to remove ‘json special symbols’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4D5F15-AE89-4705-A842-CAA8EA35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270" y="1408005"/>
            <a:ext cx="8110502" cy="428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57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592" y="0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Base results (test)</a:t>
            </a:r>
            <a:endParaRPr lang="en-GB" sz="6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3B67B92-F5D7-4D89-A418-9EC983D8F18B}"/>
              </a:ext>
            </a:extLst>
          </p:cNvPr>
          <p:cNvSpPr txBox="1">
            <a:spLocks/>
          </p:cNvSpPr>
          <p:nvPr/>
        </p:nvSpPr>
        <p:spPr>
          <a:xfrm>
            <a:off x="354107" y="3343835"/>
            <a:ext cx="4137211" cy="180190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r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LID4096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7A732B-7009-4674-8B7E-651373A29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374037"/>
              </p:ext>
            </p:extLst>
          </p:nvPr>
        </p:nvGraphicFramePr>
        <p:xfrm>
          <a:off x="2322735" y="770550"/>
          <a:ext cx="8177873" cy="2009612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4122840">
                  <a:extLst>
                    <a:ext uri="{9D8B030D-6E8A-4147-A177-3AD203B41FA5}">
                      <a16:colId xmlns:a16="http://schemas.microsoft.com/office/drawing/2014/main" val="3188176275"/>
                    </a:ext>
                  </a:extLst>
                </a:gridCol>
                <a:gridCol w="1907160">
                  <a:extLst>
                    <a:ext uri="{9D8B030D-6E8A-4147-A177-3AD203B41FA5}">
                      <a16:colId xmlns:a16="http://schemas.microsoft.com/office/drawing/2014/main" val="1198278635"/>
                    </a:ext>
                  </a:extLst>
                </a:gridCol>
                <a:gridCol w="2147873">
                  <a:extLst>
                    <a:ext uri="{9D8B030D-6E8A-4147-A177-3AD203B41FA5}">
                      <a16:colId xmlns:a16="http://schemas.microsoft.com/office/drawing/2014/main" val="73042960"/>
                    </a:ext>
                  </a:extLst>
                </a:gridCol>
              </a:tblGrid>
              <a:tr h="502403">
                <a:tc>
                  <a:txBody>
                    <a:bodyPr/>
                    <a:lstStyle/>
                    <a:p>
                      <a:r>
                        <a:rPr lang="en-US" sz="1400" dirty="0"/>
                        <a:t>Model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Base precision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Base recall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797760"/>
                  </a:ext>
                </a:extLst>
              </a:tr>
              <a:tr h="50240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XGBoost</a:t>
                      </a:r>
                      <a:endParaRPr lang="LID4096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0.77</a:t>
                      </a:r>
                      <a:endParaRPr lang="LID4096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0.52</a:t>
                      </a:r>
                      <a:endParaRPr lang="LID4096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314112"/>
                  </a:ext>
                </a:extLst>
              </a:tr>
              <a:tr h="50240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LightGBM</a:t>
                      </a:r>
                      <a:endParaRPr lang="LID4096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0.60</a:t>
                      </a:r>
                      <a:endParaRPr lang="LID4096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0.57</a:t>
                      </a:r>
                      <a:endParaRPr lang="LID4096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034938"/>
                  </a:ext>
                </a:extLst>
              </a:tr>
              <a:tr h="50240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CatBoost</a:t>
                      </a:r>
                      <a:endParaRPr lang="LID4096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0.73</a:t>
                      </a:r>
                      <a:endParaRPr lang="LID4096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0.46</a:t>
                      </a:r>
                      <a:endParaRPr lang="LID4096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53658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6C5E41F6-7B4C-446A-A6BE-28EEF335C712}"/>
              </a:ext>
            </a:extLst>
          </p:cNvPr>
          <p:cNvSpPr txBox="1">
            <a:spLocks/>
          </p:cNvSpPr>
          <p:nvPr/>
        </p:nvSpPr>
        <p:spPr>
          <a:xfrm>
            <a:off x="1466537" y="2988360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12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8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2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800" dirty="0"/>
              <a:t>Final results (test)</a:t>
            </a:r>
            <a:endParaRPr lang="en-GB" sz="660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879EDB4-D650-4DDC-97D6-C927B7A53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283517"/>
              </p:ext>
            </p:extLst>
          </p:nvPr>
        </p:nvGraphicFramePr>
        <p:xfrm>
          <a:off x="2322735" y="3820180"/>
          <a:ext cx="8177873" cy="251201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4122840">
                  <a:extLst>
                    <a:ext uri="{9D8B030D-6E8A-4147-A177-3AD203B41FA5}">
                      <a16:colId xmlns:a16="http://schemas.microsoft.com/office/drawing/2014/main" val="3188176275"/>
                    </a:ext>
                  </a:extLst>
                </a:gridCol>
                <a:gridCol w="1907160">
                  <a:extLst>
                    <a:ext uri="{9D8B030D-6E8A-4147-A177-3AD203B41FA5}">
                      <a16:colId xmlns:a16="http://schemas.microsoft.com/office/drawing/2014/main" val="1198278635"/>
                    </a:ext>
                  </a:extLst>
                </a:gridCol>
                <a:gridCol w="2147873">
                  <a:extLst>
                    <a:ext uri="{9D8B030D-6E8A-4147-A177-3AD203B41FA5}">
                      <a16:colId xmlns:a16="http://schemas.microsoft.com/office/drawing/2014/main" val="73042960"/>
                    </a:ext>
                  </a:extLst>
                </a:gridCol>
              </a:tblGrid>
              <a:tr h="502403">
                <a:tc>
                  <a:txBody>
                    <a:bodyPr/>
                    <a:lstStyle/>
                    <a:p>
                      <a:r>
                        <a:rPr lang="en-US" sz="1400" dirty="0"/>
                        <a:t>Model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Base precision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Base recall</a:t>
                      </a:r>
                      <a:endParaRPr lang="LID4096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797760"/>
                  </a:ext>
                </a:extLst>
              </a:tr>
              <a:tr h="50240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XGBoost</a:t>
                      </a:r>
                      <a:endParaRPr lang="LID4096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0.68</a:t>
                      </a:r>
                      <a:endParaRPr lang="LID4096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0.68</a:t>
                      </a:r>
                      <a:endParaRPr lang="LID4096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314112"/>
                  </a:ext>
                </a:extLst>
              </a:tr>
              <a:tr h="50240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</a:rPr>
                        <a:t>LightGBM</a:t>
                      </a:r>
                      <a:endParaRPr lang="LID4096" dirty="0">
                        <a:solidFill>
                          <a:schemeClr val="bg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  <a:highlight>
                            <a:srgbClr val="00FF00"/>
                          </a:highlight>
                        </a:rPr>
                        <a:t>0.71</a:t>
                      </a:r>
                      <a:endParaRPr lang="LID4096" dirty="0">
                        <a:solidFill>
                          <a:srgbClr val="00206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  <a:highlight>
                            <a:srgbClr val="00FF00"/>
                          </a:highlight>
                        </a:rPr>
                        <a:t>0.66</a:t>
                      </a:r>
                      <a:endParaRPr lang="LID4096" dirty="0">
                        <a:solidFill>
                          <a:srgbClr val="00206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034938"/>
                  </a:ext>
                </a:extLst>
              </a:tr>
              <a:tr h="50240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CatBoost</a:t>
                      </a:r>
                      <a:endParaRPr lang="LID4096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0.76</a:t>
                      </a:r>
                      <a:endParaRPr lang="LID4096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0.61</a:t>
                      </a:r>
                      <a:endParaRPr lang="LID4096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862246"/>
                  </a:ext>
                </a:extLst>
              </a:tr>
              <a:tr h="5024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Voter</a:t>
                      </a:r>
                      <a:endParaRPr lang="LID4096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0.71</a:t>
                      </a:r>
                      <a:endParaRPr lang="LID4096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0.66</a:t>
                      </a:r>
                      <a:endParaRPr lang="LID4096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53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997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6188" y="84491"/>
            <a:ext cx="6331178" cy="662444"/>
          </a:xfrm>
        </p:spPr>
        <p:txBody>
          <a:bodyPr>
            <a:normAutofit fontScale="92500"/>
          </a:bodyPr>
          <a:lstStyle/>
          <a:p>
            <a:pPr algn="ctr"/>
            <a:r>
              <a:rPr lang="en-GB" sz="4000" dirty="0"/>
              <a:t>Examining </a:t>
            </a:r>
            <a:r>
              <a:rPr lang="en-GB" sz="4000" dirty="0" err="1"/>
              <a:t>shap</a:t>
            </a:r>
            <a:r>
              <a:rPr lang="en-GB" sz="4000" dirty="0"/>
              <a:t> summary plot</a:t>
            </a:r>
            <a:endParaRPr lang="en-GB" sz="540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438AD60-93BB-41B4-99F0-F9C9747C40FD}"/>
              </a:ext>
            </a:extLst>
          </p:cNvPr>
          <p:cNvSpPr txBox="1">
            <a:spLocks/>
          </p:cNvSpPr>
          <p:nvPr/>
        </p:nvSpPr>
        <p:spPr>
          <a:xfrm>
            <a:off x="-638294" y="740322"/>
            <a:ext cx="6331178" cy="6624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12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8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2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5400" dirty="0" err="1"/>
              <a:t>XGBoost</a:t>
            </a:r>
            <a:endParaRPr lang="en-GB" sz="5400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E805EA0-15D9-4896-B38E-B349CAC5C42F}"/>
              </a:ext>
            </a:extLst>
          </p:cNvPr>
          <p:cNvSpPr txBox="1">
            <a:spLocks/>
          </p:cNvSpPr>
          <p:nvPr/>
        </p:nvSpPr>
        <p:spPr>
          <a:xfrm>
            <a:off x="5860822" y="746935"/>
            <a:ext cx="6331178" cy="6624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12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8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2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5400" dirty="0" err="1"/>
              <a:t>LightGBM</a:t>
            </a:r>
            <a:endParaRPr lang="en-GB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40341-2C89-4BAF-9484-15583422E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85" y="1402766"/>
            <a:ext cx="4185605" cy="5044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3C22A6-4DA3-4D09-BA1C-B997E1A47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40" y="1409379"/>
            <a:ext cx="4185604" cy="504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43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917" y="198142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Conclusions</a:t>
            </a:r>
            <a:endParaRPr lang="en-GB" sz="6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3B67B92-F5D7-4D89-A418-9EC983D8F18B}"/>
              </a:ext>
            </a:extLst>
          </p:cNvPr>
          <p:cNvSpPr txBox="1">
            <a:spLocks/>
          </p:cNvSpPr>
          <p:nvPr/>
        </p:nvSpPr>
        <p:spPr>
          <a:xfrm>
            <a:off x="354107" y="3343835"/>
            <a:ext cx="4137211" cy="180190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r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LID4096" sz="2800" dirty="0"/>
          </a:p>
        </p:txBody>
      </p:sp>
      <p:sp>
        <p:nvSpPr>
          <p:cNvPr id="9" name="Google Shape;98;p2">
            <a:extLst>
              <a:ext uri="{FF2B5EF4-FFF2-40B4-BE49-F238E27FC236}">
                <a16:creationId xmlns:a16="http://schemas.microsoft.com/office/drawing/2014/main" id="{C9344480-6864-4842-97C2-0BADBDD721A4}"/>
              </a:ext>
            </a:extLst>
          </p:cNvPr>
          <p:cNvSpPr txBox="1">
            <a:spLocks/>
          </p:cNvSpPr>
          <p:nvPr/>
        </p:nvSpPr>
        <p:spPr>
          <a:xfrm>
            <a:off x="770963" y="4116335"/>
            <a:ext cx="8068235" cy="17894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 err="1"/>
              <a:t>XGBoost</a:t>
            </a:r>
            <a:r>
              <a:rPr lang="en-GB" sz="2000" dirty="0"/>
              <a:t>, </a:t>
            </a:r>
            <a:r>
              <a:rPr lang="en-GB" sz="2000" dirty="0" err="1"/>
              <a:t>CatBoost</a:t>
            </a:r>
            <a:r>
              <a:rPr lang="en-GB" sz="2000" dirty="0"/>
              <a:t> and </a:t>
            </a:r>
            <a:r>
              <a:rPr lang="en-GB" sz="2000" dirty="0" err="1"/>
              <a:t>LightGBM</a:t>
            </a:r>
            <a:r>
              <a:rPr lang="en-GB" sz="2000" dirty="0"/>
              <a:t> show quite similar results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It was noted that </a:t>
            </a:r>
            <a:r>
              <a:rPr lang="en-GB" sz="2000" dirty="0" err="1"/>
              <a:t>LightGBM</a:t>
            </a:r>
            <a:r>
              <a:rPr lang="en-GB" sz="2000" dirty="0"/>
              <a:t> worked significantly faster than its competitors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 err="1"/>
              <a:t>LightGBM</a:t>
            </a:r>
            <a:r>
              <a:rPr lang="en-GB" sz="2000" dirty="0"/>
              <a:t> is the winner according to the balanced results</a:t>
            </a:r>
          </a:p>
        </p:txBody>
      </p:sp>
      <p:sp>
        <p:nvSpPr>
          <p:cNvPr id="10" name="Google Shape;98;p2">
            <a:extLst>
              <a:ext uri="{FF2B5EF4-FFF2-40B4-BE49-F238E27FC236}">
                <a16:creationId xmlns:a16="http://schemas.microsoft.com/office/drawing/2014/main" id="{307CAAC5-F56E-4061-826B-79F7DD9EA982}"/>
              </a:ext>
            </a:extLst>
          </p:cNvPr>
          <p:cNvSpPr txBox="1">
            <a:spLocks/>
          </p:cNvSpPr>
          <p:nvPr/>
        </p:nvSpPr>
        <p:spPr>
          <a:xfrm>
            <a:off x="770963" y="1641410"/>
            <a:ext cx="8068235" cy="17894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Overall the results are quite satisfying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50% </a:t>
            </a:r>
            <a:r>
              <a:rPr lang="en-GB" sz="2000" dirty="0" err="1"/>
              <a:t>downsampling</a:t>
            </a:r>
            <a:r>
              <a:rPr lang="en-GB" sz="2000" dirty="0"/>
              <a:t> gave optimal results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Searching for better parameters helped improving the precision and recall a little</a:t>
            </a:r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AB050D3F-49DE-4BDC-980F-7D7AA7254B28}"/>
              </a:ext>
            </a:extLst>
          </p:cNvPr>
          <p:cNvSpPr txBox="1">
            <a:spLocks/>
          </p:cNvSpPr>
          <p:nvPr/>
        </p:nvSpPr>
        <p:spPr>
          <a:xfrm>
            <a:off x="354107" y="1043609"/>
            <a:ext cx="8068235" cy="5025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General conclusions:</a:t>
            </a:r>
          </a:p>
        </p:txBody>
      </p:sp>
      <p:sp>
        <p:nvSpPr>
          <p:cNvPr id="13" name="Google Shape;98;p2">
            <a:extLst>
              <a:ext uri="{FF2B5EF4-FFF2-40B4-BE49-F238E27FC236}">
                <a16:creationId xmlns:a16="http://schemas.microsoft.com/office/drawing/2014/main" id="{E21A1E96-21C5-4177-9FBD-D2CE04A1769B}"/>
              </a:ext>
            </a:extLst>
          </p:cNvPr>
          <p:cNvSpPr txBox="1">
            <a:spLocks/>
          </p:cNvSpPr>
          <p:nvPr/>
        </p:nvSpPr>
        <p:spPr>
          <a:xfrm>
            <a:off x="457200" y="3613792"/>
            <a:ext cx="8068235" cy="5025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Models:</a:t>
            </a:r>
          </a:p>
        </p:txBody>
      </p:sp>
    </p:spTree>
    <p:extLst>
      <p:ext uri="{BB962C8B-B14F-4D97-AF65-F5344CB8AC3E}">
        <p14:creationId xmlns:p14="http://schemas.microsoft.com/office/powerpoint/2010/main" val="974148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6288" y="2528047"/>
            <a:ext cx="10179424" cy="180190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GB" sz="7200" dirty="0"/>
              <a:t>Thank you for your attention!</a:t>
            </a:r>
            <a:endParaRPr lang="en-GB" sz="9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3B67B92-F5D7-4D89-A418-9EC983D8F18B}"/>
              </a:ext>
            </a:extLst>
          </p:cNvPr>
          <p:cNvSpPr txBox="1">
            <a:spLocks/>
          </p:cNvSpPr>
          <p:nvPr/>
        </p:nvSpPr>
        <p:spPr>
          <a:xfrm>
            <a:off x="354107" y="3343835"/>
            <a:ext cx="4137211" cy="180190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r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88956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5123" y="69306"/>
            <a:ext cx="9144000" cy="1286180"/>
          </a:xfrm>
        </p:spPr>
        <p:txBody>
          <a:bodyPr>
            <a:normAutofit fontScale="85000" lnSpcReduction="10000"/>
          </a:bodyPr>
          <a:lstStyle/>
          <a:p>
            <a:r>
              <a:rPr lang="en-GB" sz="6600" dirty="0"/>
              <a:t>Background and the problem</a:t>
            </a:r>
            <a:endParaRPr lang="en-GB" sz="88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BC35990-EFC4-4A85-9656-A5C5AB0941D8}"/>
              </a:ext>
            </a:extLst>
          </p:cNvPr>
          <p:cNvSpPr txBox="1">
            <a:spLocks/>
          </p:cNvSpPr>
          <p:nvPr/>
        </p:nvSpPr>
        <p:spPr>
          <a:xfrm>
            <a:off x="396881" y="2164956"/>
            <a:ext cx="11412070" cy="307651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B0F0"/>
              </a:buClr>
              <a:buSzPts val="2000"/>
            </a:pPr>
            <a:r>
              <a:rPr lang="en-GB" sz="2400" dirty="0"/>
              <a:t>Types of CC fraud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400" dirty="0"/>
              <a:t>Stealing CC data (phishing with emails or </a:t>
            </a:r>
            <a:r>
              <a:rPr lang="en-GB" sz="2400" dirty="0" err="1"/>
              <a:t>sms</a:t>
            </a:r>
            <a:r>
              <a:rPr lang="en-GB" sz="2400" dirty="0"/>
              <a:t> texts…)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400" dirty="0"/>
              <a:t>Data breach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400" dirty="0"/>
              <a:t>Friendly fraud (the customer disputes a legitimate purchase with their bank)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400" dirty="0"/>
              <a:t>Taking advantage of the elderly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400" dirty="0"/>
              <a:t>Etc…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9129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6080" y="13575"/>
            <a:ext cx="6012803" cy="128618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GB" sz="6600" dirty="0"/>
              <a:t>Visa’s fraud program</a:t>
            </a:r>
            <a:endParaRPr lang="en-GB" sz="88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BC35990-EFC4-4A85-9656-A5C5AB0941D8}"/>
              </a:ext>
            </a:extLst>
          </p:cNvPr>
          <p:cNvSpPr txBox="1">
            <a:spLocks/>
          </p:cNvSpPr>
          <p:nvPr/>
        </p:nvSpPr>
        <p:spPr>
          <a:xfrm>
            <a:off x="202028" y="2044337"/>
            <a:ext cx="4132218" cy="31742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B0F0"/>
              </a:buClr>
              <a:buSzPts val="2000"/>
            </a:pPr>
            <a:r>
              <a:rPr lang="en-GB" sz="2000" b="1" dirty="0"/>
              <a:t>The thresholds are: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1600" b="1" dirty="0"/>
              <a:t>Early</a:t>
            </a:r>
            <a:r>
              <a:rPr lang="en-GB" sz="1600" dirty="0"/>
              <a:t> </a:t>
            </a:r>
            <a:r>
              <a:rPr lang="en-GB" sz="1600" b="1" dirty="0"/>
              <a:t>warning</a:t>
            </a:r>
            <a:r>
              <a:rPr lang="en-GB" sz="1600" dirty="0"/>
              <a:t> - a total fraud value of $50,000 and a fraud-to-sales ratio of 0.65% (per any given month)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1600" b="1" dirty="0"/>
              <a:t>Standard</a:t>
            </a:r>
            <a:r>
              <a:rPr lang="en-GB" sz="1600" dirty="0"/>
              <a:t> - a total fraud value of $75,000 and a fraud-to-sales ratio of 0.90% (per any given month)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1600" b="1" dirty="0"/>
              <a:t>Excessive</a:t>
            </a:r>
            <a:r>
              <a:rPr lang="en-GB" sz="1600" dirty="0"/>
              <a:t> - a total fraud value of $250,000 and a fraud-to-sales ratio of 1.80% (per any given month)</a:t>
            </a:r>
          </a:p>
          <a:p>
            <a:pPr algn="l">
              <a:buClr>
                <a:srgbClr val="00B0F0"/>
              </a:buClr>
              <a:buSzPts val="2000"/>
            </a:pPr>
            <a:endParaRPr lang="en-GB" sz="1200" dirty="0"/>
          </a:p>
          <a:p>
            <a:pPr algn="l">
              <a:buClr>
                <a:srgbClr val="00B0F0"/>
              </a:buClr>
              <a:buSzPts val="2000"/>
            </a:pP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endParaRPr lang="en-GB" sz="2000" dirty="0"/>
          </a:p>
        </p:txBody>
      </p:sp>
      <p:sp>
        <p:nvSpPr>
          <p:cNvPr id="5" name="Google Shape;98;p2">
            <a:extLst>
              <a:ext uri="{FF2B5EF4-FFF2-40B4-BE49-F238E27FC236}">
                <a16:creationId xmlns:a16="http://schemas.microsoft.com/office/drawing/2014/main" id="{EE833146-B8D6-4654-A934-2D17A653CD58}"/>
              </a:ext>
            </a:extLst>
          </p:cNvPr>
          <p:cNvSpPr txBox="1">
            <a:spLocks/>
          </p:cNvSpPr>
          <p:nvPr/>
        </p:nvSpPr>
        <p:spPr>
          <a:xfrm>
            <a:off x="8255726" y="2136865"/>
            <a:ext cx="3718560" cy="31274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B0F0"/>
              </a:buClr>
              <a:buSzPts val="2000"/>
            </a:pPr>
            <a:r>
              <a:rPr lang="en-GB" sz="1600" dirty="0"/>
              <a:t>Excessive threshold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1600" b="1" dirty="0"/>
              <a:t>If you surpass the excessive threshold, Visa will impose fines from day one, which escalate as follows: 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1600" b="1" dirty="0"/>
              <a:t>Months 1 - 3: $10,000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1600" b="1" dirty="0"/>
              <a:t>Months 5 - 6: $25,000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1600" b="1" dirty="0"/>
              <a:t>Months 7 - 9: $50,000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1600" b="1" dirty="0"/>
              <a:t>Months 10 - 11: $75,000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1600" b="1" dirty="0"/>
              <a:t>12 months+: $75,000</a:t>
            </a:r>
          </a:p>
          <a:p>
            <a:pPr algn="l">
              <a:buClr>
                <a:srgbClr val="00B0F0"/>
              </a:buClr>
              <a:buSzPts val="2000"/>
            </a:pP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endParaRPr lang="en-GB" sz="2000" dirty="0"/>
          </a:p>
        </p:txBody>
      </p:sp>
      <p:sp>
        <p:nvSpPr>
          <p:cNvPr id="6" name="Google Shape;98;p2">
            <a:extLst>
              <a:ext uri="{FF2B5EF4-FFF2-40B4-BE49-F238E27FC236}">
                <a16:creationId xmlns:a16="http://schemas.microsoft.com/office/drawing/2014/main" id="{BF6DE1B2-FC49-44B4-AABC-BA9ADF6CBBB6}"/>
              </a:ext>
            </a:extLst>
          </p:cNvPr>
          <p:cNvSpPr txBox="1">
            <a:spLocks/>
          </p:cNvSpPr>
          <p:nvPr/>
        </p:nvSpPr>
        <p:spPr>
          <a:xfrm>
            <a:off x="4492088" y="1848395"/>
            <a:ext cx="3447953" cy="33702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B0F0"/>
              </a:buClr>
              <a:buSzPts val="2000"/>
            </a:pPr>
            <a:endParaRPr lang="en-GB" sz="1200" dirty="0"/>
          </a:p>
          <a:p>
            <a:pPr algn="l">
              <a:buClr>
                <a:srgbClr val="00B0F0"/>
              </a:buClr>
              <a:buSzPts val="2000"/>
            </a:pPr>
            <a:r>
              <a:rPr lang="en-GB" sz="1600" dirty="0"/>
              <a:t>For Standard, up to 4 months no fines, however: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1600" b="1" dirty="0"/>
              <a:t>Months 5 - 6: $25,000 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1600" b="1" dirty="0"/>
              <a:t>Months 7 - 9: $50,000 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1600" b="1" dirty="0"/>
              <a:t>Months 10 - 11: $75,000 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1600" b="1" dirty="0"/>
              <a:t>12 months+: $75,000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1600" b="1" dirty="0"/>
              <a:t>After month 12 - disqualification</a:t>
            </a:r>
          </a:p>
        </p:txBody>
      </p:sp>
    </p:spTree>
    <p:extLst>
      <p:ext uri="{BB962C8B-B14F-4D97-AF65-F5344CB8AC3E}">
        <p14:creationId xmlns:p14="http://schemas.microsoft.com/office/powerpoint/2010/main" val="246721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7922" y="13575"/>
            <a:ext cx="8161643" cy="1286180"/>
          </a:xfrm>
        </p:spPr>
        <p:txBody>
          <a:bodyPr>
            <a:normAutofit fontScale="77500" lnSpcReduction="20000"/>
          </a:bodyPr>
          <a:lstStyle/>
          <a:p>
            <a:r>
              <a:rPr lang="en-GB" sz="6600" dirty="0"/>
              <a:t>Mastercard’s fraud program</a:t>
            </a:r>
            <a:endParaRPr lang="en-GB" sz="88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BC35990-EFC4-4A85-9656-A5C5AB0941D8}"/>
              </a:ext>
            </a:extLst>
          </p:cNvPr>
          <p:cNvSpPr txBox="1">
            <a:spLocks/>
          </p:cNvSpPr>
          <p:nvPr/>
        </p:nvSpPr>
        <p:spPr>
          <a:xfrm>
            <a:off x="337887" y="1731052"/>
            <a:ext cx="4952359" cy="53818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B0F0"/>
              </a:buClr>
              <a:buSzPts val="2000"/>
            </a:pPr>
            <a:r>
              <a:rPr lang="en-GB" sz="2000" dirty="0"/>
              <a:t>Thresholds to be placed under the program: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1600" dirty="0"/>
              <a:t>you processed 1,000 or more Mastercard sales transactions in the previous month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1600" dirty="0"/>
              <a:t>you were subject to at least 50,000 USD or EUR or more in Mastercard fraud-related chargebacks with reason codes 4837 (No Cardholder Authorization)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1600" dirty="0"/>
              <a:t>your fraud chargebacks-to-sales ratio is 0.5% or more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1600" dirty="0"/>
              <a:t>your percentage of monthly clearing volume processed using 3DS (including Data Only transactions) or DSRP (Digital Secure Remote Payment) is less than 10% in non-regulated countries, or less than 50% in regulated countries</a:t>
            </a:r>
          </a:p>
          <a:p>
            <a:pPr algn="l">
              <a:buClr>
                <a:srgbClr val="00B0F0"/>
              </a:buClr>
              <a:buSzPts val="2000"/>
            </a:pP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endParaRPr lang="en-GB" sz="2000" dirty="0"/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id="{8E0B9391-2DFA-47F9-A968-D44F17C8D415}"/>
              </a:ext>
            </a:extLst>
          </p:cNvPr>
          <p:cNvSpPr txBox="1">
            <a:spLocks/>
          </p:cNvSpPr>
          <p:nvPr/>
        </p:nvSpPr>
        <p:spPr>
          <a:xfrm>
            <a:off x="6048743" y="1731052"/>
            <a:ext cx="4952359" cy="4516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B0F0"/>
              </a:buClr>
              <a:buSzPts val="2000"/>
            </a:pPr>
            <a:r>
              <a:rPr lang="en-GB" sz="2000" dirty="0"/>
              <a:t>Fines: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endParaRPr lang="en-GB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590BF81-7598-46A5-A863-4EB48D66A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519397"/>
              </p:ext>
            </p:extLst>
          </p:nvPr>
        </p:nvGraphicFramePr>
        <p:xfrm>
          <a:off x="6371302" y="2305229"/>
          <a:ext cx="4629800" cy="2926080"/>
        </p:xfrm>
        <a:graphic>
          <a:graphicData uri="http://schemas.openxmlformats.org/drawingml/2006/table">
            <a:tbl>
              <a:tblPr/>
              <a:tblGrid>
                <a:gridCol w="2314900">
                  <a:extLst>
                    <a:ext uri="{9D8B030D-6E8A-4147-A177-3AD203B41FA5}">
                      <a16:colId xmlns:a16="http://schemas.microsoft.com/office/drawing/2014/main" val="2764623875"/>
                    </a:ext>
                  </a:extLst>
                </a:gridCol>
                <a:gridCol w="2314900">
                  <a:extLst>
                    <a:ext uri="{9D8B030D-6E8A-4147-A177-3AD203B41FA5}">
                      <a16:colId xmlns:a16="http://schemas.microsoft.com/office/drawing/2014/main" val="6168983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0" kern="1200" dirty="0">
                          <a:gradFill flip="none" rotWithShape="1">
                            <a:gsLst>
                              <a:gs pos="15000">
                                <a:schemeClr val="tx2"/>
                              </a:gs>
                              <a:gs pos="73000">
                                <a:schemeClr val="tx2">
                                  <a:lumMod val="60000"/>
                                  <a:lumOff val="40000"/>
                                </a:schemeClr>
                              </a:gs>
                              <a:gs pos="0">
                                <a:schemeClr val="tx2">
                                  <a:lumMod val="90000"/>
                                  <a:lumOff val="10000"/>
                                </a:schemeClr>
                              </a:gs>
                              <a:gs pos="100000">
                                <a:schemeClr val="tx2">
                                  <a:lumMod val="0"/>
                                  <a:lumOff val="10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+mj-lt"/>
                          <a:ea typeface="+mn-ea"/>
                          <a:cs typeface="+mn-cs"/>
                        </a:rPr>
                        <a:t>Number of months above EFM thresholds</a:t>
                      </a:r>
                    </a:p>
                  </a:txBody>
                  <a:tcPr>
                    <a:lnL w="7620" cap="flat" cmpd="sng" algn="ctr">
                      <a:solidFill>
                        <a:srgbClr val="B0B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D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kern="1200">
                          <a:gradFill flip="none" rotWithShape="1">
                            <a:gsLst>
                              <a:gs pos="15000">
                                <a:schemeClr val="tx2"/>
                              </a:gs>
                              <a:gs pos="73000">
                                <a:schemeClr val="tx2">
                                  <a:lumMod val="60000"/>
                                  <a:lumOff val="40000"/>
                                </a:schemeClr>
                              </a:gs>
                              <a:gs pos="0">
                                <a:schemeClr val="tx2">
                                  <a:lumMod val="90000"/>
                                  <a:lumOff val="10000"/>
                                </a:schemeClr>
                              </a:gs>
                              <a:gs pos="100000">
                                <a:schemeClr val="tx2">
                                  <a:lumMod val="0"/>
                                  <a:lumOff val="10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+mj-lt"/>
                          <a:ea typeface="+mn-ea"/>
                          <a:cs typeface="+mn-cs"/>
                        </a:rPr>
                        <a:t>Violation assessment fines</a:t>
                      </a:r>
                    </a:p>
                  </a:txBody>
                  <a:tcPr>
                    <a:lnL w="12700" cap="flat" cmpd="sng" algn="ctr">
                      <a:solidFill>
                        <a:srgbClr val="10BD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BD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BD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B0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758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L" sz="1600" b="0" kern="1200" dirty="0">
                          <a:gradFill flip="none" rotWithShape="1">
                            <a:gsLst>
                              <a:gs pos="15000">
                                <a:schemeClr val="tx2"/>
                              </a:gs>
                              <a:gs pos="73000">
                                <a:schemeClr val="tx2">
                                  <a:lumMod val="60000"/>
                                  <a:lumOff val="40000"/>
                                </a:schemeClr>
                              </a:gs>
                              <a:gs pos="0">
                                <a:schemeClr val="tx2">
                                  <a:lumMod val="90000"/>
                                  <a:lumOff val="10000"/>
                                </a:schemeClr>
                              </a:gs>
                              <a:gs pos="100000">
                                <a:schemeClr val="tx2">
                                  <a:lumMod val="0"/>
                                  <a:lumOff val="10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70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B0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8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kern="1200">
                          <a:gradFill flip="none" rotWithShape="1">
                            <a:gsLst>
                              <a:gs pos="15000">
                                <a:schemeClr val="tx2"/>
                              </a:gs>
                              <a:gs pos="73000">
                                <a:schemeClr val="tx2">
                                  <a:lumMod val="60000"/>
                                  <a:lumOff val="40000"/>
                                </a:schemeClr>
                              </a:gs>
                              <a:gs pos="0">
                                <a:schemeClr val="tx2">
                                  <a:lumMod val="90000"/>
                                  <a:lumOff val="10000"/>
                                </a:schemeClr>
                              </a:gs>
                              <a:gs pos="100000">
                                <a:schemeClr val="tx2">
                                  <a:lumMod val="0"/>
                                  <a:lumOff val="10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+mj-lt"/>
                          <a:ea typeface="+mn-ea"/>
                          <a:cs typeface="+mn-cs"/>
                        </a:rPr>
                        <a:t>0 USD or EUR</a:t>
                      </a:r>
                    </a:p>
                  </a:txBody>
                  <a:tcPr>
                    <a:lnL w="7620" cap="flat" cmpd="sng" algn="ctr">
                      <a:solidFill>
                        <a:srgbClr val="50B0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B0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B0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BD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051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L" sz="1600" b="0" kern="1200" dirty="0">
                          <a:gradFill flip="none" rotWithShape="1">
                            <a:gsLst>
                              <a:gs pos="15000">
                                <a:schemeClr val="tx2"/>
                              </a:gs>
                              <a:gs pos="73000">
                                <a:schemeClr val="tx2">
                                  <a:lumMod val="60000"/>
                                  <a:lumOff val="40000"/>
                                </a:schemeClr>
                              </a:gs>
                              <a:gs pos="0">
                                <a:schemeClr val="tx2">
                                  <a:lumMod val="90000"/>
                                  <a:lumOff val="10000"/>
                                </a:schemeClr>
                              </a:gs>
                              <a:gs pos="100000">
                                <a:schemeClr val="tx2">
                                  <a:lumMod val="0"/>
                                  <a:lumOff val="10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30B8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BD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B8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8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kern="1200">
                          <a:gradFill flip="none" rotWithShape="1">
                            <a:gsLst>
                              <a:gs pos="15000">
                                <a:schemeClr val="tx2"/>
                              </a:gs>
                              <a:gs pos="73000">
                                <a:schemeClr val="tx2">
                                  <a:lumMod val="60000"/>
                                  <a:lumOff val="40000"/>
                                </a:schemeClr>
                              </a:gs>
                              <a:gs pos="0">
                                <a:schemeClr val="tx2">
                                  <a:lumMod val="90000"/>
                                  <a:lumOff val="10000"/>
                                </a:schemeClr>
                              </a:gs>
                              <a:gs pos="100000">
                                <a:schemeClr val="tx2">
                                  <a:lumMod val="0"/>
                                  <a:lumOff val="10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+mj-lt"/>
                          <a:ea typeface="+mn-ea"/>
                          <a:cs typeface="+mn-cs"/>
                        </a:rPr>
                        <a:t>500 USD or EUR</a:t>
                      </a:r>
                    </a:p>
                  </a:txBody>
                  <a:tcPr>
                    <a:lnL w="7620" cap="flat" cmpd="sng" algn="ctr">
                      <a:solidFill>
                        <a:srgbClr val="D0BD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BD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BD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B0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032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L" sz="1600" b="0" kern="1200">
                          <a:gradFill flip="none" rotWithShape="1">
                            <a:gsLst>
                              <a:gs pos="15000">
                                <a:schemeClr val="tx2"/>
                              </a:gs>
                              <a:gs pos="73000">
                                <a:schemeClr val="tx2">
                                  <a:lumMod val="60000"/>
                                  <a:lumOff val="40000"/>
                                </a:schemeClr>
                              </a:gs>
                              <a:gs pos="0">
                                <a:schemeClr val="tx2">
                                  <a:lumMod val="90000"/>
                                  <a:lumOff val="10000"/>
                                </a:schemeClr>
                              </a:gs>
                              <a:gs pos="100000">
                                <a:schemeClr val="tx2">
                                  <a:lumMod val="0"/>
                                  <a:lumOff val="10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7620" cap="flat" cmpd="sng" algn="ctr">
                      <a:solidFill>
                        <a:srgbClr val="30B8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B0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B8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B0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kern="1200">
                          <a:gradFill flip="none" rotWithShape="1">
                            <a:gsLst>
                              <a:gs pos="15000">
                                <a:schemeClr val="tx2"/>
                              </a:gs>
                              <a:gs pos="73000">
                                <a:schemeClr val="tx2">
                                  <a:lumMod val="60000"/>
                                  <a:lumOff val="40000"/>
                                </a:schemeClr>
                              </a:gs>
                              <a:gs pos="0">
                                <a:schemeClr val="tx2">
                                  <a:lumMod val="90000"/>
                                  <a:lumOff val="10000"/>
                                </a:schemeClr>
                              </a:gs>
                              <a:gs pos="100000">
                                <a:schemeClr val="tx2">
                                  <a:lumMod val="0"/>
                                  <a:lumOff val="10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+mj-lt"/>
                          <a:ea typeface="+mn-ea"/>
                          <a:cs typeface="+mn-cs"/>
                        </a:rPr>
                        <a:t>1,000 USD or EUR</a:t>
                      </a:r>
                    </a:p>
                  </a:txBody>
                  <a:tcPr>
                    <a:lnL w="7620" cap="flat" cmpd="sng" algn="ctr">
                      <a:solidFill>
                        <a:srgbClr val="50B0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B0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B0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8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557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L" sz="1600" b="0" kern="1200">
                          <a:gradFill flip="none" rotWithShape="1">
                            <a:gsLst>
                              <a:gs pos="15000">
                                <a:schemeClr val="tx2"/>
                              </a:gs>
                              <a:gs pos="73000">
                                <a:schemeClr val="tx2">
                                  <a:lumMod val="60000"/>
                                  <a:lumOff val="40000"/>
                                </a:schemeClr>
                              </a:gs>
                              <a:gs pos="0">
                                <a:schemeClr val="tx2">
                                  <a:lumMod val="90000"/>
                                  <a:lumOff val="10000"/>
                                </a:schemeClr>
                              </a:gs>
                              <a:gs pos="100000">
                                <a:schemeClr val="tx2">
                                  <a:lumMod val="0"/>
                                  <a:lumOff val="10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+mj-lt"/>
                          <a:ea typeface="+mn-ea"/>
                          <a:cs typeface="+mn-cs"/>
                        </a:rPr>
                        <a:t>4–6</a:t>
                      </a:r>
                    </a:p>
                  </a:txBody>
                  <a:tcPr>
                    <a:lnL w="7620" cap="flat" cmpd="sng" algn="ctr">
                      <a:solidFill>
                        <a:srgbClr val="50B0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B8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B0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kern="1200">
                          <a:gradFill flip="none" rotWithShape="1">
                            <a:gsLst>
                              <a:gs pos="15000">
                                <a:schemeClr val="tx2"/>
                              </a:gs>
                              <a:gs pos="73000">
                                <a:schemeClr val="tx2">
                                  <a:lumMod val="60000"/>
                                  <a:lumOff val="40000"/>
                                </a:schemeClr>
                              </a:gs>
                              <a:gs pos="0">
                                <a:schemeClr val="tx2">
                                  <a:lumMod val="90000"/>
                                  <a:lumOff val="10000"/>
                                </a:schemeClr>
                              </a:gs>
                              <a:gs pos="100000">
                                <a:schemeClr val="tx2">
                                  <a:lumMod val="0"/>
                                  <a:lumOff val="10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+mj-lt"/>
                          <a:ea typeface="+mn-ea"/>
                          <a:cs typeface="+mn-cs"/>
                        </a:rPr>
                        <a:t>5,000 USD or EUR</a:t>
                      </a:r>
                    </a:p>
                  </a:txBody>
                  <a:tcPr>
                    <a:lnL w="7620" cap="flat" cmpd="sng" algn="ctr">
                      <a:solidFill>
                        <a:srgbClr val="30B8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B8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B8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B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468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L" sz="1600" b="0" kern="1200">
                          <a:gradFill flip="none" rotWithShape="1">
                            <a:gsLst>
                              <a:gs pos="15000">
                                <a:schemeClr val="tx2"/>
                              </a:gs>
                              <a:gs pos="73000">
                                <a:schemeClr val="tx2">
                                  <a:lumMod val="60000"/>
                                  <a:lumOff val="40000"/>
                                </a:schemeClr>
                              </a:gs>
                              <a:gs pos="0">
                                <a:schemeClr val="tx2">
                                  <a:lumMod val="90000"/>
                                  <a:lumOff val="10000"/>
                                </a:schemeClr>
                              </a:gs>
                              <a:gs pos="100000">
                                <a:schemeClr val="tx2">
                                  <a:lumMod val="0"/>
                                  <a:lumOff val="10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+mj-lt"/>
                          <a:ea typeface="+mn-ea"/>
                          <a:cs typeface="+mn-cs"/>
                        </a:rPr>
                        <a:t>7–11</a:t>
                      </a:r>
                    </a:p>
                  </a:txBody>
                  <a:tcPr>
                    <a:lnL w="7620" cap="flat" cmpd="sng" algn="ctr">
                      <a:solidFill>
                        <a:srgbClr val="70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B0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kern="1200">
                          <a:gradFill flip="none" rotWithShape="1">
                            <a:gsLst>
                              <a:gs pos="15000">
                                <a:schemeClr val="tx2"/>
                              </a:gs>
                              <a:gs pos="73000">
                                <a:schemeClr val="tx2">
                                  <a:lumMod val="60000"/>
                                  <a:lumOff val="40000"/>
                                </a:schemeClr>
                              </a:gs>
                              <a:gs pos="0">
                                <a:schemeClr val="tx2">
                                  <a:lumMod val="90000"/>
                                  <a:lumOff val="10000"/>
                                </a:schemeClr>
                              </a:gs>
                              <a:gs pos="100000">
                                <a:schemeClr val="tx2">
                                  <a:lumMod val="0"/>
                                  <a:lumOff val="10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+mj-lt"/>
                          <a:ea typeface="+mn-ea"/>
                          <a:cs typeface="+mn-cs"/>
                        </a:rPr>
                        <a:t>25,000 USD or EUR</a:t>
                      </a:r>
                    </a:p>
                  </a:txBody>
                  <a:tcPr>
                    <a:lnL w="7620" cap="flat" cmpd="sng" algn="ctr">
                      <a:solidFill>
                        <a:srgbClr val="B0B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B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B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868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L" sz="1600" b="0" kern="1200">
                          <a:gradFill flip="none" rotWithShape="1">
                            <a:gsLst>
                              <a:gs pos="15000">
                                <a:schemeClr val="tx2"/>
                              </a:gs>
                              <a:gs pos="73000">
                                <a:schemeClr val="tx2">
                                  <a:lumMod val="60000"/>
                                  <a:lumOff val="40000"/>
                                </a:schemeClr>
                              </a:gs>
                              <a:gs pos="0">
                                <a:schemeClr val="tx2">
                                  <a:lumMod val="90000"/>
                                  <a:lumOff val="10000"/>
                                </a:schemeClr>
                              </a:gs>
                              <a:gs pos="100000">
                                <a:schemeClr val="tx2">
                                  <a:lumMod val="0"/>
                                  <a:lumOff val="10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+mj-lt"/>
                          <a:ea typeface="+mn-ea"/>
                          <a:cs typeface="+mn-cs"/>
                        </a:rPr>
                        <a:t>12–18</a:t>
                      </a:r>
                    </a:p>
                  </a:txBody>
                  <a:tcPr>
                    <a:lnL w="7620" cap="flat" cmpd="sng" algn="ctr">
                      <a:solidFill>
                        <a:srgbClr val="50B0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B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B0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kern="1200">
                          <a:gradFill flip="none" rotWithShape="1">
                            <a:gsLst>
                              <a:gs pos="15000">
                                <a:schemeClr val="tx2"/>
                              </a:gs>
                              <a:gs pos="73000">
                                <a:schemeClr val="tx2">
                                  <a:lumMod val="60000"/>
                                  <a:lumOff val="40000"/>
                                </a:schemeClr>
                              </a:gs>
                              <a:gs pos="0">
                                <a:schemeClr val="tx2">
                                  <a:lumMod val="90000"/>
                                  <a:lumOff val="10000"/>
                                </a:schemeClr>
                              </a:gs>
                              <a:gs pos="100000">
                                <a:schemeClr val="tx2">
                                  <a:lumMod val="0"/>
                                  <a:lumOff val="10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+mj-lt"/>
                          <a:ea typeface="+mn-ea"/>
                          <a:cs typeface="+mn-cs"/>
                        </a:rPr>
                        <a:t>50,000 USD or EUR</a:t>
                      </a:r>
                    </a:p>
                  </a:txBody>
                  <a:tcPr>
                    <a:lnL w="7620" cap="flat" cmpd="sng" algn="ctr">
                      <a:solidFill>
                        <a:srgbClr val="D0B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B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BA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B0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600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L" sz="1600" b="0" kern="1200" dirty="0">
                          <a:gradFill flip="none" rotWithShape="1">
                            <a:gsLst>
                              <a:gs pos="15000">
                                <a:schemeClr val="tx2"/>
                              </a:gs>
                              <a:gs pos="73000">
                                <a:schemeClr val="tx2">
                                  <a:lumMod val="60000"/>
                                  <a:lumOff val="40000"/>
                                </a:schemeClr>
                              </a:gs>
                              <a:gs pos="0">
                                <a:schemeClr val="tx2">
                                  <a:lumMod val="90000"/>
                                  <a:lumOff val="10000"/>
                                </a:schemeClr>
                              </a:gs>
                              <a:gs pos="100000">
                                <a:schemeClr val="tx2">
                                  <a:lumMod val="0"/>
                                  <a:lumOff val="10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+mj-lt"/>
                          <a:ea typeface="+mn-ea"/>
                          <a:cs typeface="+mn-cs"/>
                        </a:rPr>
                        <a:t>19+</a:t>
                      </a:r>
                    </a:p>
                  </a:txBody>
                  <a:tcPr>
                    <a:lnL w="7620" cap="flat" cmpd="sng" algn="ctr">
                      <a:solidFill>
                        <a:srgbClr val="70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B0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B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kern="1200" dirty="0">
                          <a:gradFill flip="none" rotWithShape="1">
                            <a:gsLst>
                              <a:gs pos="15000">
                                <a:schemeClr val="tx2"/>
                              </a:gs>
                              <a:gs pos="73000">
                                <a:schemeClr val="tx2">
                                  <a:lumMod val="60000"/>
                                  <a:lumOff val="40000"/>
                                </a:schemeClr>
                              </a:gs>
                              <a:gs pos="0">
                                <a:schemeClr val="tx2">
                                  <a:lumMod val="90000"/>
                                  <a:lumOff val="10000"/>
                                </a:schemeClr>
                              </a:gs>
                              <a:gs pos="100000">
                                <a:schemeClr val="tx2">
                                  <a:lumMod val="0"/>
                                  <a:lumOff val="100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latin typeface="+mj-lt"/>
                          <a:ea typeface="+mn-ea"/>
                          <a:cs typeface="+mn-cs"/>
                        </a:rPr>
                        <a:t>100,000 USD or EUR</a:t>
                      </a:r>
                    </a:p>
                  </a:txBody>
                  <a:tcPr>
                    <a:lnL w="7620" cap="flat" cmpd="sng" algn="ctr">
                      <a:solidFill>
                        <a:srgbClr val="50B0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B0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B0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B0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927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31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5123" y="69306"/>
            <a:ext cx="9144000" cy="1286180"/>
          </a:xfrm>
        </p:spPr>
        <p:txBody>
          <a:bodyPr>
            <a:normAutofit/>
          </a:bodyPr>
          <a:lstStyle/>
          <a:p>
            <a:pPr algn="ctr"/>
            <a:r>
              <a:rPr lang="en-GB" sz="6600" dirty="0"/>
              <a:t>Data overview</a:t>
            </a:r>
            <a:endParaRPr lang="en-GB" sz="88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BC35990-EFC4-4A85-9656-A5C5AB0941D8}"/>
              </a:ext>
            </a:extLst>
          </p:cNvPr>
          <p:cNvSpPr txBox="1">
            <a:spLocks/>
          </p:cNvSpPr>
          <p:nvPr/>
        </p:nvSpPr>
        <p:spPr>
          <a:xfrm>
            <a:off x="358588" y="2138059"/>
            <a:ext cx="7485530" cy="40184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2 datasets from Kaggle (train and test), not real data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The data contains CC transactions of 2 years 2020-2022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1.3M rows 23 columns in train and 0.5M in test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Each record represents a unique CC transaction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Luckily no null values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10 numerical and 13 categorical columns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The target variable contains 1 or 0 (‘</a:t>
            </a:r>
            <a:r>
              <a:rPr lang="en-GB" sz="2000" dirty="0" err="1"/>
              <a:t>is_fraud</a:t>
            </a:r>
            <a:r>
              <a:rPr lang="en-GB" sz="2000" dirty="0"/>
              <a:t>’)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The data is highly imbalanced (0.58% fraud in train)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In the end only 3 numerical columns were used (age, amount, city population)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3 columns with high cardinality (merchant -693 values, job – 494 values, city – 702 values)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C4643-96DD-4479-9DFD-66113CCE3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18" y="1441015"/>
            <a:ext cx="4029637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5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5123" y="69306"/>
            <a:ext cx="9144000" cy="1286180"/>
          </a:xfrm>
        </p:spPr>
        <p:txBody>
          <a:bodyPr>
            <a:normAutofit/>
          </a:bodyPr>
          <a:lstStyle/>
          <a:p>
            <a:pPr algn="ctr"/>
            <a:r>
              <a:rPr lang="en-GB" sz="6600" dirty="0"/>
              <a:t>The data</a:t>
            </a:r>
            <a:endParaRPr lang="en-GB" sz="8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34B29-1BE7-4EB1-9C2D-2234DEAA7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30" y="1637822"/>
            <a:ext cx="8992855" cy="1857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AD93CD-799B-4D7B-B4FE-BEFBB829F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836" y="3777792"/>
            <a:ext cx="7697274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5123" y="69307"/>
            <a:ext cx="9144000" cy="1105070"/>
          </a:xfrm>
        </p:spPr>
        <p:txBody>
          <a:bodyPr>
            <a:normAutofit/>
          </a:bodyPr>
          <a:lstStyle/>
          <a:p>
            <a:pPr algn="ctr"/>
            <a:r>
              <a:rPr lang="en-GB" sz="6600" dirty="0"/>
              <a:t>EDA</a:t>
            </a:r>
            <a:endParaRPr lang="en-GB" sz="88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AE0EAB3-58EB-4A8A-9FB1-CABF501282CB}"/>
              </a:ext>
            </a:extLst>
          </p:cNvPr>
          <p:cNvSpPr txBox="1">
            <a:spLocks/>
          </p:cNvSpPr>
          <p:nvPr/>
        </p:nvSpPr>
        <p:spPr>
          <a:xfrm>
            <a:off x="113721" y="2361153"/>
            <a:ext cx="4175080" cy="33214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F0"/>
              </a:buClr>
              <a:buSzPts val="2000"/>
            </a:pPr>
            <a:r>
              <a:rPr lang="en-GB" sz="2000" dirty="0"/>
              <a:t>Target variable – </a:t>
            </a:r>
            <a:r>
              <a:rPr lang="en-GB" sz="2000" dirty="0" err="1"/>
              <a:t>is_fraud</a:t>
            </a: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The number of fraudulent cases is 7506 out of 1.289.169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The fraudulent cases compile 0.58% of total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77BE5-44CF-4B42-BE8B-9012C94C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37" y="2015051"/>
            <a:ext cx="6535062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5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4088" y="329282"/>
            <a:ext cx="9144000" cy="809235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EDA</a:t>
            </a:r>
            <a:endParaRPr lang="en-GB" sz="66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AE0EAB3-58EB-4A8A-9FB1-CABF501282CB}"/>
              </a:ext>
            </a:extLst>
          </p:cNvPr>
          <p:cNvSpPr txBox="1">
            <a:spLocks/>
          </p:cNvSpPr>
          <p:nvPr/>
        </p:nvSpPr>
        <p:spPr>
          <a:xfrm>
            <a:off x="320005" y="4210068"/>
            <a:ext cx="4175080" cy="17178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F0"/>
              </a:buClr>
              <a:buSzPts val="2000"/>
            </a:pPr>
            <a:r>
              <a:rPr lang="en-GB" sz="2000" dirty="0"/>
              <a:t>Number of transactions per bucket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It can be seen that most of the transactions lay in small amounts</a:t>
            </a:r>
          </a:p>
        </p:txBody>
      </p:sp>
      <p:sp>
        <p:nvSpPr>
          <p:cNvPr id="9" name="Google Shape;98;p2">
            <a:extLst>
              <a:ext uri="{FF2B5EF4-FFF2-40B4-BE49-F238E27FC236}">
                <a16:creationId xmlns:a16="http://schemas.microsoft.com/office/drawing/2014/main" id="{1FF76FCE-825A-430B-9188-04A64D9E4E2A}"/>
              </a:ext>
            </a:extLst>
          </p:cNvPr>
          <p:cNvSpPr txBox="1">
            <a:spLocks/>
          </p:cNvSpPr>
          <p:nvPr/>
        </p:nvSpPr>
        <p:spPr>
          <a:xfrm>
            <a:off x="6096000" y="4210067"/>
            <a:ext cx="5775996" cy="17178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F0"/>
              </a:buClr>
              <a:buSzPts val="2000"/>
            </a:pPr>
            <a:r>
              <a:rPr lang="en-GB" sz="2000" dirty="0"/>
              <a:t>Number of fraud per bucket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There is 21.93% of fraud in small amounts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100-500 take up almost 30%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Most fraudulent bucket is 500-1000 with 35.94%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BB330-2370-4D91-AC4B-E213479CC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04" y="1216287"/>
            <a:ext cx="5237810" cy="2993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EC23FF-51AB-4240-A2D0-F028C9469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16287"/>
            <a:ext cx="5660572" cy="297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2778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4422</TotalTime>
  <Words>1187</Words>
  <Application>Microsoft Office PowerPoint</Application>
  <PresentationFormat>Widescreen</PresentationFormat>
  <Paragraphs>200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Corbel</vt:lpstr>
      <vt:lpstr>Wingdings</vt:lpstr>
      <vt:lpstr>Depth</vt:lpstr>
      <vt:lpstr>Custom Design</vt:lpstr>
      <vt:lpstr>Credit Card Fraud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claims classification</dc:title>
  <dc:creator>Tanskiy Alexander</dc:creator>
  <cp:lastModifiedBy>Tanskiy Alexander</cp:lastModifiedBy>
  <cp:revision>163</cp:revision>
  <dcterms:created xsi:type="dcterms:W3CDTF">2024-07-18T16:20:08Z</dcterms:created>
  <dcterms:modified xsi:type="dcterms:W3CDTF">2024-10-06T04:57:40Z</dcterms:modified>
</cp:coreProperties>
</file>