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Impact" panose="020B0806030902050204" pitchFamily="34"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jIKoaY7HWYqJcFiHQT8dG4kUJ6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10" autoAdjust="0"/>
    <p:restoredTop sz="94660"/>
  </p:normalViewPr>
  <p:slideViewPr>
    <p:cSldViewPr snapToGrid="0">
      <p:cViewPr>
        <p:scale>
          <a:sx n="125" d="100"/>
          <a:sy n="125" d="100"/>
        </p:scale>
        <p:origin x="7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a:p>
        </p:txBody>
      </p:sp>
    </p:spTree>
    <p:extLst>
      <p:ext uri="{BB962C8B-B14F-4D97-AF65-F5344CB8AC3E}">
        <p14:creationId xmlns:p14="http://schemas.microsoft.com/office/powerpoint/2010/main" val="1701671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5183188" y="987425"/>
            <a:ext cx="6172200" cy="4873625"/>
          </a:xfrm>
          <a:prstGeom prst="rect">
            <a:avLst/>
          </a:prstGeom>
          <a:noFill/>
          <a:ln>
            <a:noFill/>
          </a:ln>
        </p:spPr>
      </p:sp>
      <p:sp>
        <p:nvSpPr>
          <p:cNvPr id="68" name="Google Shape;68;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phileinsophos/predict-loan-amount-data/dat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92331" y="1378129"/>
            <a:ext cx="10620103" cy="930049"/>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6000"/>
              <a:buFont typeface="Calibri"/>
              <a:buNone/>
            </a:pPr>
            <a:r>
              <a:rPr lang="en-GB" dirty="0"/>
              <a:t>REGRESSION DS Project Naya 2024</a:t>
            </a:r>
            <a:endParaRPr dirty="0"/>
          </a:p>
        </p:txBody>
      </p:sp>
      <p:sp>
        <p:nvSpPr>
          <p:cNvPr id="89" name="Google Shape;89;p1"/>
          <p:cNvSpPr txBox="1">
            <a:spLocks noGrp="1"/>
          </p:cNvSpPr>
          <p:nvPr>
            <p:ph type="subTitle" idx="1"/>
          </p:nvPr>
        </p:nvSpPr>
        <p:spPr>
          <a:xfrm>
            <a:off x="1524000" y="2601119"/>
            <a:ext cx="9144000" cy="48824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GB" dirty="0"/>
              <a:t>Predicting Loan Amount</a:t>
            </a:r>
            <a:endParaRPr dirty="0"/>
          </a:p>
        </p:txBody>
      </p:sp>
      <p:sp>
        <p:nvSpPr>
          <p:cNvPr id="90" name="Google Shape;90;p1"/>
          <p:cNvSpPr txBox="1"/>
          <p:nvPr/>
        </p:nvSpPr>
        <p:spPr>
          <a:xfrm>
            <a:off x="1524000" y="89827"/>
            <a:ext cx="9144000" cy="930049"/>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6000"/>
              <a:buFont typeface="Calibri"/>
              <a:buNone/>
            </a:pPr>
            <a:r>
              <a:rPr lang="en-GB" sz="6000" b="0" i="0" u="none" strike="noStrike" cap="none">
                <a:solidFill>
                  <a:schemeClr val="dk1"/>
                </a:solidFill>
                <a:latin typeface="Calibri"/>
                <a:ea typeface="Calibri"/>
                <a:cs typeface="Calibri"/>
                <a:sym typeface="Calibri"/>
              </a:rPr>
              <a:t>Aleksander Tanskii </a:t>
            </a:r>
            <a:endParaRPr sz="6000" b="0" i="0" u="none" strike="noStrike" cap="none">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464207F7-8B33-424E-A57D-D6EBD1F7E253}"/>
              </a:ext>
            </a:extLst>
          </p:cNvPr>
          <p:cNvPicPr>
            <a:picLocks noChangeAspect="1"/>
          </p:cNvPicPr>
          <p:nvPr/>
        </p:nvPicPr>
        <p:blipFill>
          <a:blip r:embed="rId3"/>
          <a:stretch>
            <a:fillRect/>
          </a:stretch>
        </p:blipFill>
        <p:spPr>
          <a:xfrm>
            <a:off x="2612570" y="3089366"/>
            <a:ext cx="6688183" cy="33507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0"/>
          <p:cNvSpPr txBox="1">
            <a:spLocks noGrp="1"/>
          </p:cNvSpPr>
          <p:nvPr>
            <p:ph type="title"/>
          </p:nvPr>
        </p:nvSpPr>
        <p:spPr>
          <a:xfrm>
            <a:off x="838200" y="365126"/>
            <a:ext cx="10515600" cy="50951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GB" sz="3600" dirty="0" err="1"/>
              <a:t>Modeling</a:t>
            </a:r>
            <a:r>
              <a:rPr lang="en-GB" sz="3600" dirty="0"/>
              <a:t> with Linear Regression</a:t>
            </a:r>
            <a:endParaRPr sz="3600" dirty="0"/>
          </a:p>
        </p:txBody>
      </p:sp>
      <p:sp>
        <p:nvSpPr>
          <p:cNvPr id="170" name="Google Shape;170;p10"/>
          <p:cNvSpPr/>
          <p:nvPr/>
        </p:nvSpPr>
        <p:spPr>
          <a:xfrm>
            <a:off x="226835" y="6065337"/>
            <a:ext cx="3509142" cy="662034"/>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dirty="0">
                <a:solidFill>
                  <a:schemeClr val="dk1"/>
                </a:solidFill>
                <a:latin typeface="Calibri"/>
                <a:ea typeface="Calibri"/>
                <a:cs typeface="Calibri"/>
                <a:sym typeface="Calibri"/>
              </a:rPr>
              <a:t>All categorical + numerical features, scaling, logs on everything apart from target, RMSE  train: 29361; RMSE test: 29914</a:t>
            </a:r>
            <a:endParaRPr sz="1400" dirty="0">
              <a:solidFill>
                <a:schemeClr val="dk1"/>
              </a:solidFill>
              <a:latin typeface="Calibri"/>
              <a:ea typeface="Calibri"/>
              <a:cs typeface="Calibri"/>
              <a:sym typeface="Calibri"/>
            </a:endParaRPr>
          </a:p>
        </p:txBody>
      </p:sp>
      <p:sp>
        <p:nvSpPr>
          <p:cNvPr id="171" name="Google Shape;171;p10"/>
          <p:cNvSpPr/>
          <p:nvPr/>
        </p:nvSpPr>
        <p:spPr>
          <a:xfrm>
            <a:off x="4122564" y="6089260"/>
            <a:ext cx="3649835" cy="577679"/>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dirty="0">
                <a:solidFill>
                  <a:schemeClr val="dk1"/>
                </a:solidFill>
                <a:latin typeface="Calibri"/>
                <a:ea typeface="Calibri"/>
                <a:cs typeface="Calibri"/>
                <a:sym typeface="Calibri"/>
              </a:rPr>
              <a:t>Only numerical features with no scaling and no logs. RMSE train: 27216; RMSE test: 27298</a:t>
            </a:r>
            <a:endParaRPr sz="1400" dirty="0">
              <a:solidFill>
                <a:schemeClr val="dk1"/>
              </a:solidFill>
              <a:latin typeface="Calibri"/>
              <a:ea typeface="Calibri"/>
              <a:cs typeface="Calibri"/>
              <a:sym typeface="Calibri"/>
            </a:endParaRPr>
          </a:p>
        </p:txBody>
      </p:sp>
      <p:sp>
        <p:nvSpPr>
          <p:cNvPr id="175" name="Google Shape;175;p10"/>
          <p:cNvSpPr/>
          <p:nvPr/>
        </p:nvSpPr>
        <p:spPr>
          <a:xfrm>
            <a:off x="8110615" y="6048603"/>
            <a:ext cx="3854550" cy="618335"/>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dirty="0">
                <a:solidFill>
                  <a:schemeClr val="dk1"/>
                </a:solidFill>
                <a:latin typeface="Calibri"/>
                <a:ea typeface="Calibri"/>
                <a:cs typeface="Calibri"/>
                <a:sym typeface="Calibri"/>
              </a:rPr>
              <a:t>Only numerical features with no scaling and logs, removing 0s from target. RMSE train: 5189, RMSE test: 5112</a:t>
            </a:r>
            <a:endParaRPr sz="1400" dirty="0">
              <a:solidFill>
                <a:schemeClr val="dk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B95D0DE4-0AD5-4B77-9845-F10C8DC5DE2A}"/>
              </a:ext>
            </a:extLst>
          </p:cNvPr>
          <p:cNvPicPr>
            <a:picLocks noChangeAspect="1"/>
          </p:cNvPicPr>
          <p:nvPr/>
        </p:nvPicPr>
        <p:blipFill>
          <a:blip r:embed="rId3"/>
          <a:stretch>
            <a:fillRect/>
          </a:stretch>
        </p:blipFill>
        <p:spPr>
          <a:xfrm>
            <a:off x="226835" y="777351"/>
            <a:ext cx="3340086" cy="2488364"/>
          </a:xfrm>
          <a:prstGeom prst="rect">
            <a:avLst/>
          </a:prstGeom>
        </p:spPr>
      </p:pic>
      <p:pic>
        <p:nvPicPr>
          <p:cNvPr id="7" name="Picture 6">
            <a:extLst>
              <a:ext uri="{FF2B5EF4-FFF2-40B4-BE49-F238E27FC236}">
                <a16:creationId xmlns:a16="http://schemas.microsoft.com/office/drawing/2014/main" id="{40816DC2-2B48-4CD1-B0D9-048F5A20A817}"/>
              </a:ext>
            </a:extLst>
          </p:cNvPr>
          <p:cNvPicPr>
            <a:picLocks noChangeAspect="1"/>
          </p:cNvPicPr>
          <p:nvPr/>
        </p:nvPicPr>
        <p:blipFill>
          <a:blip r:embed="rId4"/>
          <a:stretch>
            <a:fillRect/>
          </a:stretch>
        </p:blipFill>
        <p:spPr>
          <a:xfrm>
            <a:off x="169384" y="3352764"/>
            <a:ext cx="3624044" cy="2625523"/>
          </a:xfrm>
          <a:prstGeom prst="rect">
            <a:avLst/>
          </a:prstGeom>
        </p:spPr>
      </p:pic>
      <p:pic>
        <p:nvPicPr>
          <p:cNvPr id="9" name="Picture 8">
            <a:extLst>
              <a:ext uri="{FF2B5EF4-FFF2-40B4-BE49-F238E27FC236}">
                <a16:creationId xmlns:a16="http://schemas.microsoft.com/office/drawing/2014/main" id="{BBA9E759-5E52-43E4-A7A0-BFFD7D5364BE}"/>
              </a:ext>
            </a:extLst>
          </p:cNvPr>
          <p:cNvPicPr>
            <a:picLocks noChangeAspect="1"/>
          </p:cNvPicPr>
          <p:nvPr/>
        </p:nvPicPr>
        <p:blipFill>
          <a:blip r:embed="rId5"/>
          <a:stretch>
            <a:fillRect/>
          </a:stretch>
        </p:blipFill>
        <p:spPr>
          <a:xfrm>
            <a:off x="4120274" y="839915"/>
            <a:ext cx="3340086" cy="2460530"/>
          </a:xfrm>
          <a:prstGeom prst="rect">
            <a:avLst/>
          </a:prstGeom>
        </p:spPr>
      </p:pic>
      <p:pic>
        <p:nvPicPr>
          <p:cNvPr id="11" name="Picture 10">
            <a:extLst>
              <a:ext uri="{FF2B5EF4-FFF2-40B4-BE49-F238E27FC236}">
                <a16:creationId xmlns:a16="http://schemas.microsoft.com/office/drawing/2014/main" id="{28522A37-AC16-4048-9988-C6C44635DEE4}"/>
              </a:ext>
            </a:extLst>
          </p:cNvPr>
          <p:cNvPicPr>
            <a:picLocks noChangeAspect="1"/>
          </p:cNvPicPr>
          <p:nvPr/>
        </p:nvPicPr>
        <p:blipFill>
          <a:blip r:embed="rId6"/>
          <a:stretch>
            <a:fillRect/>
          </a:stretch>
        </p:blipFill>
        <p:spPr>
          <a:xfrm>
            <a:off x="4277439" y="3429000"/>
            <a:ext cx="3340086" cy="2439808"/>
          </a:xfrm>
          <a:prstGeom prst="rect">
            <a:avLst/>
          </a:prstGeom>
        </p:spPr>
      </p:pic>
      <p:pic>
        <p:nvPicPr>
          <p:cNvPr id="13" name="Picture 12">
            <a:extLst>
              <a:ext uri="{FF2B5EF4-FFF2-40B4-BE49-F238E27FC236}">
                <a16:creationId xmlns:a16="http://schemas.microsoft.com/office/drawing/2014/main" id="{1FE3515E-ACE7-411B-9F31-57E59A5E9A84}"/>
              </a:ext>
            </a:extLst>
          </p:cNvPr>
          <p:cNvPicPr>
            <a:picLocks noChangeAspect="1"/>
          </p:cNvPicPr>
          <p:nvPr/>
        </p:nvPicPr>
        <p:blipFill>
          <a:blip r:embed="rId7"/>
          <a:stretch>
            <a:fillRect/>
          </a:stretch>
        </p:blipFill>
        <p:spPr>
          <a:xfrm>
            <a:off x="8358724" y="839915"/>
            <a:ext cx="3190517" cy="2314174"/>
          </a:xfrm>
          <a:prstGeom prst="rect">
            <a:avLst/>
          </a:prstGeom>
        </p:spPr>
      </p:pic>
      <p:pic>
        <p:nvPicPr>
          <p:cNvPr id="15" name="Picture 14">
            <a:extLst>
              <a:ext uri="{FF2B5EF4-FFF2-40B4-BE49-F238E27FC236}">
                <a16:creationId xmlns:a16="http://schemas.microsoft.com/office/drawing/2014/main" id="{6A52F2E5-7842-4B99-9196-1F261CD559DD}"/>
              </a:ext>
            </a:extLst>
          </p:cNvPr>
          <p:cNvPicPr>
            <a:picLocks noChangeAspect="1"/>
          </p:cNvPicPr>
          <p:nvPr/>
        </p:nvPicPr>
        <p:blipFill>
          <a:blip r:embed="rId8"/>
          <a:stretch>
            <a:fillRect/>
          </a:stretch>
        </p:blipFill>
        <p:spPr>
          <a:xfrm>
            <a:off x="8284148" y="3429000"/>
            <a:ext cx="3258561" cy="237815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0"/>
          <p:cNvSpPr txBox="1">
            <a:spLocks noGrp="1"/>
          </p:cNvSpPr>
          <p:nvPr>
            <p:ph type="title"/>
          </p:nvPr>
        </p:nvSpPr>
        <p:spPr>
          <a:xfrm>
            <a:off x="838200" y="365126"/>
            <a:ext cx="10515600" cy="50951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GB" sz="3600" dirty="0" err="1"/>
              <a:t>Modeling</a:t>
            </a:r>
            <a:r>
              <a:rPr lang="en-GB" sz="3600" dirty="0"/>
              <a:t> with Decision Trees</a:t>
            </a:r>
            <a:endParaRPr sz="3600" dirty="0"/>
          </a:p>
        </p:txBody>
      </p:sp>
      <p:sp>
        <p:nvSpPr>
          <p:cNvPr id="170" name="Google Shape;170;p10"/>
          <p:cNvSpPr/>
          <p:nvPr/>
        </p:nvSpPr>
        <p:spPr>
          <a:xfrm>
            <a:off x="1291458" y="6052774"/>
            <a:ext cx="3509142" cy="662034"/>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1200" dirty="0">
                <a:solidFill>
                  <a:schemeClr val="dk1"/>
                </a:solidFill>
                <a:latin typeface="Calibri"/>
                <a:ea typeface="Calibri"/>
                <a:cs typeface="Calibri"/>
                <a:sym typeface="Calibri"/>
              </a:rPr>
              <a:t>All categorical + numerical features, scaling, logs on everything apart from target, RMSE  train: 21707; RMSE test: 21859; 1240/2316 0s caught. 4 false ones</a:t>
            </a:r>
            <a:endParaRPr sz="1200" dirty="0">
              <a:solidFill>
                <a:schemeClr val="dk1"/>
              </a:solidFill>
              <a:latin typeface="Calibri"/>
              <a:ea typeface="Calibri"/>
              <a:cs typeface="Calibri"/>
              <a:sym typeface="Calibri"/>
            </a:endParaRPr>
          </a:p>
        </p:txBody>
      </p:sp>
      <p:sp>
        <p:nvSpPr>
          <p:cNvPr id="175" name="Google Shape;175;p10"/>
          <p:cNvSpPr/>
          <p:nvPr/>
        </p:nvSpPr>
        <p:spPr>
          <a:xfrm>
            <a:off x="7111306" y="6110036"/>
            <a:ext cx="3854550" cy="618335"/>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dirty="0">
                <a:solidFill>
                  <a:schemeClr val="dk1"/>
                </a:solidFill>
                <a:latin typeface="Calibri"/>
                <a:ea typeface="Calibri"/>
                <a:cs typeface="Calibri"/>
                <a:sym typeface="Calibri"/>
              </a:rPr>
              <a:t>Only numerical features with no scaling and logs, removing 0s from target. RMSE train: 4856, RMSE test: 5013</a:t>
            </a:r>
            <a:endParaRPr sz="1400"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472CDF60-201F-4B5C-8139-FA85F48D8769}"/>
              </a:ext>
            </a:extLst>
          </p:cNvPr>
          <p:cNvPicPr>
            <a:picLocks noChangeAspect="1"/>
          </p:cNvPicPr>
          <p:nvPr/>
        </p:nvPicPr>
        <p:blipFill>
          <a:blip r:embed="rId3"/>
          <a:stretch>
            <a:fillRect/>
          </a:stretch>
        </p:blipFill>
        <p:spPr>
          <a:xfrm>
            <a:off x="1067014" y="874644"/>
            <a:ext cx="3472328" cy="2554356"/>
          </a:xfrm>
          <a:prstGeom prst="rect">
            <a:avLst/>
          </a:prstGeom>
        </p:spPr>
      </p:pic>
      <p:pic>
        <p:nvPicPr>
          <p:cNvPr id="6" name="Picture 5">
            <a:extLst>
              <a:ext uri="{FF2B5EF4-FFF2-40B4-BE49-F238E27FC236}">
                <a16:creationId xmlns:a16="http://schemas.microsoft.com/office/drawing/2014/main" id="{8EBCB1E0-47EF-45F8-8921-076F4CFA303D}"/>
              </a:ext>
            </a:extLst>
          </p:cNvPr>
          <p:cNvPicPr>
            <a:picLocks noChangeAspect="1"/>
          </p:cNvPicPr>
          <p:nvPr/>
        </p:nvPicPr>
        <p:blipFill>
          <a:blip r:embed="rId4"/>
          <a:stretch>
            <a:fillRect/>
          </a:stretch>
        </p:blipFill>
        <p:spPr>
          <a:xfrm>
            <a:off x="1186547" y="3503455"/>
            <a:ext cx="3352795" cy="2463504"/>
          </a:xfrm>
          <a:prstGeom prst="rect">
            <a:avLst/>
          </a:prstGeom>
        </p:spPr>
      </p:pic>
      <p:pic>
        <p:nvPicPr>
          <p:cNvPr id="10" name="Picture 9">
            <a:extLst>
              <a:ext uri="{FF2B5EF4-FFF2-40B4-BE49-F238E27FC236}">
                <a16:creationId xmlns:a16="http://schemas.microsoft.com/office/drawing/2014/main" id="{88463191-4B49-49B9-85B7-2D175DEAE5BE}"/>
              </a:ext>
            </a:extLst>
          </p:cNvPr>
          <p:cNvPicPr>
            <a:picLocks noChangeAspect="1"/>
          </p:cNvPicPr>
          <p:nvPr/>
        </p:nvPicPr>
        <p:blipFill>
          <a:blip r:embed="rId5"/>
          <a:stretch>
            <a:fillRect/>
          </a:stretch>
        </p:blipFill>
        <p:spPr>
          <a:xfrm>
            <a:off x="6959248" y="801791"/>
            <a:ext cx="3544367" cy="2627210"/>
          </a:xfrm>
          <a:prstGeom prst="rect">
            <a:avLst/>
          </a:prstGeom>
        </p:spPr>
      </p:pic>
      <p:pic>
        <p:nvPicPr>
          <p:cNvPr id="14" name="Picture 13">
            <a:extLst>
              <a:ext uri="{FF2B5EF4-FFF2-40B4-BE49-F238E27FC236}">
                <a16:creationId xmlns:a16="http://schemas.microsoft.com/office/drawing/2014/main" id="{973DCFBD-49B3-4F04-A63F-915A30FA3EBD}"/>
              </a:ext>
            </a:extLst>
          </p:cNvPr>
          <p:cNvPicPr>
            <a:picLocks noChangeAspect="1"/>
          </p:cNvPicPr>
          <p:nvPr/>
        </p:nvPicPr>
        <p:blipFill>
          <a:blip r:embed="rId6"/>
          <a:stretch>
            <a:fillRect/>
          </a:stretch>
        </p:blipFill>
        <p:spPr>
          <a:xfrm>
            <a:off x="7038957" y="3494247"/>
            <a:ext cx="3384948" cy="2554356"/>
          </a:xfrm>
          <a:prstGeom prst="rect">
            <a:avLst/>
          </a:prstGeom>
        </p:spPr>
      </p:pic>
    </p:spTree>
    <p:extLst>
      <p:ext uri="{BB962C8B-B14F-4D97-AF65-F5344CB8AC3E}">
        <p14:creationId xmlns:p14="http://schemas.microsoft.com/office/powerpoint/2010/main" val="2025938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685800" y="2014867"/>
            <a:ext cx="10515600" cy="97971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dirty="0"/>
              <a:t>A bit about the data</a:t>
            </a:r>
            <a:endParaRPr dirty="0"/>
          </a:p>
        </p:txBody>
      </p:sp>
      <p:sp>
        <p:nvSpPr>
          <p:cNvPr id="98" name="Google Shape;98;p2"/>
          <p:cNvSpPr txBox="1">
            <a:spLocks noGrp="1"/>
          </p:cNvSpPr>
          <p:nvPr>
            <p:ph type="body" idx="1"/>
          </p:nvPr>
        </p:nvSpPr>
        <p:spPr>
          <a:xfrm>
            <a:off x="533400" y="3014174"/>
            <a:ext cx="10668000" cy="333756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Font typeface="Calibri"/>
              <a:buChar char="-"/>
            </a:pPr>
            <a:r>
              <a:rPr lang="en-US" sz="2000" dirty="0"/>
              <a:t>Originally, there were 2 files, train and test on Kaggle (</a:t>
            </a:r>
            <a:r>
              <a:rPr lang="en-US" sz="2000" dirty="0">
                <a:hlinkClick r:id="rId3"/>
              </a:rPr>
              <a:t>https://www.kaggle.com/datasets/phileinsophos/predict-loan-amount-data/data</a:t>
            </a:r>
            <a:r>
              <a:rPr lang="en-US" sz="2000" dirty="0"/>
              <a:t>) </a:t>
            </a:r>
            <a:br>
              <a:rPr lang="en-US" sz="2000" dirty="0"/>
            </a:br>
            <a:r>
              <a:rPr lang="en-US" sz="2000" dirty="0"/>
              <a:t>The data was intended to be submitted to </a:t>
            </a:r>
            <a:r>
              <a:rPr lang="en-US" sz="2000" dirty="0" err="1"/>
              <a:t>Hackerearth</a:t>
            </a:r>
            <a:r>
              <a:rPr lang="en-US" sz="2000" dirty="0"/>
              <a:t>, therefore, the test data set didn’t contain the target column. The train data set was taken as a full dataset for the project.</a:t>
            </a:r>
            <a:endParaRPr dirty="0"/>
          </a:p>
          <a:p>
            <a:pPr marL="228600" lvl="0" indent="-228600" algn="l" rtl="0">
              <a:lnSpc>
                <a:spcPct val="90000"/>
              </a:lnSpc>
              <a:spcBef>
                <a:spcPts val="1000"/>
              </a:spcBef>
              <a:spcAft>
                <a:spcPts val="0"/>
              </a:spcAft>
              <a:buClr>
                <a:schemeClr val="dk1"/>
              </a:buClr>
              <a:buSzPts val="2000"/>
              <a:buFont typeface="Calibri"/>
              <a:buChar char="-"/>
            </a:pPr>
            <a:r>
              <a:rPr lang="en-GB" sz="2000" dirty="0"/>
              <a:t>The dataset contains information about users that applied for a loan to buy a property unit. The users are of 18-65 </a:t>
            </a:r>
            <a:r>
              <a:rPr lang="en-GB" sz="2000" dirty="0" err="1"/>
              <a:t>y.o</a:t>
            </a:r>
            <a:r>
              <a:rPr lang="en-GB" sz="2000" dirty="0"/>
              <a:t>. ages, with a range of income and current loan expenses, 8 different professions, various credit scores. 3 unique property locations (rural, Semi urban and urban), income stability (low/high) and the target – Loan Sanction Amount (USD).</a:t>
            </a:r>
            <a:endParaRPr dirty="0"/>
          </a:p>
          <a:p>
            <a:pPr marL="228600" lvl="0" indent="-228600" algn="l" rtl="0">
              <a:lnSpc>
                <a:spcPct val="90000"/>
              </a:lnSpc>
              <a:spcBef>
                <a:spcPts val="1000"/>
              </a:spcBef>
              <a:spcAft>
                <a:spcPts val="0"/>
              </a:spcAft>
              <a:buClr>
                <a:schemeClr val="dk1"/>
              </a:buClr>
              <a:buSzPts val="2000"/>
              <a:buFont typeface="Calibri"/>
              <a:buChar char="-"/>
            </a:pPr>
            <a:r>
              <a:rPr lang="en-GB" sz="2000" dirty="0"/>
              <a:t>In total there are 24 columns with 30K records.</a:t>
            </a:r>
          </a:p>
          <a:p>
            <a:pPr marL="228600" lvl="0" indent="-228600" algn="l" rtl="0">
              <a:lnSpc>
                <a:spcPct val="90000"/>
              </a:lnSpc>
              <a:spcBef>
                <a:spcPts val="1000"/>
              </a:spcBef>
              <a:spcAft>
                <a:spcPts val="0"/>
              </a:spcAft>
              <a:buClr>
                <a:schemeClr val="dk1"/>
              </a:buClr>
              <a:buSzPts val="2000"/>
              <a:buFont typeface="Calibri"/>
              <a:buChar char="-"/>
            </a:pPr>
            <a:r>
              <a:rPr lang="en-US" sz="2000" dirty="0"/>
              <a:t>Some columns lacked data (it will be shown later)</a:t>
            </a:r>
          </a:p>
          <a:p>
            <a:pPr marL="0" lvl="0" indent="0" algn="l" rtl="0">
              <a:lnSpc>
                <a:spcPct val="90000"/>
              </a:lnSpc>
              <a:spcBef>
                <a:spcPts val="1000"/>
              </a:spcBef>
              <a:spcAft>
                <a:spcPts val="0"/>
              </a:spcAft>
              <a:buClr>
                <a:schemeClr val="dk1"/>
              </a:buClr>
              <a:buSzPts val="2000"/>
              <a:buNone/>
            </a:pPr>
            <a:endParaRPr dirty="0"/>
          </a:p>
        </p:txBody>
      </p:sp>
      <p:sp>
        <p:nvSpPr>
          <p:cNvPr id="4" name="Google Shape;97;p2">
            <a:extLst>
              <a:ext uri="{FF2B5EF4-FFF2-40B4-BE49-F238E27FC236}">
                <a16:creationId xmlns:a16="http://schemas.microsoft.com/office/drawing/2014/main" id="{8DBC980A-4B15-413E-8594-A0B0CAE491BB}"/>
              </a:ext>
            </a:extLst>
          </p:cNvPr>
          <p:cNvSpPr txBox="1">
            <a:spLocks/>
          </p:cNvSpPr>
          <p:nvPr/>
        </p:nvSpPr>
        <p:spPr>
          <a:xfrm>
            <a:off x="533400" y="91564"/>
            <a:ext cx="10515600" cy="979714"/>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GB" dirty="0"/>
              <a:t>The problem</a:t>
            </a:r>
          </a:p>
        </p:txBody>
      </p:sp>
      <p:sp>
        <p:nvSpPr>
          <p:cNvPr id="6" name="TextBox 5">
            <a:extLst>
              <a:ext uri="{FF2B5EF4-FFF2-40B4-BE49-F238E27FC236}">
                <a16:creationId xmlns:a16="http://schemas.microsoft.com/office/drawing/2014/main" id="{E2DFE1F4-E885-455F-913B-31BB8A796794}"/>
              </a:ext>
            </a:extLst>
          </p:cNvPr>
          <p:cNvSpPr txBox="1"/>
          <p:nvPr/>
        </p:nvSpPr>
        <p:spPr>
          <a:xfrm>
            <a:off x="685800" y="1071278"/>
            <a:ext cx="9583783" cy="646331"/>
          </a:xfrm>
          <a:prstGeom prst="rect">
            <a:avLst/>
          </a:prstGeom>
          <a:noFill/>
        </p:spPr>
        <p:txBody>
          <a:bodyPr wrap="square">
            <a:spAutoFit/>
          </a:bodyPr>
          <a:lstStyle/>
          <a:p>
            <a:pPr lvl="0" algn="l" rtl="0">
              <a:lnSpc>
                <a:spcPct val="90000"/>
              </a:lnSpc>
              <a:spcBef>
                <a:spcPts val="0"/>
              </a:spcBef>
              <a:spcAft>
                <a:spcPts val="0"/>
              </a:spcAft>
              <a:buClr>
                <a:schemeClr val="dk1"/>
              </a:buClr>
              <a:buSzPts val="2000"/>
            </a:pPr>
            <a:r>
              <a:rPr lang="en-GB" sz="2000" dirty="0">
                <a:solidFill>
                  <a:schemeClr val="dk1"/>
                </a:solidFill>
                <a:latin typeface="Calibri"/>
                <a:ea typeface="Calibri"/>
                <a:cs typeface="Calibri"/>
                <a:sym typeface="Calibri"/>
              </a:rPr>
              <a:t>This dataset is part of event conducted on </a:t>
            </a:r>
            <a:r>
              <a:rPr lang="en-GB" sz="2000" dirty="0" err="1">
                <a:solidFill>
                  <a:schemeClr val="dk1"/>
                </a:solidFill>
                <a:latin typeface="Calibri"/>
                <a:ea typeface="Calibri"/>
                <a:cs typeface="Calibri"/>
                <a:sym typeface="Calibri"/>
              </a:rPr>
              <a:t>Hackerearth</a:t>
            </a:r>
            <a:r>
              <a:rPr lang="en-GB" sz="2000" dirty="0">
                <a:solidFill>
                  <a:schemeClr val="dk1"/>
                </a:solidFill>
                <a:latin typeface="Calibri"/>
                <a:ea typeface="Calibri"/>
                <a:cs typeface="Calibri"/>
                <a:sym typeface="Calibri"/>
              </a:rPr>
              <a:t> platform.</a:t>
            </a:r>
          </a:p>
          <a:p>
            <a:pPr lvl="0" algn="l" rtl="0">
              <a:lnSpc>
                <a:spcPct val="90000"/>
              </a:lnSpc>
              <a:spcBef>
                <a:spcPts val="0"/>
              </a:spcBef>
              <a:spcAft>
                <a:spcPts val="0"/>
              </a:spcAft>
              <a:buClr>
                <a:schemeClr val="dk1"/>
              </a:buClr>
              <a:buSzPts val="2000"/>
            </a:pPr>
            <a:r>
              <a:rPr lang="en-GB" sz="2000" dirty="0">
                <a:solidFill>
                  <a:schemeClr val="dk1"/>
                </a:solidFill>
                <a:latin typeface="Calibri"/>
                <a:ea typeface="Calibri"/>
                <a:cs typeface="Calibri"/>
                <a:sym typeface="Calibri"/>
              </a:rPr>
              <a:t>It was a machine learning challenge, for predicting the sanctioned loan amount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body" idx="1"/>
          </p:nvPr>
        </p:nvSpPr>
        <p:spPr>
          <a:xfrm>
            <a:off x="838200" y="156755"/>
            <a:ext cx="10515600" cy="103196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16600"/>
              <a:buNone/>
            </a:pPr>
            <a:r>
              <a:rPr lang="en-GB" sz="4800" dirty="0">
                <a:latin typeface="Impact" panose="020B0806030902050204" pitchFamily="34" charset="0"/>
                <a:ea typeface="Meddon"/>
                <a:cs typeface="Meddon"/>
                <a:sym typeface="Meddon"/>
              </a:rPr>
              <a:t>The Data</a:t>
            </a:r>
            <a:endParaRPr sz="4800" dirty="0">
              <a:latin typeface="Impact" panose="020B0806030902050204" pitchFamily="34" charset="0"/>
              <a:ea typeface="Meddon"/>
              <a:cs typeface="Meddon"/>
              <a:sym typeface="Meddon"/>
            </a:endParaRPr>
          </a:p>
        </p:txBody>
      </p:sp>
      <p:pic>
        <p:nvPicPr>
          <p:cNvPr id="3" name="Picture 2">
            <a:extLst>
              <a:ext uri="{FF2B5EF4-FFF2-40B4-BE49-F238E27FC236}">
                <a16:creationId xmlns:a16="http://schemas.microsoft.com/office/drawing/2014/main" id="{3892590D-B248-4CF5-9AF3-74348016468B}"/>
              </a:ext>
            </a:extLst>
          </p:cNvPr>
          <p:cNvPicPr>
            <a:picLocks noChangeAspect="1"/>
          </p:cNvPicPr>
          <p:nvPr/>
        </p:nvPicPr>
        <p:blipFill>
          <a:blip r:embed="rId3"/>
          <a:stretch>
            <a:fillRect/>
          </a:stretch>
        </p:blipFill>
        <p:spPr>
          <a:xfrm>
            <a:off x="116373" y="871084"/>
            <a:ext cx="11959253" cy="1772724"/>
          </a:xfrm>
          <a:prstGeom prst="rect">
            <a:avLst/>
          </a:prstGeom>
        </p:spPr>
      </p:pic>
      <p:pic>
        <p:nvPicPr>
          <p:cNvPr id="13" name="Picture 12">
            <a:extLst>
              <a:ext uri="{FF2B5EF4-FFF2-40B4-BE49-F238E27FC236}">
                <a16:creationId xmlns:a16="http://schemas.microsoft.com/office/drawing/2014/main" id="{2A316328-C748-485C-8531-5DDF09A8A6EC}"/>
              </a:ext>
            </a:extLst>
          </p:cNvPr>
          <p:cNvPicPr>
            <a:picLocks noChangeAspect="1"/>
          </p:cNvPicPr>
          <p:nvPr/>
        </p:nvPicPr>
        <p:blipFill>
          <a:blip r:embed="rId4"/>
          <a:stretch>
            <a:fillRect/>
          </a:stretch>
        </p:blipFill>
        <p:spPr>
          <a:xfrm>
            <a:off x="6426925" y="2866931"/>
            <a:ext cx="4580653" cy="2877646"/>
          </a:xfrm>
          <a:prstGeom prst="rect">
            <a:avLst/>
          </a:prstGeom>
        </p:spPr>
      </p:pic>
      <p:sp>
        <p:nvSpPr>
          <p:cNvPr id="17" name="Google Shape;118;p5">
            <a:extLst>
              <a:ext uri="{FF2B5EF4-FFF2-40B4-BE49-F238E27FC236}">
                <a16:creationId xmlns:a16="http://schemas.microsoft.com/office/drawing/2014/main" id="{4ED082A0-CB68-411B-9DD3-56F716C2F6AD}"/>
              </a:ext>
            </a:extLst>
          </p:cNvPr>
          <p:cNvSpPr/>
          <p:nvPr/>
        </p:nvSpPr>
        <p:spPr>
          <a:xfrm>
            <a:off x="1136752" y="5877976"/>
            <a:ext cx="4292181" cy="516293"/>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dirty="0">
                <a:solidFill>
                  <a:schemeClr val="dk1"/>
                </a:solidFill>
                <a:latin typeface="Calibri"/>
                <a:ea typeface="Calibri"/>
                <a:cs typeface="Calibri"/>
                <a:sym typeface="Calibri"/>
              </a:rPr>
              <a:t>Conclusion: it was found out that there is 1 outlier in the data which was removed during EDA stage</a:t>
            </a:r>
            <a:endParaRPr dirty="0"/>
          </a:p>
        </p:txBody>
      </p:sp>
      <p:sp>
        <p:nvSpPr>
          <p:cNvPr id="18" name="Google Shape;118;p5">
            <a:extLst>
              <a:ext uri="{FF2B5EF4-FFF2-40B4-BE49-F238E27FC236}">
                <a16:creationId xmlns:a16="http://schemas.microsoft.com/office/drawing/2014/main" id="{E78E8930-16EC-44B9-A38A-29B8E6B6F787}"/>
              </a:ext>
            </a:extLst>
          </p:cNvPr>
          <p:cNvSpPr/>
          <p:nvPr/>
        </p:nvSpPr>
        <p:spPr>
          <a:xfrm>
            <a:off x="6715397" y="5881486"/>
            <a:ext cx="4292181" cy="516293"/>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dirty="0">
                <a:solidFill>
                  <a:schemeClr val="dk1"/>
                </a:solidFill>
                <a:latin typeface="Calibri"/>
                <a:ea typeface="Calibri"/>
                <a:cs typeface="Calibri"/>
                <a:sym typeface="Calibri"/>
              </a:rPr>
              <a:t>Conclusion: There are some missing values and rows with -999 values which were cleaned</a:t>
            </a:r>
            <a:endParaRPr dirty="0"/>
          </a:p>
        </p:txBody>
      </p:sp>
      <p:pic>
        <p:nvPicPr>
          <p:cNvPr id="19" name="Picture 18">
            <a:extLst>
              <a:ext uri="{FF2B5EF4-FFF2-40B4-BE49-F238E27FC236}">
                <a16:creationId xmlns:a16="http://schemas.microsoft.com/office/drawing/2014/main" id="{D70C136F-E55B-4EDB-84CB-992BB6E5D0BC}"/>
              </a:ext>
            </a:extLst>
          </p:cNvPr>
          <p:cNvPicPr>
            <a:picLocks noChangeAspect="1"/>
          </p:cNvPicPr>
          <p:nvPr/>
        </p:nvPicPr>
        <p:blipFill>
          <a:blip r:embed="rId5"/>
          <a:stretch>
            <a:fillRect/>
          </a:stretch>
        </p:blipFill>
        <p:spPr>
          <a:xfrm>
            <a:off x="1080563" y="2910779"/>
            <a:ext cx="3752694" cy="28337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838200" y="365126"/>
            <a:ext cx="10515600" cy="50951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16600"/>
              <a:buNone/>
            </a:pPr>
            <a:r>
              <a:rPr lang="en-GB" sz="4800" dirty="0">
                <a:latin typeface="Impact" panose="020B0806030902050204" pitchFamily="34" charset="0"/>
                <a:ea typeface="Meddon"/>
                <a:cs typeface="Meddon"/>
                <a:sym typeface="Meddon"/>
              </a:rPr>
              <a:t>The Data</a:t>
            </a:r>
          </a:p>
        </p:txBody>
      </p:sp>
      <p:pic>
        <p:nvPicPr>
          <p:cNvPr id="9" name="Picture 8">
            <a:extLst>
              <a:ext uri="{FF2B5EF4-FFF2-40B4-BE49-F238E27FC236}">
                <a16:creationId xmlns:a16="http://schemas.microsoft.com/office/drawing/2014/main" id="{A449C271-31A2-4DF1-84E6-F50E68DB6B70}"/>
              </a:ext>
            </a:extLst>
          </p:cNvPr>
          <p:cNvPicPr>
            <a:picLocks noChangeAspect="1"/>
          </p:cNvPicPr>
          <p:nvPr/>
        </p:nvPicPr>
        <p:blipFill rotWithShape="1">
          <a:blip r:embed="rId3"/>
          <a:srcRect t="2298"/>
          <a:stretch/>
        </p:blipFill>
        <p:spPr>
          <a:xfrm>
            <a:off x="3659381" y="1148964"/>
            <a:ext cx="2630781" cy="4842218"/>
          </a:xfrm>
          <a:prstGeom prst="rect">
            <a:avLst/>
          </a:prstGeom>
        </p:spPr>
      </p:pic>
      <p:pic>
        <p:nvPicPr>
          <p:cNvPr id="10" name="Picture 9">
            <a:extLst>
              <a:ext uri="{FF2B5EF4-FFF2-40B4-BE49-F238E27FC236}">
                <a16:creationId xmlns:a16="http://schemas.microsoft.com/office/drawing/2014/main" id="{25528920-46BC-4D64-9B94-73E249266F75}"/>
              </a:ext>
            </a:extLst>
          </p:cNvPr>
          <p:cNvPicPr>
            <a:picLocks noChangeAspect="1"/>
          </p:cNvPicPr>
          <p:nvPr/>
        </p:nvPicPr>
        <p:blipFill rotWithShape="1">
          <a:blip r:embed="rId4"/>
          <a:srcRect r="28933"/>
          <a:stretch/>
        </p:blipFill>
        <p:spPr>
          <a:xfrm>
            <a:off x="471292" y="1346407"/>
            <a:ext cx="2793135" cy="4447331"/>
          </a:xfrm>
          <a:prstGeom prst="rect">
            <a:avLst/>
          </a:prstGeom>
        </p:spPr>
      </p:pic>
      <p:pic>
        <p:nvPicPr>
          <p:cNvPr id="11" name="Picture 10">
            <a:extLst>
              <a:ext uri="{FF2B5EF4-FFF2-40B4-BE49-F238E27FC236}">
                <a16:creationId xmlns:a16="http://schemas.microsoft.com/office/drawing/2014/main" id="{60385751-F715-4D84-A1EE-C6EA29975745}"/>
              </a:ext>
            </a:extLst>
          </p:cNvPr>
          <p:cNvPicPr>
            <a:picLocks noChangeAspect="1"/>
          </p:cNvPicPr>
          <p:nvPr/>
        </p:nvPicPr>
        <p:blipFill>
          <a:blip r:embed="rId5"/>
          <a:stretch>
            <a:fillRect/>
          </a:stretch>
        </p:blipFill>
        <p:spPr>
          <a:xfrm>
            <a:off x="7630787" y="3973397"/>
            <a:ext cx="3082834" cy="2080640"/>
          </a:xfrm>
          <a:prstGeom prst="rect">
            <a:avLst/>
          </a:prstGeom>
        </p:spPr>
      </p:pic>
      <p:pic>
        <p:nvPicPr>
          <p:cNvPr id="12" name="Picture 11">
            <a:extLst>
              <a:ext uri="{FF2B5EF4-FFF2-40B4-BE49-F238E27FC236}">
                <a16:creationId xmlns:a16="http://schemas.microsoft.com/office/drawing/2014/main" id="{7B888ECC-1581-4E3B-89E3-FC05FA860EDB}"/>
              </a:ext>
            </a:extLst>
          </p:cNvPr>
          <p:cNvPicPr>
            <a:picLocks noChangeAspect="1"/>
          </p:cNvPicPr>
          <p:nvPr/>
        </p:nvPicPr>
        <p:blipFill>
          <a:blip r:embed="rId6"/>
          <a:stretch>
            <a:fillRect/>
          </a:stretch>
        </p:blipFill>
        <p:spPr>
          <a:xfrm>
            <a:off x="7493457" y="922601"/>
            <a:ext cx="3033269" cy="2316987"/>
          </a:xfrm>
          <a:prstGeom prst="rect">
            <a:avLst/>
          </a:prstGeom>
        </p:spPr>
      </p:pic>
      <p:sp>
        <p:nvSpPr>
          <p:cNvPr id="13" name="Google Shape;118;p5">
            <a:extLst>
              <a:ext uri="{FF2B5EF4-FFF2-40B4-BE49-F238E27FC236}">
                <a16:creationId xmlns:a16="http://schemas.microsoft.com/office/drawing/2014/main" id="{FFBEE4B9-7B26-4180-A6A3-E27CF24B2C10}"/>
              </a:ext>
            </a:extLst>
          </p:cNvPr>
          <p:cNvSpPr/>
          <p:nvPr/>
        </p:nvSpPr>
        <p:spPr>
          <a:xfrm>
            <a:off x="315424" y="6060856"/>
            <a:ext cx="2871913" cy="300755"/>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dirty="0">
                <a:solidFill>
                  <a:schemeClr val="dk1"/>
                </a:solidFill>
                <a:latin typeface="Calibri"/>
                <a:ea typeface="Calibri"/>
                <a:cs typeface="Calibri"/>
                <a:sym typeface="Calibri"/>
              </a:rPr>
              <a:t>Conclusion: mixed types of values</a:t>
            </a:r>
            <a:endParaRPr dirty="0"/>
          </a:p>
        </p:txBody>
      </p:sp>
      <p:sp>
        <p:nvSpPr>
          <p:cNvPr id="14" name="Google Shape;118;p5">
            <a:extLst>
              <a:ext uri="{FF2B5EF4-FFF2-40B4-BE49-F238E27FC236}">
                <a16:creationId xmlns:a16="http://schemas.microsoft.com/office/drawing/2014/main" id="{55BEE650-B0E8-4FDA-AF8F-AE795D1846A7}"/>
              </a:ext>
            </a:extLst>
          </p:cNvPr>
          <p:cNvSpPr/>
          <p:nvPr/>
        </p:nvSpPr>
        <p:spPr>
          <a:xfrm>
            <a:off x="3589847" y="6060856"/>
            <a:ext cx="2871913" cy="725298"/>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dirty="0">
                <a:solidFill>
                  <a:schemeClr val="dk1"/>
                </a:solidFill>
                <a:latin typeface="Calibri"/>
                <a:ea typeface="Calibri"/>
                <a:cs typeface="Calibri"/>
                <a:sym typeface="Calibri"/>
              </a:rPr>
              <a:t>Conclusion: the data contains some columns with missing values which were taken care of in the notebook</a:t>
            </a:r>
            <a:endParaRPr dirty="0"/>
          </a:p>
        </p:txBody>
      </p:sp>
      <p:sp>
        <p:nvSpPr>
          <p:cNvPr id="15" name="Google Shape;118;p5">
            <a:extLst>
              <a:ext uri="{FF2B5EF4-FFF2-40B4-BE49-F238E27FC236}">
                <a16:creationId xmlns:a16="http://schemas.microsoft.com/office/drawing/2014/main" id="{E2BDD4EE-D4BF-4770-B5D0-0B3838ADEA02}"/>
              </a:ext>
            </a:extLst>
          </p:cNvPr>
          <p:cNvSpPr/>
          <p:nvPr/>
        </p:nvSpPr>
        <p:spPr>
          <a:xfrm>
            <a:off x="7630787" y="3355575"/>
            <a:ext cx="3159826" cy="428993"/>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dirty="0">
                <a:solidFill>
                  <a:schemeClr val="dk1"/>
                </a:solidFill>
                <a:latin typeface="Calibri"/>
                <a:ea typeface="Calibri"/>
                <a:cs typeface="Calibri"/>
                <a:sym typeface="Calibri"/>
              </a:rPr>
              <a:t>Conclusion: most of the loans requested are up to 300K with some outliers</a:t>
            </a:r>
            <a:endParaRPr dirty="0"/>
          </a:p>
        </p:txBody>
      </p:sp>
      <p:sp>
        <p:nvSpPr>
          <p:cNvPr id="16" name="Google Shape;118;p5">
            <a:extLst>
              <a:ext uri="{FF2B5EF4-FFF2-40B4-BE49-F238E27FC236}">
                <a16:creationId xmlns:a16="http://schemas.microsoft.com/office/drawing/2014/main" id="{52FB652D-A952-42AA-B1B7-B7834052CC44}"/>
              </a:ext>
            </a:extLst>
          </p:cNvPr>
          <p:cNvSpPr/>
          <p:nvPr/>
        </p:nvSpPr>
        <p:spPr>
          <a:xfrm>
            <a:off x="7691747" y="6147114"/>
            <a:ext cx="3457402" cy="428993"/>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dirty="0">
                <a:solidFill>
                  <a:schemeClr val="dk1"/>
                </a:solidFill>
                <a:latin typeface="Calibri"/>
                <a:ea typeface="Calibri"/>
                <a:cs typeface="Calibri"/>
                <a:sym typeface="Calibri"/>
              </a:rPr>
              <a:t>Conclusion: the same story can be seen here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title"/>
          </p:nvPr>
        </p:nvSpPr>
        <p:spPr>
          <a:xfrm>
            <a:off x="-191365" y="181411"/>
            <a:ext cx="10515600" cy="49128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ct val="100000"/>
              <a:buFont typeface="Calibri"/>
              <a:buNone/>
            </a:pPr>
            <a:r>
              <a:rPr lang="en-GB" dirty="0"/>
              <a:t>EDA</a:t>
            </a:r>
            <a:endParaRPr dirty="0"/>
          </a:p>
        </p:txBody>
      </p:sp>
      <p:pic>
        <p:nvPicPr>
          <p:cNvPr id="5" name="Picture 4">
            <a:extLst>
              <a:ext uri="{FF2B5EF4-FFF2-40B4-BE49-F238E27FC236}">
                <a16:creationId xmlns:a16="http://schemas.microsoft.com/office/drawing/2014/main" id="{E70F0959-D8FE-4B6A-8024-778520F204F0}"/>
              </a:ext>
            </a:extLst>
          </p:cNvPr>
          <p:cNvPicPr>
            <a:picLocks noChangeAspect="1"/>
          </p:cNvPicPr>
          <p:nvPr/>
        </p:nvPicPr>
        <p:blipFill>
          <a:blip r:embed="rId3"/>
          <a:stretch>
            <a:fillRect/>
          </a:stretch>
        </p:blipFill>
        <p:spPr>
          <a:xfrm>
            <a:off x="938652" y="368945"/>
            <a:ext cx="2993268" cy="4767504"/>
          </a:xfrm>
          <a:prstGeom prst="rect">
            <a:avLst/>
          </a:prstGeom>
        </p:spPr>
      </p:pic>
      <p:pic>
        <p:nvPicPr>
          <p:cNvPr id="7" name="Picture 6">
            <a:extLst>
              <a:ext uri="{FF2B5EF4-FFF2-40B4-BE49-F238E27FC236}">
                <a16:creationId xmlns:a16="http://schemas.microsoft.com/office/drawing/2014/main" id="{6C31E728-B637-43FB-B8E3-07413A1828D9}"/>
              </a:ext>
            </a:extLst>
          </p:cNvPr>
          <p:cNvPicPr>
            <a:picLocks noChangeAspect="1"/>
          </p:cNvPicPr>
          <p:nvPr/>
        </p:nvPicPr>
        <p:blipFill>
          <a:blip r:embed="rId4"/>
          <a:stretch>
            <a:fillRect/>
          </a:stretch>
        </p:blipFill>
        <p:spPr>
          <a:xfrm>
            <a:off x="0" y="5193578"/>
            <a:ext cx="5066435" cy="753020"/>
          </a:xfrm>
          <a:prstGeom prst="rect">
            <a:avLst/>
          </a:prstGeom>
        </p:spPr>
      </p:pic>
      <p:sp>
        <p:nvSpPr>
          <p:cNvPr id="12" name="Google Shape;118;p5">
            <a:extLst>
              <a:ext uri="{FF2B5EF4-FFF2-40B4-BE49-F238E27FC236}">
                <a16:creationId xmlns:a16="http://schemas.microsoft.com/office/drawing/2014/main" id="{92B81DF7-36D6-4B8D-AD05-54095346073E}"/>
              </a:ext>
            </a:extLst>
          </p:cNvPr>
          <p:cNvSpPr/>
          <p:nvPr/>
        </p:nvSpPr>
        <p:spPr>
          <a:xfrm>
            <a:off x="315424" y="6060856"/>
            <a:ext cx="3916942" cy="485327"/>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dirty="0">
                <a:solidFill>
                  <a:schemeClr val="dk1"/>
                </a:solidFill>
                <a:latin typeface="Calibri"/>
                <a:ea typeface="Calibri"/>
                <a:cs typeface="Calibri"/>
                <a:sym typeface="Calibri"/>
              </a:rPr>
              <a:t>Imputing Income: median per profession and removing outliers (3)</a:t>
            </a:r>
            <a:endParaRPr dirty="0"/>
          </a:p>
        </p:txBody>
      </p:sp>
      <p:pic>
        <p:nvPicPr>
          <p:cNvPr id="9" name="Picture 8">
            <a:extLst>
              <a:ext uri="{FF2B5EF4-FFF2-40B4-BE49-F238E27FC236}">
                <a16:creationId xmlns:a16="http://schemas.microsoft.com/office/drawing/2014/main" id="{57B37E14-6364-471C-B0FB-2812A3CC1D8A}"/>
              </a:ext>
            </a:extLst>
          </p:cNvPr>
          <p:cNvPicPr>
            <a:picLocks noChangeAspect="1"/>
          </p:cNvPicPr>
          <p:nvPr/>
        </p:nvPicPr>
        <p:blipFill>
          <a:blip r:embed="rId5"/>
          <a:stretch>
            <a:fillRect/>
          </a:stretch>
        </p:blipFill>
        <p:spPr>
          <a:xfrm>
            <a:off x="5911518" y="729828"/>
            <a:ext cx="4266533" cy="4963886"/>
          </a:xfrm>
          <a:prstGeom prst="rect">
            <a:avLst/>
          </a:prstGeom>
        </p:spPr>
      </p:pic>
      <p:sp>
        <p:nvSpPr>
          <p:cNvPr id="15" name="Google Shape;118;p5">
            <a:extLst>
              <a:ext uri="{FF2B5EF4-FFF2-40B4-BE49-F238E27FC236}">
                <a16:creationId xmlns:a16="http://schemas.microsoft.com/office/drawing/2014/main" id="{1E2630C5-F661-436C-A787-39ED4F0988A9}"/>
              </a:ext>
            </a:extLst>
          </p:cNvPr>
          <p:cNvSpPr/>
          <p:nvPr/>
        </p:nvSpPr>
        <p:spPr>
          <a:xfrm>
            <a:off x="6001165" y="6060855"/>
            <a:ext cx="3916942" cy="485327"/>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dirty="0">
                <a:solidFill>
                  <a:schemeClr val="dk1"/>
                </a:solidFill>
                <a:latin typeface="Calibri"/>
                <a:ea typeface="Calibri"/>
                <a:cs typeface="Calibri"/>
                <a:sym typeface="Calibri"/>
              </a:rPr>
              <a:t>Imputing Income Stability: Pensioner and Unemployed have High stability of income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30" name="Google Shape;130;p6"/>
          <p:cNvSpPr/>
          <p:nvPr/>
        </p:nvSpPr>
        <p:spPr>
          <a:xfrm>
            <a:off x="922352" y="5758662"/>
            <a:ext cx="3022632" cy="83659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dirty="0">
                <a:solidFill>
                  <a:schemeClr val="dk1"/>
                </a:solidFill>
                <a:latin typeface="Calibri"/>
                <a:ea typeface="Calibri"/>
                <a:cs typeface="Calibri"/>
                <a:sym typeface="Calibri"/>
              </a:rPr>
              <a:t>Cleaning Loan Amount Request (USD): everything that is &gt; 300K was removed</a:t>
            </a:r>
            <a:endParaRPr sz="1400" dirty="0">
              <a:solidFill>
                <a:schemeClr val="dk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6F319447-9E67-41B9-8933-9D2A3297CC6D}"/>
              </a:ext>
            </a:extLst>
          </p:cNvPr>
          <p:cNvPicPr>
            <a:picLocks noChangeAspect="1"/>
          </p:cNvPicPr>
          <p:nvPr/>
        </p:nvPicPr>
        <p:blipFill>
          <a:blip r:embed="rId3"/>
          <a:stretch>
            <a:fillRect/>
          </a:stretch>
        </p:blipFill>
        <p:spPr>
          <a:xfrm>
            <a:off x="518675" y="1027493"/>
            <a:ext cx="3506414" cy="4591594"/>
          </a:xfrm>
          <a:prstGeom prst="rect">
            <a:avLst/>
          </a:prstGeom>
        </p:spPr>
      </p:pic>
      <p:sp>
        <p:nvSpPr>
          <p:cNvPr id="12" name="Google Shape;117;p5">
            <a:extLst>
              <a:ext uri="{FF2B5EF4-FFF2-40B4-BE49-F238E27FC236}">
                <a16:creationId xmlns:a16="http://schemas.microsoft.com/office/drawing/2014/main" id="{96E4F721-D527-4AE6-8827-175A002C1256}"/>
              </a:ext>
            </a:extLst>
          </p:cNvPr>
          <p:cNvSpPr txBox="1">
            <a:spLocks/>
          </p:cNvSpPr>
          <p:nvPr/>
        </p:nvSpPr>
        <p:spPr>
          <a:xfrm>
            <a:off x="-191365" y="181411"/>
            <a:ext cx="10515600" cy="49128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ct val="100000"/>
            </a:pPr>
            <a:r>
              <a:rPr lang="en-GB"/>
              <a:t>EDA</a:t>
            </a:r>
            <a:endParaRPr lang="en-GB" dirty="0"/>
          </a:p>
        </p:txBody>
      </p:sp>
      <p:pic>
        <p:nvPicPr>
          <p:cNvPr id="9" name="Picture 8">
            <a:extLst>
              <a:ext uri="{FF2B5EF4-FFF2-40B4-BE49-F238E27FC236}">
                <a16:creationId xmlns:a16="http://schemas.microsoft.com/office/drawing/2014/main" id="{CB549829-62A4-42F9-BD35-DB9B38CDC638}"/>
              </a:ext>
            </a:extLst>
          </p:cNvPr>
          <p:cNvPicPr>
            <a:picLocks noChangeAspect="1"/>
          </p:cNvPicPr>
          <p:nvPr/>
        </p:nvPicPr>
        <p:blipFill>
          <a:blip r:embed="rId4"/>
          <a:stretch>
            <a:fillRect/>
          </a:stretch>
        </p:blipFill>
        <p:spPr>
          <a:xfrm>
            <a:off x="4197795" y="1080265"/>
            <a:ext cx="3566635" cy="4507596"/>
          </a:xfrm>
          <a:prstGeom prst="rect">
            <a:avLst/>
          </a:prstGeom>
        </p:spPr>
      </p:pic>
      <p:sp>
        <p:nvSpPr>
          <p:cNvPr id="17" name="Google Shape;130;p6">
            <a:extLst>
              <a:ext uri="{FF2B5EF4-FFF2-40B4-BE49-F238E27FC236}">
                <a16:creationId xmlns:a16="http://schemas.microsoft.com/office/drawing/2014/main" id="{DC9AD4EE-BAFD-4715-B109-F93E388972B9}"/>
              </a:ext>
            </a:extLst>
          </p:cNvPr>
          <p:cNvSpPr/>
          <p:nvPr/>
        </p:nvSpPr>
        <p:spPr>
          <a:xfrm>
            <a:off x="4360060" y="5777735"/>
            <a:ext cx="3022632" cy="83659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dirty="0">
                <a:solidFill>
                  <a:schemeClr val="dk1"/>
                </a:solidFill>
                <a:latin typeface="Calibri"/>
                <a:ea typeface="Calibri"/>
                <a:cs typeface="Calibri"/>
                <a:sym typeface="Calibri"/>
              </a:rPr>
              <a:t>Removing rows Current Loan Expenses (USD): everything that is &lt; 0</a:t>
            </a:r>
            <a:endParaRPr sz="1400" dirty="0">
              <a:solidFill>
                <a:schemeClr val="dk1"/>
              </a:solidFill>
              <a:latin typeface="Calibri"/>
              <a:ea typeface="Calibri"/>
              <a:cs typeface="Calibri"/>
              <a:sym typeface="Calibri"/>
            </a:endParaRPr>
          </a:p>
        </p:txBody>
      </p:sp>
      <p:pic>
        <p:nvPicPr>
          <p:cNvPr id="11" name="Picture 10">
            <a:extLst>
              <a:ext uri="{FF2B5EF4-FFF2-40B4-BE49-F238E27FC236}">
                <a16:creationId xmlns:a16="http://schemas.microsoft.com/office/drawing/2014/main" id="{208CE0BC-2AE8-4DA0-9210-D6D0ABC00EBF}"/>
              </a:ext>
            </a:extLst>
          </p:cNvPr>
          <p:cNvPicPr>
            <a:picLocks noChangeAspect="1"/>
          </p:cNvPicPr>
          <p:nvPr/>
        </p:nvPicPr>
        <p:blipFill>
          <a:blip r:embed="rId5"/>
          <a:stretch>
            <a:fillRect/>
          </a:stretch>
        </p:blipFill>
        <p:spPr>
          <a:xfrm>
            <a:off x="8232073" y="1027493"/>
            <a:ext cx="3441252" cy="2759147"/>
          </a:xfrm>
          <a:prstGeom prst="rect">
            <a:avLst/>
          </a:prstGeom>
        </p:spPr>
      </p:pic>
      <p:pic>
        <p:nvPicPr>
          <p:cNvPr id="14" name="Picture 13">
            <a:extLst>
              <a:ext uri="{FF2B5EF4-FFF2-40B4-BE49-F238E27FC236}">
                <a16:creationId xmlns:a16="http://schemas.microsoft.com/office/drawing/2014/main" id="{E8110342-F52F-43BE-AA7B-6F42304A7C60}"/>
              </a:ext>
            </a:extLst>
          </p:cNvPr>
          <p:cNvPicPr>
            <a:picLocks noChangeAspect="1"/>
          </p:cNvPicPr>
          <p:nvPr/>
        </p:nvPicPr>
        <p:blipFill>
          <a:blip r:embed="rId6"/>
          <a:stretch>
            <a:fillRect/>
          </a:stretch>
        </p:blipFill>
        <p:spPr>
          <a:xfrm>
            <a:off x="7751954" y="3795343"/>
            <a:ext cx="4401489" cy="797726"/>
          </a:xfrm>
          <a:prstGeom prst="rect">
            <a:avLst/>
          </a:prstGeom>
        </p:spPr>
      </p:pic>
      <p:sp>
        <p:nvSpPr>
          <p:cNvPr id="22" name="Google Shape;130;p6">
            <a:extLst>
              <a:ext uri="{FF2B5EF4-FFF2-40B4-BE49-F238E27FC236}">
                <a16:creationId xmlns:a16="http://schemas.microsoft.com/office/drawing/2014/main" id="{22DE3577-DEE2-47F3-80C5-AA9D19367CC3}"/>
              </a:ext>
            </a:extLst>
          </p:cNvPr>
          <p:cNvSpPr/>
          <p:nvPr/>
        </p:nvSpPr>
        <p:spPr>
          <a:xfrm>
            <a:off x="8581540" y="4827793"/>
            <a:ext cx="3022632" cy="586761"/>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dirty="0" err="1">
                <a:solidFill>
                  <a:schemeClr val="dk1"/>
                </a:solidFill>
                <a:latin typeface="Calibri"/>
                <a:ea typeface="Calibri"/>
                <a:cs typeface="Calibri"/>
                <a:sym typeface="Calibri"/>
              </a:rPr>
              <a:t>Imputating</a:t>
            </a:r>
            <a:r>
              <a:rPr lang="en-GB" dirty="0">
                <a:solidFill>
                  <a:schemeClr val="dk1"/>
                </a:solidFill>
                <a:latin typeface="Calibri"/>
                <a:ea typeface="Calibri"/>
                <a:cs typeface="Calibri"/>
                <a:sym typeface="Calibri"/>
              </a:rPr>
              <a:t> credit sore with median</a:t>
            </a:r>
            <a:endParaRPr sz="1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8" name="Google Shape;138;p7"/>
          <p:cNvSpPr/>
          <p:nvPr/>
        </p:nvSpPr>
        <p:spPr>
          <a:xfrm>
            <a:off x="353165" y="5978092"/>
            <a:ext cx="3517494" cy="77724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1400" dirty="0">
                <a:solidFill>
                  <a:schemeClr val="dk1"/>
                </a:solidFill>
                <a:latin typeface="Calibri"/>
                <a:ea typeface="Calibri"/>
                <a:cs typeface="Calibri"/>
                <a:sym typeface="Calibri"/>
              </a:rPr>
              <a:t>Imputing Property Age column with mode per location</a:t>
            </a:r>
            <a:endParaRPr sz="1400" dirty="0">
              <a:solidFill>
                <a:schemeClr val="dk1"/>
              </a:solidFill>
              <a:latin typeface="Calibri"/>
              <a:ea typeface="Calibri"/>
              <a:cs typeface="Calibri"/>
              <a:sym typeface="Calibri"/>
            </a:endParaRPr>
          </a:p>
        </p:txBody>
      </p:sp>
      <p:sp>
        <p:nvSpPr>
          <p:cNvPr id="14" name="Google Shape;117;p5">
            <a:extLst>
              <a:ext uri="{FF2B5EF4-FFF2-40B4-BE49-F238E27FC236}">
                <a16:creationId xmlns:a16="http://schemas.microsoft.com/office/drawing/2014/main" id="{CC32AB36-3C8A-471E-8BEC-AFBADF061738}"/>
              </a:ext>
            </a:extLst>
          </p:cNvPr>
          <p:cNvSpPr txBox="1">
            <a:spLocks noGrp="1"/>
          </p:cNvSpPr>
          <p:nvPr>
            <p:ph type="title"/>
          </p:nvPr>
        </p:nvSpPr>
        <p:spPr>
          <a:xfrm>
            <a:off x="838200" y="181411"/>
            <a:ext cx="10515600" cy="49128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ct val="100000"/>
              <a:buFont typeface="Calibri"/>
              <a:buNone/>
            </a:pPr>
            <a:r>
              <a:rPr lang="en-GB" dirty="0"/>
              <a:t>EDA</a:t>
            </a:r>
            <a:endParaRPr dirty="0"/>
          </a:p>
        </p:txBody>
      </p:sp>
      <p:pic>
        <p:nvPicPr>
          <p:cNvPr id="7" name="Picture 6">
            <a:extLst>
              <a:ext uri="{FF2B5EF4-FFF2-40B4-BE49-F238E27FC236}">
                <a16:creationId xmlns:a16="http://schemas.microsoft.com/office/drawing/2014/main" id="{A95EAFF1-ADF8-4FB1-8D1A-E43856BB3BCF}"/>
              </a:ext>
            </a:extLst>
          </p:cNvPr>
          <p:cNvPicPr>
            <a:picLocks noChangeAspect="1"/>
          </p:cNvPicPr>
          <p:nvPr/>
        </p:nvPicPr>
        <p:blipFill>
          <a:blip r:embed="rId3"/>
          <a:stretch>
            <a:fillRect/>
          </a:stretch>
        </p:blipFill>
        <p:spPr>
          <a:xfrm>
            <a:off x="103014" y="491254"/>
            <a:ext cx="3103917" cy="2302072"/>
          </a:xfrm>
          <a:prstGeom prst="rect">
            <a:avLst/>
          </a:prstGeom>
        </p:spPr>
      </p:pic>
      <p:pic>
        <p:nvPicPr>
          <p:cNvPr id="9" name="Picture 8">
            <a:extLst>
              <a:ext uri="{FF2B5EF4-FFF2-40B4-BE49-F238E27FC236}">
                <a16:creationId xmlns:a16="http://schemas.microsoft.com/office/drawing/2014/main" id="{F2CD0387-7910-436D-9C59-5B4EDA7DC69D}"/>
              </a:ext>
            </a:extLst>
          </p:cNvPr>
          <p:cNvPicPr>
            <a:picLocks noChangeAspect="1"/>
          </p:cNvPicPr>
          <p:nvPr/>
        </p:nvPicPr>
        <p:blipFill>
          <a:blip r:embed="rId4"/>
          <a:stretch>
            <a:fillRect/>
          </a:stretch>
        </p:blipFill>
        <p:spPr>
          <a:xfrm>
            <a:off x="180812" y="2968776"/>
            <a:ext cx="3635633" cy="2940749"/>
          </a:xfrm>
          <a:prstGeom prst="rect">
            <a:avLst/>
          </a:prstGeom>
        </p:spPr>
      </p:pic>
      <p:pic>
        <p:nvPicPr>
          <p:cNvPr id="11" name="Picture 10">
            <a:extLst>
              <a:ext uri="{FF2B5EF4-FFF2-40B4-BE49-F238E27FC236}">
                <a16:creationId xmlns:a16="http://schemas.microsoft.com/office/drawing/2014/main" id="{3B7F805A-5B9D-4963-AA5B-7A725403B119}"/>
              </a:ext>
            </a:extLst>
          </p:cNvPr>
          <p:cNvPicPr>
            <a:picLocks noChangeAspect="1"/>
          </p:cNvPicPr>
          <p:nvPr/>
        </p:nvPicPr>
        <p:blipFill>
          <a:blip r:embed="rId5"/>
          <a:stretch>
            <a:fillRect/>
          </a:stretch>
        </p:blipFill>
        <p:spPr>
          <a:xfrm>
            <a:off x="3942117" y="625446"/>
            <a:ext cx="3539499" cy="3331663"/>
          </a:xfrm>
          <a:prstGeom prst="rect">
            <a:avLst/>
          </a:prstGeom>
        </p:spPr>
      </p:pic>
      <p:pic>
        <p:nvPicPr>
          <p:cNvPr id="13" name="Picture 12">
            <a:extLst>
              <a:ext uri="{FF2B5EF4-FFF2-40B4-BE49-F238E27FC236}">
                <a16:creationId xmlns:a16="http://schemas.microsoft.com/office/drawing/2014/main" id="{B5AB542D-9631-4C3F-8A9B-8458B83F863F}"/>
              </a:ext>
            </a:extLst>
          </p:cNvPr>
          <p:cNvPicPr>
            <a:picLocks noChangeAspect="1"/>
          </p:cNvPicPr>
          <p:nvPr/>
        </p:nvPicPr>
        <p:blipFill>
          <a:blip r:embed="rId6"/>
          <a:stretch>
            <a:fillRect/>
          </a:stretch>
        </p:blipFill>
        <p:spPr>
          <a:xfrm>
            <a:off x="4009589" y="3957109"/>
            <a:ext cx="3485895" cy="2755282"/>
          </a:xfrm>
          <a:prstGeom prst="rect">
            <a:avLst/>
          </a:prstGeom>
        </p:spPr>
      </p:pic>
      <p:pic>
        <p:nvPicPr>
          <p:cNvPr id="16" name="Picture 15">
            <a:extLst>
              <a:ext uri="{FF2B5EF4-FFF2-40B4-BE49-F238E27FC236}">
                <a16:creationId xmlns:a16="http://schemas.microsoft.com/office/drawing/2014/main" id="{D534FF3F-4BCE-4CF3-89E5-F9D7E52993B2}"/>
              </a:ext>
            </a:extLst>
          </p:cNvPr>
          <p:cNvPicPr>
            <a:picLocks noChangeAspect="1"/>
          </p:cNvPicPr>
          <p:nvPr/>
        </p:nvPicPr>
        <p:blipFill rotWithShape="1">
          <a:blip r:embed="rId7"/>
          <a:srcRect l="1995"/>
          <a:stretch/>
        </p:blipFill>
        <p:spPr>
          <a:xfrm>
            <a:off x="7634415" y="770707"/>
            <a:ext cx="4557585" cy="4839550"/>
          </a:xfrm>
          <a:prstGeom prst="rect">
            <a:avLst/>
          </a:prstGeom>
        </p:spPr>
      </p:pic>
      <p:sp>
        <p:nvSpPr>
          <p:cNvPr id="25" name="Google Shape;138;p7">
            <a:extLst>
              <a:ext uri="{FF2B5EF4-FFF2-40B4-BE49-F238E27FC236}">
                <a16:creationId xmlns:a16="http://schemas.microsoft.com/office/drawing/2014/main" id="{A46BE1C6-8BC7-431C-B3F1-0D9636ECF152}"/>
              </a:ext>
            </a:extLst>
          </p:cNvPr>
          <p:cNvSpPr/>
          <p:nvPr/>
        </p:nvSpPr>
        <p:spPr>
          <a:xfrm>
            <a:off x="7820764" y="5771263"/>
            <a:ext cx="3714963" cy="905326"/>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dirty="0">
                <a:solidFill>
                  <a:schemeClr val="dk1"/>
                </a:solidFill>
                <a:latin typeface="Calibri"/>
                <a:ea typeface="Calibri"/>
                <a:cs typeface="Calibri"/>
                <a:sym typeface="Calibri"/>
              </a:rPr>
              <a:t>Cleaning the target, removing rows with -999 values and the rows with missing data. Eventually we are left with 28,044 rows out of 30K, around 6% of data is removed</a:t>
            </a:r>
            <a:endParaRPr sz="14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txBox="1">
            <a:spLocks noGrp="1"/>
          </p:cNvSpPr>
          <p:nvPr>
            <p:ph type="title"/>
          </p:nvPr>
        </p:nvSpPr>
        <p:spPr>
          <a:xfrm>
            <a:off x="838200" y="365126"/>
            <a:ext cx="4051851" cy="50951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GB" sz="3600" dirty="0"/>
              <a:t>Feature selection</a:t>
            </a:r>
            <a:endParaRPr sz="3600" dirty="0"/>
          </a:p>
        </p:txBody>
      </p:sp>
      <p:sp>
        <p:nvSpPr>
          <p:cNvPr id="149" name="Google Shape;149;p8"/>
          <p:cNvSpPr/>
          <p:nvPr/>
        </p:nvSpPr>
        <p:spPr>
          <a:xfrm>
            <a:off x="870293" y="4054051"/>
            <a:ext cx="3171048" cy="435297"/>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1400" dirty="0">
                <a:solidFill>
                  <a:schemeClr val="dk1"/>
                </a:solidFill>
                <a:latin typeface="Calibri"/>
                <a:ea typeface="Calibri"/>
                <a:cs typeface="Calibri"/>
                <a:sym typeface="Calibri"/>
              </a:rPr>
              <a:t>    Irrelevant columns were removed</a:t>
            </a:r>
            <a:endParaRPr sz="1400" dirty="0">
              <a:solidFill>
                <a:schemeClr val="dk1"/>
              </a:solidFill>
              <a:latin typeface="Calibri"/>
              <a:ea typeface="Calibri"/>
              <a:cs typeface="Calibri"/>
              <a:sym typeface="Calibri"/>
            </a:endParaRPr>
          </a:p>
        </p:txBody>
      </p:sp>
      <p:sp>
        <p:nvSpPr>
          <p:cNvPr id="152" name="Google Shape;152;p8"/>
          <p:cNvSpPr/>
          <p:nvPr/>
        </p:nvSpPr>
        <p:spPr>
          <a:xfrm>
            <a:off x="5274561" y="5549620"/>
            <a:ext cx="6632515" cy="661769"/>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1400" dirty="0">
                <a:solidFill>
                  <a:schemeClr val="dk1"/>
                </a:solidFill>
                <a:latin typeface="Calibri"/>
                <a:ea typeface="Calibri"/>
                <a:cs typeface="Calibri"/>
                <a:sym typeface="Calibri"/>
              </a:rPr>
              <a:t>It was decided to create another column with age groups, based on later checks it was discovered that for the age of 18 there are most of all 0s in the target</a:t>
            </a:r>
            <a:endParaRPr sz="1400" dirty="0">
              <a:solidFill>
                <a:schemeClr val="dk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A656AC4B-4F9B-4C86-8F16-C4559DC3701F}"/>
              </a:ext>
            </a:extLst>
          </p:cNvPr>
          <p:cNvPicPr>
            <a:picLocks noChangeAspect="1"/>
          </p:cNvPicPr>
          <p:nvPr/>
        </p:nvPicPr>
        <p:blipFill rotWithShape="1">
          <a:blip r:embed="rId3"/>
          <a:srcRect l="663" r="-1"/>
          <a:stretch/>
        </p:blipFill>
        <p:spPr>
          <a:xfrm>
            <a:off x="84909" y="1507766"/>
            <a:ext cx="4741817" cy="2130812"/>
          </a:xfrm>
          <a:prstGeom prst="rect">
            <a:avLst/>
          </a:prstGeom>
        </p:spPr>
      </p:pic>
      <p:pic>
        <p:nvPicPr>
          <p:cNvPr id="7" name="Picture 6">
            <a:extLst>
              <a:ext uri="{FF2B5EF4-FFF2-40B4-BE49-F238E27FC236}">
                <a16:creationId xmlns:a16="http://schemas.microsoft.com/office/drawing/2014/main" id="{FBC1F6C5-F32C-41BD-BD2E-1E295C38B2FD}"/>
              </a:ext>
            </a:extLst>
          </p:cNvPr>
          <p:cNvPicPr>
            <a:picLocks noChangeAspect="1"/>
          </p:cNvPicPr>
          <p:nvPr/>
        </p:nvPicPr>
        <p:blipFill rotWithShape="1">
          <a:blip r:embed="rId4"/>
          <a:srcRect t="6281"/>
          <a:stretch/>
        </p:blipFill>
        <p:spPr>
          <a:xfrm>
            <a:off x="5878285" y="1194258"/>
            <a:ext cx="5509199" cy="4035748"/>
          </a:xfrm>
          <a:prstGeom prst="rect">
            <a:avLst/>
          </a:prstGeom>
        </p:spPr>
      </p:pic>
      <p:sp>
        <p:nvSpPr>
          <p:cNvPr id="14" name="Google Shape;147;p8">
            <a:extLst>
              <a:ext uri="{FF2B5EF4-FFF2-40B4-BE49-F238E27FC236}">
                <a16:creationId xmlns:a16="http://schemas.microsoft.com/office/drawing/2014/main" id="{3D8188A6-6937-4872-B97B-BC1F4F53FC43}"/>
              </a:ext>
            </a:extLst>
          </p:cNvPr>
          <p:cNvSpPr txBox="1">
            <a:spLocks/>
          </p:cNvSpPr>
          <p:nvPr/>
        </p:nvSpPr>
        <p:spPr>
          <a:xfrm>
            <a:off x="6564894" y="365126"/>
            <a:ext cx="4051851" cy="509518"/>
          </a:xfrm>
          <a:prstGeom prst="rect">
            <a:avLst/>
          </a:prstGeom>
          <a:noFill/>
          <a:ln>
            <a:noFill/>
          </a:ln>
        </p:spPr>
        <p:txBody>
          <a:bodyPr spcFirstLastPara="1" wrap="square" lIns="91425" tIns="45700" rIns="91425" bIns="45700" anchor="ctr" anchorCtr="0">
            <a:normAutofit fontScale="900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ct val="100000"/>
            </a:pPr>
            <a:r>
              <a:rPr lang="en-GB" sz="3600" dirty="0"/>
              <a:t>Feature Engineering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9"/>
          <p:cNvSpPr txBox="1">
            <a:spLocks noGrp="1"/>
          </p:cNvSpPr>
          <p:nvPr>
            <p:ph type="title"/>
          </p:nvPr>
        </p:nvSpPr>
        <p:spPr>
          <a:xfrm>
            <a:off x="838200" y="365126"/>
            <a:ext cx="10515600" cy="50951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GB" sz="3600" dirty="0" err="1"/>
              <a:t>Preprossessing</a:t>
            </a:r>
            <a:endParaRPr sz="3600" dirty="0"/>
          </a:p>
        </p:txBody>
      </p:sp>
      <p:sp>
        <p:nvSpPr>
          <p:cNvPr id="159" name="Google Shape;159;p9"/>
          <p:cNvSpPr/>
          <p:nvPr/>
        </p:nvSpPr>
        <p:spPr>
          <a:xfrm>
            <a:off x="248290" y="5532120"/>
            <a:ext cx="4315652" cy="655148"/>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dirty="0">
                <a:solidFill>
                  <a:schemeClr val="dk1"/>
                </a:solidFill>
                <a:latin typeface="Calibri"/>
                <a:ea typeface="Calibri"/>
                <a:cs typeface="Calibri"/>
                <a:sym typeface="Calibri"/>
              </a:rPr>
              <a:t>It was decided to apply various techniques to scale and log the numerical features in the data</a:t>
            </a:r>
            <a:endParaRPr sz="1400" dirty="0">
              <a:solidFill>
                <a:schemeClr val="dk1"/>
              </a:solidFill>
              <a:latin typeface="Calibri"/>
              <a:ea typeface="Calibri"/>
              <a:cs typeface="Calibri"/>
              <a:sym typeface="Calibri"/>
            </a:endParaRPr>
          </a:p>
        </p:txBody>
      </p:sp>
      <p:sp>
        <p:nvSpPr>
          <p:cNvPr id="160" name="Google Shape;160;p9"/>
          <p:cNvSpPr/>
          <p:nvPr/>
        </p:nvSpPr>
        <p:spPr>
          <a:xfrm>
            <a:off x="6096000" y="4517121"/>
            <a:ext cx="5484223" cy="832119"/>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1400" dirty="0" err="1">
                <a:solidFill>
                  <a:schemeClr val="dk1"/>
                </a:solidFill>
                <a:latin typeface="Calibri"/>
                <a:ea typeface="Calibri"/>
                <a:cs typeface="Calibri"/>
                <a:sym typeface="Calibri"/>
              </a:rPr>
              <a:t>get_dummies</a:t>
            </a:r>
            <a:r>
              <a:rPr lang="en-GB" sz="1400" dirty="0">
                <a:solidFill>
                  <a:schemeClr val="dk1"/>
                </a:solidFill>
                <a:latin typeface="Calibri"/>
                <a:ea typeface="Calibri"/>
                <a:cs typeface="Calibri"/>
                <a:sym typeface="Calibri"/>
              </a:rPr>
              <a:t>() function was used to create dummy variables from all categorical ones, including the newly created </a:t>
            </a:r>
            <a:r>
              <a:rPr lang="en-GB" sz="1400" dirty="0" err="1">
                <a:solidFill>
                  <a:schemeClr val="dk1"/>
                </a:solidFill>
                <a:latin typeface="Calibri"/>
                <a:ea typeface="Calibri"/>
                <a:cs typeface="Calibri"/>
                <a:sym typeface="Calibri"/>
              </a:rPr>
              <a:t>age_group</a:t>
            </a:r>
            <a:r>
              <a:rPr lang="en-GB" sz="1400" dirty="0">
                <a:solidFill>
                  <a:schemeClr val="dk1"/>
                </a:solidFill>
                <a:latin typeface="Calibri"/>
                <a:ea typeface="Calibri"/>
                <a:cs typeface="Calibri"/>
                <a:sym typeface="Calibri"/>
              </a:rPr>
              <a:t> column</a:t>
            </a:r>
            <a:endParaRPr sz="1400" dirty="0">
              <a:solidFill>
                <a:schemeClr val="dk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C83B2E58-D141-4572-B100-B468586F2243}"/>
              </a:ext>
            </a:extLst>
          </p:cNvPr>
          <p:cNvPicPr>
            <a:picLocks noChangeAspect="1"/>
          </p:cNvPicPr>
          <p:nvPr/>
        </p:nvPicPr>
        <p:blipFill>
          <a:blip r:embed="rId3"/>
          <a:stretch>
            <a:fillRect/>
          </a:stretch>
        </p:blipFill>
        <p:spPr>
          <a:xfrm>
            <a:off x="90622" y="1351403"/>
            <a:ext cx="5535734" cy="3703958"/>
          </a:xfrm>
          <a:prstGeom prst="rect">
            <a:avLst/>
          </a:prstGeom>
        </p:spPr>
      </p:pic>
      <p:pic>
        <p:nvPicPr>
          <p:cNvPr id="7" name="Picture 6">
            <a:extLst>
              <a:ext uri="{FF2B5EF4-FFF2-40B4-BE49-F238E27FC236}">
                <a16:creationId xmlns:a16="http://schemas.microsoft.com/office/drawing/2014/main" id="{00811B75-87E2-4E91-80EA-2CC84813F920}"/>
              </a:ext>
            </a:extLst>
          </p:cNvPr>
          <p:cNvPicPr>
            <a:picLocks noChangeAspect="1"/>
          </p:cNvPicPr>
          <p:nvPr/>
        </p:nvPicPr>
        <p:blipFill>
          <a:blip r:embed="rId4"/>
          <a:stretch>
            <a:fillRect/>
          </a:stretch>
        </p:blipFill>
        <p:spPr>
          <a:xfrm>
            <a:off x="5892700" y="1416686"/>
            <a:ext cx="5774561" cy="235102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TotalTime>
  <Words>607</Words>
  <Application>Microsoft Office PowerPoint</Application>
  <PresentationFormat>Widescreen</PresentationFormat>
  <Paragraphs>45</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Arial</vt:lpstr>
      <vt:lpstr>Impact</vt:lpstr>
      <vt:lpstr>Office Theme</vt:lpstr>
      <vt:lpstr>REGRESSION DS Project Naya 2024</vt:lpstr>
      <vt:lpstr>A bit about the data</vt:lpstr>
      <vt:lpstr>PowerPoint Presentation</vt:lpstr>
      <vt:lpstr>The Data</vt:lpstr>
      <vt:lpstr>EDA</vt:lpstr>
      <vt:lpstr>PowerPoint Presentation</vt:lpstr>
      <vt:lpstr>EDA</vt:lpstr>
      <vt:lpstr>Feature selection</vt:lpstr>
      <vt:lpstr>Preprossessing</vt:lpstr>
      <vt:lpstr>Modeling with Linear Regression</vt:lpstr>
      <vt:lpstr>Modeling with Decision Trees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DS Project Naya 2024</dc:title>
  <dc:creator>Tanskiy Alexander</dc:creator>
  <cp:lastModifiedBy>Tanskiy Alexander</cp:lastModifiedBy>
  <cp:revision>27</cp:revision>
  <dcterms:created xsi:type="dcterms:W3CDTF">2024-04-17T14:34:45Z</dcterms:created>
  <dcterms:modified xsi:type="dcterms:W3CDTF">2024-06-09T17:04:18Z</dcterms:modified>
</cp:coreProperties>
</file>