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6" r:id="rId4"/>
    <p:sldId id="258" r:id="rId5"/>
    <p:sldId id="260" r:id="rId6"/>
    <p:sldId id="261" r:id="rId7"/>
    <p:sldId id="262" r:id="rId8"/>
    <p:sldId id="263" r:id="rId9"/>
    <p:sldId id="264"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1DA16-12DA-445F-8F9A-463CF0D4F26B}" type="datetimeFigureOut">
              <a:rPr lang="LID4096" smtClean="0"/>
              <a:t>04/17/2024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8A3BE-EBDE-469F-BF80-A2008F522385}" type="slidenum">
              <a:rPr lang="LID4096" smtClean="0"/>
              <a:t>‹#›</a:t>
            </a:fld>
            <a:endParaRPr lang="LID4096"/>
          </a:p>
        </p:txBody>
      </p:sp>
    </p:spTree>
    <p:extLst>
      <p:ext uri="{BB962C8B-B14F-4D97-AF65-F5344CB8AC3E}">
        <p14:creationId xmlns:p14="http://schemas.microsoft.com/office/powerpoint/2010/main" val="402161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7A8A3BE-EBDE-469F-BF80-A2008F522385}" type="slidenum">
              <a:rPr lang="LID4096" smtClean="0"/>
              <a:t>10</a:t>
            </a:fld>
            <a:endParaRPr lang="LID4096"/>
          </a:p>
        </p:txBody>
      </p:sp>
    </p:spTree>
    <p:extLst>
      <p:ext uri="{BB962C8B-B14F-4D97-AF65-F5344CB8AC3E}">
        <p14:creationId xmlns:p14="http://schemas.microsoft.com/office/powerpoint/2010/main" val="371488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2E04-1EBD-4064-84A0-B20BC0D8C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37C5A6E-CEF2-4D22-97D9-10CD87C9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0993F40-3F6C-49F0-AC62-02D9A4563038}"/>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28EAF08D-196C-4470-A947-F91831D863D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5FF677-B856-424C-98C9-8BCAD4930B3E}"/>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24027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0EAE-233C-4FF4-846B-0DA90BB9179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421CA2E-6C40-40B1-9802-C3EDD14B5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D26288F-8B15-4CE5-B012-4B86B08D4764}"/>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4A73B881-CA5D-41C1-9F2F-DD483C5F741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3DB1C48-03C9-488E-A570-35BC8A848281}"/>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129028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31017-6E28-450D-8B6A-C5B84BC06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FFD94AD-C8EF-47BE-9A34-9F3222A21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D5098D2-1FDC-45E1-95CD-CF25C8DB8AA9}"/>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01E0DD8A-F2B6-4253-8776-55B6F2EC352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FF7F701-93F0-4FA6-BE11-5149C79EAC84}"/>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32437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11C1-F667-4504-A19D-154C60AE360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2EA29DC-BEFC-44A8-898C-7560E51275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164987C-F5D4-4286-A3E7-98BEA8C8E210}"/>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F89D8ABF-BB91-4883-8576-AFE5DEB4C9C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82B6A3-4F5A-47E5-9EAE-9DDA94C8F9B8}"/>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287770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D82F-831C-4579-9C92-030B440D7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BFAFC41-FB4B-4162-9660-E893B8701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F3019F-FF17-45FF-A2F9-2E032A9662B9}"/>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41350D47-1721-4062-BEFC-AB295AE81A8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F9BDFB3-90A1-498F-BCB4-21D8911E508A}"/>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279369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61B3-7C70-4645-8171-87DB962422D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996D7D7-7FE1-40C9-A861-174F1286D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654C05DA-7951-46C6-90F7-DAA2988DA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E7B2B58-4513-4572-81A3-332572AB7E82}"/>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6" name="Footer Placeholder 5">
            <a:extLst>
              <a:ext uri="{FF2B5EF4-FFF2-40B4-BE49-F238E27FC236}">
                <a16:creationId xmlns:a16="http://schemas.microsoft.com/office/drawing/2014/main" id="{E8D55A24-B8DC-41C9-97D9-5124700FE0B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7B4875B-8688-41E7-84C0-80272F32775A}"/>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60694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C01E-B76B-449C-A644-4A75EA83A54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71CCEE5-A44E-4202-8BBD-BB25309D5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AD22A-6C84-43E7-9007-BB46D3268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AC4F160-2C59-4E90-9B71-FBDB224E9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E348BD-442A-4821-8BFD-FC0927B92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FE5C7B2C-6CDE-492C-AD4D-6629E5421277}"/>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8" name="Footer Placeholder 7">
            <a:extLst>
              <a:ext uri="{FF2B5EF4-FFF2-40B4-BE49-F238E27FC236}">
                <a16:creationId xmlns:a16="http://schemas.microsoft.com/office/drawing/2014/main" id="{B09CA7F9-7CBF-4067-8983-842F9154DF7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0EAD6E1C-08E8-497A-B312-A49E8E573853}"/>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11401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0110-F27D-45C3-B598-84B0172A109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35308A9B-1325-4A90-9682-74F61845C7D2}"/>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4" name="Footer Placeholder 3">
            <a:extLst>
              <a:ext uri="{FF2B5EF4-FFF2-40B4-BE49-F238E27FC236}">
                <a16:creationId xmlns:a16="http://schemas.microsoft.com/office/drawing/2014/main" id="{A54AA5EF-1700-4D64-8C9A-AB1854421B8B}"/>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A889907-1E18-412D-BB8F-507A87549EDB}"/>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309187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70958-0A31-4AF9-ADAD-F695EEC0B985}"/>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3" name="Footer Placeholder 2">
            <a:extLst>
              <a:ext uri="{FF2B5EF4-FFF2-40B4-BE49-F238E27FC236}">
                <a16:creationId xmlns:a16="http://schemas.microsoft.com/office/drawing/2014/main" id="{2FF96328-B48C-4339-ABD9-CC053F140CB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A8FFCD98-9B06-484B-86CD-6417984CF541}"/>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6055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9D2A-4C95-49CD-BF57-7624A253E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9617CFD-96EF-4529-B102-4BEF7A7D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AD892B07-EFC3-4017-98E3-8E5053DA4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1C3D1-F2F0-49D4-9B83-CF64B1428C30}"/>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6" name="Footer Placeholder 5">
            <a:extLst>
              <a:ext uri="{FF2B5EF4-FFF2-40B4-BE49-F238E27FC236}">
                <a16:creationId xmlns:a16="http://schemas.microsoft.com/office/drawing/2014/main" id="{2F9FC6A5-F156-4FB3-A6F7-A8174649A29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92B5C2A-FA84-4B7E-AA5D-50002BC97985}"/>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119051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8EAC-20C7-4FBF-9A15-B49943621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184612A-CFB7-4926-90EB-8FDFAFAC5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76973BB-966A-4904-A3EA-7EEDB1E42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3AED3-0228-4897-B22C-6A7E08B61A13}"/>
              </a:ext>
            </a:extLst>
          </p:cNvPr>
          <p:cNvSpPr>
            <a:spLocks noGrp="1"/>
          </p:cNvSpPr>
          <p:nvPr>
            <p:ph type="dt" sz="half" idx="10"/>
          </p:nvPr>
        </p:nvSpPr>
        <p:spPr/>
        <p:txBody>
          <a:bodyPr/>
          <a:lstStyle/>
          <a:p>
            <a:fld id="{49192DAC-066A-4233-AD52-0DF9283C56E8}" type="datetimeFigureOut">
              <a:rPr lang="LID4096" smtClean="0"/>
              <a:t>04/17/2024</a:t>
            </a:fld>
            <a:endParaRPr lang="LID4096"/>
          </a:p>
        </p:txBody>
      </p:sp>
      <p:sp>
        <p:nvSpPr>
          <p:cNvPr id="6" name="Footer Placeholder 5">
            <a:extLst>
              <a:ext uri="{FF2B5EF4-FFF2-40B4-BE49-F238E27FC236}">
                <a16:creationId xmlns:a16="http://schemas.microsoft.com/office/drawing/2014/main" id="{D41C32FB-BD80-442F-A037-17644846308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7BA4F0A-1A0A-42F5-A40C-07E6F3C2D713}"/>
              </a:ext>
            </a:extLst>
          </p:cNvPr>
          <p:cNvSpPr>
            <a:spLocks noGrp="1"/>
          </p:cNvSpPr>
          <p:nvPr>
            <p:ph type="sldNum" sz="quarter" idx="12"/>
          </p:nvPr>
        </p:nvSpPr>
        <p:spPr/>
        <p:txBody>
          <a:bodyPr/>
          <a:lstStyle/>
          <a:p>
            <a:fld id="{B013DB3F-40E5-4ADD-90DF-B5DE1E4098EA}" type="slidenum">
              <a:rPr lang="LID4096" smtClean="0"/>
              <a:t>‹#›</a:t>
            </a:fld>
            <a:endParaRPr lang="LID4096"/>
          </a:p>
        </p:txBody>
      </p:sp>
    </p:spTree>
    <p:extLst>
      <p:ext uri="{BB962C8B-B14F-4D97-AF65-F5344CB8AC3E}">
        <p14:creationId xmlns:p14="http://schemas.microsoft.com/office/powerpoint/2010/main" val="411721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26D65-4902-42FF-9F35-49F85533C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3CFC4398-D596-45CC-B7CA-CF47E7E0C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0A3FD06-B975-4399-9DA0-0367DB8CF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92DAC-066A-4233-AD52-0DF9283C56E8}" type="datetimeFigureOut">
              <a:rPr lang="LID4096" smtClean="0"/>
              <a:t>04/17/2024</a:t>
            </a:fld>
            <a:endParaRPr lang="LID4096"/>
          </a:p>
        </p:txBody>
      </p:sp>
      <p:sp>
        <p:nvSpPr>
          <p:cNvPr id="5" name="Footer Placeholder 4">
            <a:extLst>
              <a:ext uri="{FF2B5EF4-FFF2-40B4-BE49-F238E27FC236}">
                <a16:creationId xmlns:a16="http://schemas.microsoft.com/office/drawing/2014/main" id="{37B310C1-7CA1-47BE-BBE7-4B7B16A18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8CD5C7AB-2A9B-46A8-99A9-782B1C4F3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3DB3F-40E5-4ADD-90DF-B5DE1E4098EA}" type="slidenum">
              <a:rPr lang="LID4096" smtClean="0"/>
              <a:t>‹#›</a:t>
            </a:fld>
            <a:endParaRPr lang="LID4096"/>
          </a:p>
        </p:txBody>
      </p:sp>
    </p:spTree>
    <p:extLst>
      <p:ext uri="{BB962C8B-B14F-4D97-AF65-F5344CB8AC3E}">
        <p14:creationId xmlns:p14="http://schemas.microsoft.com/office/powerpoint/2010/main" val="72795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s://data.gov.il/dataset/private-and-commercial-vehic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381A-67DC-4EF1-87F4-922187C1106C}"/>
              </a:ext>
            </a:extLst>
          </p:cNvPr>
          <p:cNvSpPr>
            <a:spLocks noGrp="1"/>
          </p:cNvSpPr>
          <p:nvPr>
            <p:ph type="ctrTitle"/>
          </p:nvPr>
        </p:nvSpPr>
        <p:spPr>
          <a:xfrm>
            <a:off x="1950720" y="1378129"/>
            <a:ext cx="8717280" cy="930049"/>
          </a:xfrm>
        </p:spPr>
        <p:txBody>
          <a:bodyPr/>
          <a:lstStyle/>
          <a:p>
            <a:r>
              <a:rPr lang="en-US" dirty="0"/>
              <a:t>EDA DS Project Naya 2024</a:t>
            </a:r>
            <a:endParaRPr lang="LID4096" dirty="0"/>
          </a:p>
        </p:txBody>
      </p:sp>
      <p:sp>
        <p:nvSpPr>
          <p:cNvPr id="3" name="Subtitle 2">
            <a:extLst>
              <a:ext uri="{FF2B5EF4-FFF2-40B4-BE49-F238E27FC236}">
                <a16:creationId xmlns:a16="http://schemas.microsoft.com/office/drawing/2014/main" id="{87CF8530-4B2A-47D4-90EA-22FA38559488}"/>
              </a:ext>
            </a:extLst>
          </p:cNvPr>
          <p:cNvSpPr>
            <a:spLocks noGrp="1"/>
          </p:cNvSpPr>
          <p:nvPr>
            <p:ph type="subTitle" idx="1"/>
          </p:nvPr>
        </p:nvSpPr>
        <p:spPr>
          <a:xfrm>
            <a:off x="1524000" y="2601119"/>
            <a:ext cx="9144000" cy="488247"/>
          </a:xfrm>
        </p:spPr>
        <p:txBody>
          <a:bodyPr/>
          <a:lstStyle/>
          <a:p>
            <a:r>
              <a:rPr lang="en-US" dirty="0"/>
              <a:t>Private and Business vehicles in Israel</a:t>
            </a:r>
            <a:endParaRPr lang="LID4096" dirty="0"/>
          </a:p>
        </p:txBody>
      </p:sp>
      <p:sp>
        <p:nvSpPr>
          <p:cNvPr id="4" name="Title 1">
            <a:extLst>
              <a:ext uri="{FF2B5EF4-FFF2-40B4-BE49-F238E27FC236}">
                <a16:creationId xmlns:a16="http://schemas.microsoft.com/office/drawing/2014/main" id="{DC9F99D8-7AB5-47EF-8494-17905B99A09F}"/>
              </a:ext>
            </a:extLst>
          </p:cNvPr>
          <p:cNvSpPr txBox="1">
            <a:spLocks/>
          </p:cNvSpPr>
          <p:nvPr/>
        </p:nvSpPr>
        <p:spPr>
          <a:xfrm>
            <a:off x="1524000" y="89827"/>
            <a:ext cx="9144000" cy="9300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Aleksander </a:t>
            </a:r>
            <a:r>
              <a:rPr lang="en-US" dirty="0" err="1"/>
              <a:t>Tanskii</a:t>
            </a:r>
            <a:r>
              <a:rPr lang="en-US" dirty="0"/>
              <a:t> </a:t>
            </a:r>
            <a:endParaRPr lang="LID4096" dirty="0"/>
          </a:p>
        </p:txBody>
      </p:sp>
      <p:sp>
        <p:nvSpPr>
          <p:cNvPr id="5" name="Subtitle 2">
            <a:extLst>
              <a:ext uri="{FF2B5EF4-FFF2-40B4-BE49-F238E27FC236}">
                <a16:creationId xmlns:a16="http://schemas.microsoft.com/office/drawing/2014/main" id="{443713B1-51D6-4521-8C93-C64A3708355E}"/>
              </a:ext>
            </a:extLst>
          </p:cNvPr>
          <p:cNvSpPr txBox="1">
            <a:spLocks/>
          </p:cNvSpPr>
          <p:nvPr/>
        </p:nvSpPr>
        <p:spPr>
          <a:xfrm>
            <a:off x="1445623" y="410987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Private and Business vehicles in Israel</a:t>
            </a:r>
            <a:endParaRPr lang="LID4096" dirty="0"/>
          </a:p>
        </p:txBody>
      </p:sp>
      <p:pic>
        <p:nvPicPr>
          <p:cNvPr id="7" name="Picture 6">
            <a:extLst>
              <a:ext uri="{FF2B5EF4-FFF2-40B4-BE49-F238E27FC236}">
                <a16:creationId xmlns:a16="http://schemas.microsoft.com/office/drawing/2014/main" id="{9AA3CDF8-7DB7-467C-8179-541F326F5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78" y="3290271"/>
            <a:ext cx="7947690" cy="3097466"/>
          </a:xfrm>
          <a:prstGeom prst="rect">
            <a:avLst/>
          </a:prstGeom>
        </p:spPr>
      </p:pic>
    </p:spTree>
    <p:extLst>
      <p:ext uri="{BB962C8B-B14F-4D97-AF65-F5344CB8AC3E}">
        <p14:creationId xmlns:p14="http://schemas.microsoft.com/office/powerpoint/2010/main" val="421685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Top 10 brands + model; top 10 brands with most models</a:t>
            </a:r>
            <a:endParaRPr lang="LID4096" sz="3600" dirty="0"/>
          </a:p>
        </p:txBody>
      </p:sp>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5441712" y="1153940"/>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sp>
        <p:nvSpPr>
          <p:cNvPr id="13" name="Rectangle 12">
            <a:extLst>
              <a:ext uri="{FF2B5EF4-FFF2-40B4-BE49-F238E27FC236}">
                <a16:creationId xmlns:a16="http://schemas.microsoft.com/office/drawing/2014/main" id="{BB15CF50-0BE5-4A41-A7E4-E6294654961A}"/>
              </a:ext>
            </a:extLst>
          </p:cNvPr>
          <p:cNvSpPr/>
          <p:nvPr/>
        </p:nvSpPr>
        <p:spPr>
          <a:xfrm>
            <a:off x="279086" y="5204477"/>
            <a:ext cx="3289062" cy="601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Top 10 combinations brand + model</a:t>
            </a:r>
            <a:endParaRPr lang="LID4096" sz="1400" dirty="0"/>
          </a:p>
        </p:txBody>
      </p:sp>
      <p:sp>
        <p:nvSpPr>
          <p:cNvPr id="17" name="Rectangle 16">
            <a:extLst>
              <a:ext uri="{FF2B5EF4-FFF2-40B4-BE49-F238E27FC236}">
                <a16:creationId xmlns:a16="http://schemas.microsoft.com/office/drawing/2014/main" id="{4AF16EFD-B572-478F-85DA-08FE66EB934E}"/>
              </a:ext>
            </a:extLst>
          </p:cNvPr>
          <p:cNvSpPr/>
          <p:nvPr/>
        </p:nvSpPr>
        <p:spPr>
          <a:xfrm>
            <a:off x="4426918" y="5216438"/>
            <a:ext cx="4333460" cy="5776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Top 10 brands with highest numbers of different models</a:t>
            </a:r>
            <a:endParaRPr lang="LID4096" sz="1400" dirty="0"/>
          </a:p>
        </p:txBody>
      </p:sp>
      <p:pic>
        <p:nvPicPr>
          <p:cNvPr id="8" name="Content Placeholder 7">
            <a:extLst>
              <a:ext uri="{FF2B5EF4-FFF2-40B4-BE49-F238E27FC236}">
                <a16:creationId xmlns:a16="http://schemas.microsoft.com/office/drawing/2014/main" id="{05E51129-DA3C-4FC2-BDE0-908E49CE94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924"/>
          <a:stretch/>
        </p:blipFill>
        <p:spPr>
          <a:xfrm>
            <a:off x="279086" y="874645"/>
            <a:ext cx="3152538" cy="3925956"/>
          </a:xfrm>
        </p:spPr>
      </p:pic>
      <p:pic>
        <p:nvPicPr>
          <p:cNvPr id="10" name="Picture 9">
            <a:extLst>
              <a:ext uri="{FF2B5EF4-FFF2-40B4-BE49-F238E27FC236}">
                <a16:creationId xmlns:a16="http://schemas.microsoft.com/office/drawing/2014/main" id="{860A1E1C-F394-49FF-9734-76A0CFA62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48" y="960719"/>
            <a:ext cx="5192230" cy="3670394"/>
          </a:xfrm>
          <a:prstGeom prst="rect">
            <a:avLst/>
          </a:prstGeom>
        </p:spPr>
      </p:pic>
      <p:pic>
        <p:nvPicPr>
          <p:cNvPr id="12" name="Picture 11">
            <a:extLst>
              <a:ext uri="{FF2B5EF4-FFF2-40B4-BE49-F238E27FC236}">
                <a16:creationId xmlns:a16="http://schemas.microsoft.com/office/drawing/2014/main" id="{C3821B13-809E-4209-B633-CCCA673EC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7199" y="1067865"/>
            <a:ext cx="2333486" cy="3477173"/>
          </a:xfrm>
          <a:prstGeom prst="rect">
            <a:avLst/>
          </a:prstGeom>
        </p:spPr>
      </p:pic>
      <p:sp>
        <p:nvSpPr>
          <p:cNvPr id="18" name="Rectangle 17">
            <a:extLst>
              <a:ext uri="{FF2B5EF4-FFF2-40B4-BE49-F238E27FC236}">
                <a16:creationId xmlns:a16="http://schemas.microsoft.com/office/drawing/2014/main" id="{0D376CA8-9D46-429B-BE57-4319E3217BEF}"/>
              </a:ext>
            </a:extLst>
          </p:cNvPr>
          <p:cNvSpPr/>
          <p:nvPr/>
        </p:nvSpPr>
        <p:spPr>
          <a:xfrm>
            <a:off x="9044609" y="5216439"/>
            <a:ext cx="3068569" cy="568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Top 10 brands with most pollute models by number of vehicles in Israel</a:t>
            </a:r>
            <a:endParaRPr lang="LID4096" sz="1400" dirty="0"/>
          </a:p>
        </p:txBody>
      </p:sp>
    </p:spTree>
    <p:extLst>
      <p:ext uri="{BB962C8B-B14F-4D97-AF65-F5344CB8AC3E}">
        <p14:creationId xmlns:p14="http://schemas.microsoft.com/office/powerpoint/2010/main" val="381328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1391-D982-430F-B671-267EB3DDB803}"/>
              </a:ext>
            </a:extLst>
          </p:cNvPr>
          <p:cNvSpPr>
            <a:spLocks noGrp="1"/>
          </p:cNvSpPr>
          <p:nvPr>
            <p:ph type="title"/>
          </p:nvPr>
        </p:nvSpPr>
        <p:spPr>
          <a:xfrm>
            <a:off x="838200" y="365125"/>
            <a:ext cx="10515600" cy="1463675"/>
          </a:xfrm>
        </p:spPr>
        <p:txBody>
          <a:bodyPr>
            <a:normAutofit/>
          </a:bodyPr>
          <a:lstStyle/>
          <a:p>
            <a:r>
              <a:rPr lang="en-US" dirty="0"/>
              <a:t>A bit about the data</a:t>
            </a:r>
            <a:endParaRPr lang="LID4096" dirty="0"/>
          </a:p>
        </p:txBody>
      </p:sp>
      <p:sp>
        <p:nvSpPr>
          <p:cNvPr id="3" name="Content Placeholder 2">
            <a:extLst>
              <a:ext uri="{FF2B5EF4-FFF2-40B4-BE49-F238E27FC236}">
                <a16:creationId xmlns:a16="http://schemas.microsoft.com/office/drawing/2014/main" id="{194A08F0-DEB6-410C-9112-CD6D134DEA47}"/>
              </a:ext>
            </a:extLst>
          </p:cNvPr>
          <p:cNvSpPr>
            <a:spLocks noGrp="1"/>
          </p:cNvSpPr>
          <p:nvPr>
            <p:ph idx="1"/>
          </p:nvPr>
        </p:nvSpPr>
        <p:spPr>
          <a:xfrm>
            <a:off x="685800" y="1691640"/>
            <a:ext cx="10668000" cy="4801235"/>
          </a:xfrm>
        </p:spPr>
        <p:txBody>
          <a:bodyPr>
            <a:normAutofit lnSpcReduction="10000"/>
          </a:bodyPr>
          <a:lstStyle/>
          <a:p>
            <a:pPr>
              <a:buFontTx/>
              <a:buChar char="-"/>
            </a:pPr>
            <a:r>
              <a:rPr lang="en-US" sz="2000" dirty="0"/>
              <a:t>The files were downloaded from </a:t>
            </a:r>
            <a:r>
              <a:rPr lang="en-US" sz="2000" dirty="0">
                <a:hlinkClick r:id="rId2"/>
              </a:rPr>
              <a:t>https://data.gov.il/dataset/private-and-commercial-vehicles</a:t>
            </a:r>
            <a:r>
              <a:rPr lang="en-US" sz="2000" dirty="0"/>
              <a:t>, 	which is a governmental source of publicly available data</a:t>
            </a:r>
          </a:p>
          <a:p>
            <a:pPr>
              <a:buFontTx/>
              <a:buChar char="-"/>
            </a:pPr>
            <a:r>
              <a:rPr lang="en-GB" sz="2000" dirty="0"/>
              <a:t>The datasets contain official information of license numbers of the private active vehicles from the year of manufacture 1996 and above and the license numbers of the commercial active vehicles weighing up to 3,500 kg from the year of manufacture 1998 and above.</a:t>
            </a:r>
          </a:p>
          <a:p>
            <a:pPr>
              <a:buFontTx/>
              <a:buChar char="-"/>
            </a:pPr>
            <a:r>
              <a:rPr lang="en-US" sz="2000" dirty="0"/>
              <a:t>The data gets updated daily at 9 am</a:t>
            </a:r>
          </a:p>
          <a:p>
            <a:pPr>
              <a:buFontTx/>
              <a:buChar char="-"/>
            </a:pPr>
            <a:r>
              <a:rPr lang="en-US" sz="2000" dirty="0"/>
              <a:t>There are 2 files with with 3.8 m (23 and 9 columns) rows each, one is an extension of the first one</a:t>
            </a:r>
          </a:p>
          <a:p>
            <a:pPr>
              <a:buFontTx/>
              <a:buChar char="-"/>
            </a:pPr>
            <a:r>
              <a:rPr lang="en-US" sz="2000" dirty="0"/>
              <a:t>Although 2 valuable columns lacked a lot of data (</a:t>
            </a:r>
            <a:r>
              <a:rPr lang="en-US" sz="2000" dirty="0" err="1"/>
              <a:t>safety_upgrade_status</a:t>
            </a:r>
            <a:r>
              <a:rPr lang="en-US" sz="2000" dirty="0"/>
              <a:t> – 2/3, </a:t>
            </a:r>
            <a:r>
              <a:rPr lang="en-US" sz="2000" dirty="0" err="1"/>
              <a:t>emission_group</a:t>
            </a:r>
            <a:r>
              <a:rPr lang="en-US" sz="2000" dirty="0"/>
              <a:t> – around 15%), they were not dropped, as it was still interesting to check the data that exists.</a:t>
            </a:r>
          </a:p>
          <a:p>
            <a:pPr>
              <a:buFontTx/>
              <a:buChar char="-"/>
            </a:pPr>
            <a:r>
              <a:rPr lang="en-US" sz="2000" dirty="0"/>
              <a:t>There was a big challenge of opening and cleaning the data, as the original columns contains much Hebrew words</a:t>
            </a:r>
            <a:br>
              <a:rPr lang="en-US" sz="2000" dirty="0"/>
            </a:br>
            <a:r>
              <a:rPr lang="en-US" sz="2000" dirty="0"/>
              <a:t>	- An additional piece of software was downloaded in order to open and make the datasets 	  readable for pandas</a:t>
            </a:r>
            <a:br>
              <a:rPr lang="en-US" sz="2000" dirty="0"/>
            </a:br>
            <a:r>
              <a:rPr lang="en-US" sz="2000" dirty="0"/>
              <a:t>	- A substantial amount of time was put into cleaning data and splitting a column, that 	originally was in Hebrew, into a column country and vehicle brand</a:t>
            </a:r>
          </a:p>
          <a:p>
            <a:pPr>
              <a:buFontTx/>
              <a:buChar char="-"/>
            </a:pPr>
            <a:endParaRPr lang="LID4096" sz="2000" dirty="0"/>
          </a:p>
        </p:txBody>
      </p:sp>
    </p:spTree>
    <p:extLst>
      <p:ext uri="{BB962C8B-B14F-4D97-AF65-F5344CB8AC3E}">
        <p14:creationId xmlns:p14="http://schemas.microsoft.com/office/powerpoint/2010/main" val="372952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A08F0-DEB6-410C-9112-CD6D134DEA47}"/>
              </a:ext>
            </a:extLst>
          </p:cNvPr>
          <p:cNvSpPr>
            <a:spLocks noGrp="1"/>
          </p:cNvSpPr>
          <p:nvPr>
            <p:ph idx="1"/>
          </p:nvPr>
        </p:nvSpPr>
        <p:spPr>
          <a:xfrm>
            <a:off x="838200" y="2024743"/>
            <a:ext cx="10515600" cy="4152220"/>
          </a:xfrm>
        </p:spPr>
        <p:txBody>
          <a:bodyPr>
            <a:normAutofit/>
          </a:bodyPr>
          <a:lstStyle/>
          <a:p>
            <a:pPr marL="0" indent="0" algn="ctr">
              <a:buNone/>
            </a:pPr>
            <a:r>
              <a:rPr lang="en-US" sz="16600" dirty="0">
                <a:latin typeface="Blackadder ITC" panose="04020505051007020D02" pitchFamily="82" charset="0"/>
              </a:rPr>
              <a:t>Results</a:t>
            </a:r>
            <a:endParaRPr lang="LID4096" sz="23900" dirty="0">
              <a:latin typeface="Blackadder ITC" panose="04020505051007020D02" pitchFamily="82" charset="0"/>
            </a:endParaRPr>
          </a:p>
        </p:txBody>
      </p:sp>
    </p:spTree>
    <p:extLst>
      <p:ext uri="{BB962C8B-B14F-4D97-AF65-F5344CB8AC3E}">
        <p14:creationId xmlns:p14="http://schemas.microsoft.com/office/powerpoint/2010/main" val="356923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Number vehicles by car ownership and model type</a:t>
            </a:r>
            <a:endParaRPr lang="LID4096" sz="3600" dirty="0"/>
          </a:p>
        </p:txBody>
      </p:sp>
      <p:pic>
        <p:nvPicPr>
          <p:cNvPr id="8" name="Content Placeholder 7">
            <a:extLst>
              <a:ext uri="{FF2B5EF4-FFF2-40B4-BE49-F238E27FC236}">
                <a16:creationId xmlns:a16="http://schemas.microsoft.com/office/drawing/2014/main" id="{D63AD2FD-7234-4A06-8A7D-9F32D97B9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7686" y="1022775"/>
            <a:ext cx="4423775" cy="4255437"/>
          </a:xfrm>
        </p:spPr>
      </p:pic>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1454426" y="1253331"/>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pic>
        <p:nvPicPr>
          <p:cNvPr id="6" name="Picture 5">
            <a:extLst>
              <a:ext uri="{FF2B5EF4-FFF2-40B4-BE49-F238E27FC236}">
                <a16:creationId xmlns:a16="http://schemas.microsoft.com/office/drawing/2014/main" id="{C59F6ABC-0340-4D2B-978E-DD41A91A2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42" y="1022775"/>
            <a:ext cx="5417059" cy="4007382"/>
          </a:xfrm>
          <a:prstGeom prst="rect">
            <a:avLst/>
          </a:prstGeom>
        </p:spPr>
      </p:pic>
      <p:sp>
        <p:nvSpPr>
          <p:cNvPr id="9" name="Rectangle 8">
            <a:extLst>
              <a:ext uri="{FF2B5EF4-FFF2-40B4-BE49-F238E27FC236}">
                <a16:creationId xmlns:a16="http://schemas.microsoft.com/office/drawing/2014/main" id="{F83B5EF9-C24C-481B-9C87-34D0FD3176F3}"/>
              </a:ext>
            </a:extLst>
          </p:cNvPr>
          <p:cNvSpPr/>
          <p:nvPr/>
        </p:nvSpPr>
        <p:spPr>
          <a:xfrm>
            <a:off x="457200" y="5178288"/>
            <a:ext cx="7513983" cy="1187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Conclusion:</a:t>
            </a:r>
          </a:p>
          <a:p>
            <a:r>
              <a:rPr lang="en-GB" sz="1400" dirty="0"/>
              <a:t>    1. Most of the cars (around 85%) are private ones. 4 other groups take up to 15% all together.</a:t>
            </a:r>
            <a:br>
              <a:rPr lang="en-GB" sz="1400" dirty="0"/>
            </a:br>
            <a:r>
              <a:rPr lang="en-GB" sz="1400" dirty="0"/>
              <a:t>    2. Most likely M stands for mechanical gear and P for Automotive one. No explanation for those was found</a:t>
            </a:r>
            <a:endParaRPr lang="LID4096" sz="1400" dirty="0"/>
          </a:p>
        </p:txBody>
      </p:sp>
    </p:spTree>
    <p:extLst>
      <p:ext uri="{BB962C8B-B14F-4D97-AF65-F5344CB8AC3E}">
        <p14:creationId xmlns:p14="http://schemas.microsoft.com/office/powerpoint/2010/main" val="77558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238540"/>
            <a:ext cx="10515600" cy="491288"/>
          </a:xfrm>
        </p:spPr>
        <p:txBody>
          <a:bodyPr>
            <a:normAutofit fontScale="90000"/>
          </a:bodyPr>
          <a:lstStyle/>
          <a:p>
            <a:pPr algn="ctr"/>
            <a:r>
              <a:rPr lang="en-GB" sz="3600" dirty="0"/>
              <a:t>Count of Cars by Manufacture Year and Emission Group</a:t>
            </a:r>
            <a:endParaRPr lang="LID4096" sz="3600" dirty="0"/>
          </a:p>
        </p:txBody>
      </p:sp>
      <p:sp>
        <p:nvSpPr>
          <p:cNvPr id="9" name="Rectangle 8">
            <a:extLst>
              <a:ext uri="{FF2B5EF4-FFF2-40B4-BE49-F238E27FC236}">
                <a16:creationId xmlns:a16="http://schemas.microsoft.com/office/drawing/2014/main" id="{F83B5EF9-C24C-481B-9C87-34D0FD3176F3}"/>
              </a:ext>
            </a:extLst>
          </p:cNvPr>
          <p:cNvSpPr/>
          <p:nvPr/>
        </p:nvSpPr>
        <p:spPr>
          <a:xfrm>
            <a:off x="7563678" y="1858617"/>
            <a:ext cx="4292181" cy="1570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Conclusion:</a:t>
            </a:r>
          </a:p>
          <a:p>
            <a:r>
              <a:rPr lang="en-GB" sz="1400" dirty="0"/>
              <a:t>    1. In general starting from 2016, number of vehicles with high emissions drops (apart from 15.0 from 2010)</a:t>
            </a:r>
            <a:br>
              <a:rPr lang="en-GB" sz="1400" dirty="0"/>
            </a:br>
            <a:r>
              <a:rPr lang="en-GB" sz="1400" dirty="0"/>
              <a:t>    2. In general it’s possible to say that the number of cars with a lower pollution indicator (which pollutes less) is slowly growing (1.0-5.0)</a:t>
            </a:r>
            <a:endParaRPr lang="LID4096" sz="1400" dirty="0"/>
          </a:p>
        </p:txBody>
      </p:sp>
      <p:pic>
        <p:nvPicPr>
          <p:cNvPr id="5" name="Picture 4">
            <a:extLst>
              <a:ext uri="{FF2B5EF4-FFF2-40B4-BE49-F238E27FC236}">
                <a16:creationId xmlns:a16="http://schemas.microsoft.com/office/drawing/2014/main" id="{D34D5AC9-FA5D-47C9-B6FC-4FFF47A5D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41" y="729828"/>
            <a:ext cx="7112275" cy="3287925"/>
          </a:xfrm>
          <a:prstGeom prst="rect">
            <a:avLst/>
          </a:prstGeom>
        </p:spPr>
      </p:pic>
      <p:pic>
        <p:nvPicPr>
          <p:cNvPr id="14" name="Content Placeholder 13">
            <a:extLst>
              <a:ext uri="{FF2B5EF4-FFF2-40B4-BE49-F238E27FC236}">
                <a16:creationId xmlns:a16="http://schemas.microsoft.com/office/drawing/2014/main" id="{60B0B94A-6262-43A9-A804-A046AB2E9D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585" y="4017753"/>
            <a:ext cx="7528559" cy="2740855"/>
          </a:xfrm>
        </p:spPr>
      </p:pic>
    </p:spTree>
    <p:extLst>
      <p:ext uri="{BB962C8B-B14F-4D97-AF65-F5344CB8AC3E}">
        <p14:creationId xmlns:p14="http://schemas.microsoft.com/office/powerpoint/2010/main" val="213942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Num vehicles imported annually and car age</a:t>
            </a:r>
            <a:endParaRPr lang="LID4096" sz="3600" dirty="0"/>
          </a:p>
        </p:txBody>
      </p:sp>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1454426" y="1253331"/>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sp>
        <p:nvSpPr>
          <p:cNvPr id="9" name="Rectangle 8">
            <a:extLst>
              <a:ext uri="{FF2B5EF4-FFF2-40B4-BE49-F238E27FC236}">
                <a16:creationId xmlns:a16="http://schemas.microsoft.com/office/drawing/2014/main" id="{F83B5EF9-C24C-481B-9C87-34D0FD3176F3}"/>
              </a:ext>
            </a:extLst>
          </p:cNvPr>
          <p:cNvSpPr/>
          <p:nvPr/>
        </p:nvSpPr>
        <p:spPr>
          <a:xfrm>
            <a:off x="7315200" y="5317435"/>
            <a:ext cx="4548809" cy="10698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25% of the vehicles are 1-4 years old</a:t>
            </a:r>
          </a:p>
          <a:p>
            <a:r>
              <a:rPr lang="en-GB" sz="1400" dirty="0"/>
              <a:t>    2. 50% of the vehicles are between 4 and 12 years old</a:t>
            </a:r>
          </a:p>
          <a:p>
            <a:r>
              <a:rPr lang="en-GB" sz="1400" dirty="0"/>
              <a:t>    3. 75% of the vehicles are 12 year old ones or newer</a:t>
            </a:r>
            <a:endParaRPr lang="LID4096" sz="1400" dirty="0"/>
          </a:p>
        </p:txBody>
      </p:sp>
      <p:pic>
        <p:nvPicPr>
          <p:cNvPr id="5" name="Picture 4">
            <a:extLst>
              <a:ext uri="{FF2B5EF4-FFF2-40B4-BE49-F238E27FC236}">
                <a16:creationId xmlns:a16="http://schemas.microsoft.com/office/drawing/2014/main" id="{FF326DA4-0595-47AF-BB31-4F1A7E0A4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9" y="855849"/>
            <a:ext cx="6089373" cy="4341320"/>
          </a:xfrm>
          <a:prstGeom prst="rect">
            <a:avLst/>
          </a:prstGeom>
        </p:spPr>
      </p:pic>
      <p:pic>
        <p:nvPicPr>
          <p:cNvPr id="12" name="Content Placeholder 11">
            <a:extLst>
              <a:ext uri="{FF2B5EF4-FFF2-40B4-BE49-F238E27FC236}">
                <a16:creationId xmlns:a16="http://schemas.microsoft.com/office/drawing/2014/main" id="{029040B6-48AA-4177-9F93-F54E434B9E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79097" y="909814"/>
            <a:ext cx="5416646" cy="4169081"/>
          </a:xfrm>
        </p:spPr>
      </p:pic>
      <p:sp>
        <p:nvSpPr>
          <p:cNvPr id="13" name="Rectangle 12">
            <a:extLst>
              <a:ext uri="{FF2B5EF4-FFF2-40B4-BE49-F238E27FC236}">
                <a16:creationId xmlns:a16="http://schemas.microsoft.com/office/drawing/2014/main" id="{BB15CF50-0BE5-4A41-A7E4-E6294654961A}"/>
              </a:ext>
            </a:extLst>
          </p:cNvPr>
          <p:cNvSpPr/>
          <p:nvPr/>
        </p:nvSpPr>
        <p:spPr>
          <a:xfrm>
            <a:off x="327991" y="5197169"/>
            <a:ext cx="5933661" cy="1471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(2024 was removed from the dataset in order to keep it consistent)</a:t>
            </a:r>
          </a:p>
          <a:p>
            <a:r>
              <a:rPr lang="en-GB" sz="1400" dirty="0"/>
              <a:t>    1. It can be seen the </a:t>
            </a:r>
            <a:r>
              <a:rPr lang="en-GB" sz="1400" dirty="0" err="1"/>
              <a:t>the</a:t>
            </a:r>
            <a:r>
              <a:rPr lang="en-GB" sz="1400" dirty="0"/>
              <a:t> number of cars imported grows continually</a:t>
            </a:r>
          </a:p>
          <a:p>
            <a:r>
              <a:rPr lang="en-GB" sz="1400" dirty="0"/>
              <a:t>    2. There is a peak in 2008 with some extra import (a little bit weird)</a:t>
            </a:r>
          </a:p>
          <a:p>
            <a:r>
              <a:rPr lang="en-GB" sz="1400" dirty="0"/>
              <a:t>    3. There is a drop in 2020, as it seams, due to beginning of the Corona, but then it went up sharply.</a:t>
            </a:r>
          </a:p>
          <a:p>
            <a:r>
              <a:rPr lang="en-GB" sz="1400" dirty="0"/>
              <a:t> </a:t>
            </a:r>
            <a:endParaRPr lang="LID4096" sz="1400" dirty="0"/>
          </a:p>
        </p:txBody>
      </p:sp>
    </p:spTree>
    <p:extLst>
      <p:ext uri="{BB962C8B-B14F-4D97-AF65-F5344CB8AC3E}">
        <p14:creationId xmlns:p14="http://schemas.microsoft.com/office/powerpoint/2010/main" val="329391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Num vehicles going onto road annually, monthly, year-month</a:t>
            </a:r>
            <a:endParaRPr lang="LID4096" sz="3600" dirty="0"/>
          </a:p>
        </p:txBody>
      </p:sp>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1454426" y="1253331"/>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sp>
        <p:nvSpPr>
          <p:cNvPr id="9" name="Rectangle 8">
            <a:extLst>
              <a:ext uri="{FF2B5EF4-FFF2-40B4-BE49-F238E27FC236}">
                <a16:creationId xmlns:a16="http://schemas.microsoft.com/office/drawing/2014/main" id="{F83B5EF9-C24C-481B-9C87-34D0FD3176F3}"/>
              </a:ext>
            </a:extLst>
          </p:cNvPr>
          <p:cNvSpPr/>
          <p:nvPr/>
        </p:nvSpPr>
        <p:spPr>
          <a:xfrm>
            <a:off x="4293705" y="4025348"/>
            <a:ext cx="3763620" cy="1729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Strangely enough, the month overall time </a:t>
            </a:r>
            <a:r>
              <a:rPr lang="en-GB" sz="1400" dirty="0" err="1"/>
              <a:t>perdiond</a:t>
            </a:r>
            <a:r>
              <a:rPr lang="en-GB" sz="1400" dirty="0"/>
              <a:t> with most cars that went onto road is January, the least - December</a:t>
            </a:r>
          </a:p>
          <a:p>
            <a:r>
              <a:rPr lang="en-GB" sz="1400" dirty="0"/>
              <a:t>    2. Some similarity can be see along summer and autumn months</a:t>
            </a:r>
            <a:endParaRPr lang="LID4096" sz="1400" dirty="0"/>
          </a:p>
        </p:txBody>
      </p:sp>
      <p:sp>
        <p:nvSpPr>
          <p:cNvPr id="13" name="Rectangle 12">
            <a:extLst>
              <a:ext uri="{FF2B5EF4-FFF2-40B4-BE49-F238E27FC236}">
                <a16:creationId xmlns:a16="http://schemas.microsoft.com/office/drawing/2014/main" id="{BB15CF50-0BE5-4A41-A7E4-E6294654961A}"/>
              </a:ext>
            </a:extLst>
          </p:cNvPr>
          <p:cNvSpPr/>
          <p:nvPr/>
        </p:nvSpPr>
        <p:spPr>
          <a:xfrm>
            <a:off x="327991" y="4025349"/>
            <a:ext cx="3806687" cy="1729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Year 2024 wasn't removed from the data and isn't representative here</a:t>
            </a:r>
          </a:p>
          <a:p>
            <a:r>
              <a:rPr lang="en-GB" sz="1400" dirty="0"/>
              <a:t>    2. A </a:t>
            </a:r>
            <a:r>
              <a:rPr lang="en-GB" sz="1400" dirty="0" err="1"/>
              <a:t>stron</a:t>
            </a:r>
            <a:r>
              <a:rPr lang="en-GB" sz="1400" dirty="0"/>
              <a:t> trend in growing the number of cars going onto roads from year to year</a:t>
            </a:r>
          </a:p>
          <a:p>
            <a:r>
              <a:rPr lang="en-GB" sz="1400" dirty="0"/>
              <a:t>    3. 7The year with most cars that went onto roads is 2021 (probably recovery after the Corona began) </a:t>
            </a:r>
            <a:endParaRPr lang="LID4096" sz="1400" dirty="0"/>
          </a:p>
        </p:txBody>
      </p:sp>
      <p:pic>
        <p:nvPicPr>
          <p:cNvPr id="6" name="Picture 5">
            <a:extLst>
              <a:ext uri="{FF2B5EF4-FFF2-40B4-BE49-F238E27FC236}">
                <a16:creationId xmlns:a16="http://schemas.microsoft.com/office/drawing/2014/main" id="{43281643-4150-4261-8041-39251177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996" y="796566"/>
            <a:ext cx="4068239" cy="3009471"/>
          </a:xfrm>
          <a:prstGeom prst="rect">
            <a:avLst/>
          </a:prstGeom>
        </p:spPr>
      </p:pic>
      <p:pic>
        <p:nvPicPr>
          <p:cNvPr id="11" name="Content Placeholder 10">
            <a:extLst>
              <a:ext uri="{FF2B5EF4-FFF2-40B4-BE49-F238E27FC236}">
                <a16:creationId xmlns:a16="http://schemas.microsoft.com/office/drawing/2014/main" id="{9F0E7803-00D1-4B74-97B8-168E3119F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96566"/>
            <a:ext cx="3925935" cy="3009471"/>
          </a:xfrm>
        </p:spPr>
      </p:pic>
      <p:pic>
        <p:nvPicPr>
          <p:cNvPr id="15" name="Picture 14">
            <a:extLst>
              <a:ext uri="{FF2B5EF4-FFF2-40B4-BE49-F238E27FC236}">
                <a16:creationId xmlns:a16="http://schemas.microsoft.com/office/drawing/2014/main" id="{04E9662C-DAF0-4AC5-9D82-D3E5457EC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235" y="874643"/>
            <a:ext cx="4111495" cy="2931393"/>
          </a:xfrm>
          <a:prstGeom prst="rect">
            <a:avLst/>
          </a:prstGeom>
        </p:spPr>
      </p:pic>
      <p:sp>
        <p:nvSpPr>
          <p:cNvPr id="18" name="Rectangle 17">
            <a:extLst>
              <a:ext uri="{FF2B5EF4-FFF2-40B4-BE49-F238E27FC236}">
                <a16:creationId xmlns:a16="http://schemas.microsoft.com/office/drawing/2014/main" id="{6A009889-E0C0-4F26-B5A4-7A85E40522FF}"/>
              </a:ext>
            </a:extLst>
          </p:cNvPr>
          <p:cNvSpPr/>
          <p:nvPr/>
        </p:nvSpPr>
        <p:spPr>
          <a:xfrm>
            <a:off x="8332110" y="4025348"/>
            <a:ext cx="3763620" cy="1729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It can be seen that not only is January the most popular month for getting cars on to road, but it </a:t>
            </a:r>
            <a:r>
              <a:rPr lang="en-GB" sz="1400" dirty="0" err="1"/>
              <a:t>happenes</a:t>
            </a:r>
            <a:r>
              <a:rPr lang="en-GB" sz="1400" dirty="0"/>
              <a:t> every</a:t>
            </a:r>
          </a:p>
          <a:p>
            <a:r>
              <a:rPr lang="en-GB" sz="1400" dirty="0"/>
              <a:t>        year starting from 2016 (for top 10 year-month periods) apart from year 2021</a:t>
            </a:r>
            <a:endParaRPr lang="LID4096" sz="1400" dirty="0"/>
          </a:p>
        </p:txBody>
      </p:sp>
    </p:spTree>
    <p:extLst>
      <p:ext uri="{BB962C8B-B14F-4D97-AF65-F5344CB8AC3E}">
        <p14:creationId xmlns:p14="http://schemas.microsoft.com/office/powerpoint/2010/main" val="242868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Information for vehicle colors and fuel type distribution</a:t>
            </a:r>
            <a:endParaRPr lang="LID4096" sz="3600" dirty="0"/>
          </a:p>
        </p:txBody>
      </p:sp>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5441712" y="1153940"/>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sp>
        <p:nvSpPr>
          <p:cNvPr id="13" name="Rectangle 12">
            <a:extLst>
              <a:ext uri="{FF2B5EF4-FFF2-40B4-BE49-F238E27FC236}">
                <a16:creationId xmlns:a16="http://schemas.microsoft.com/office/drawing/2014/main" id="{BB15CF50-0BE5-4A41-A7E4-E6294654961A}"/>
              </a:ext>
            </a:extLst>
          </p:cNvPr>
          <p:cNvSpPr/>
          <p:nvPr/>
        </p:nvSpPr>
        <p:spPr>
          <a:xfrm>
            <a:off x="212232" y="4506501"/>
            <a:ext cx="4677819" cy="1695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It can be seen that White Ivory takes up 38.5% of all the </a:t>
            </a:r>
            <a:r>
              <a:rPr lang="en-GB" sz="1400" dirty="0" err="1"/>
              <a:t>colors</a:t>
            </a:r>
            <a:r>
              <a:rPr lang="en-GB" sz="1400" dirty="0"/>
              <a:t> (97)</a:t>
            </a:r>
          </a:p>
          <a:p>
            <a:r>
              <a:rPr lang="en-GB" sz="1400" dirty="0"/>
              <a:t>    2. Silver and Metallic Silver around 16.5% together</a:t>
            </a:r>
          </a:p>
          <a:p>
            <a:r>
              <a:rPr lang="en-GB" sz="1400" dirty="0"/>
              <a:t>    3. Black and Metallic Black almost 12%</a:t>
            </a:r>
          </a:p>
          <a:p>
            <a:r>
              <a:rPr lang="en-GB" sz="1400" dirty="0"/>
              <a:t>    4. Grey, Metallic Grey and Dark Grey take up around 10%</a:t>
            </a:r>
          </a:p>
          <a:p>
            <a:r>
              <a:rPr lang="en-GB" sz="1400" dirty="0"/>
              <a:t>    5. Lastly, Blue takes up 1.8%</a:t>
            </a:r>
          </a:p>
          <a:p>
            <a:r>
              <a:rPr lang="en-GB" sz="1400" dirty="0"/>
              <a:t>    6. Top 10 above-mentioned </a:t>
            </a:r>
            <a:r>
              <a:rPr lang="en-GB" sz="1400" dirty="0" err="1"/>
              <a:t>colors</a:t>
            </a:r>
            <a:r>
              <a:rPr lang="en-GB" sz="1400" dirty="0"/>
              <a:t> take up 82% of the data</a:t>
            </a:r>
            <a:endParaRPr lang="LID4096" sz="1400" dirty="0"/>
          </a:p>
        </p:txBody>
      </p:sp>
      <p:pic>
        <p:nvPicPr>
          <p:cNvPr id="8" name="Content Placeholder 7">
            <a:extLst>
              <a:ext uri="{FF2B5EF4-FFF2-40B4-BE49-F238E27FC236}">
                <a16:creationId xmlns:a16="http://schemas.microsoft.com/office/drawing/2014/main" id="{4AECD8F0-F343-4C14-A156-9EE18303FD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017"/>
          <a:stretch/>
        </p:blipFill>
        <p:spPr>
          <a:xfrm>
            <a:off x="470160" y="1038845"/>
            <a:ext cx="3750147" cy="3195509"/>
          </a:xfrm>
        </p:spPr>
      </p:pic>
      <p:pic>
        <p:nvPicPr>
          <p:cNvPr id="12" name="Picture 11">
            <a:extLst>
              <a:ext uri="{FF2B5EF4-FFF2-40B4-BE49-F238E27FC236}">
                <a16:creationId xmlns:a16="http://schemas.microsoft.com/office/drawing/2014/main" id="{0BAC1775-FEA5-4944-9480-81570F27F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087" y="874644"/>
            <a:ext cx="7258680" cy="3508514"/>
          </a:xfrm>
          <a:prstGeom prst="rect">
            <a:avLst/>
          </a:prstGeom>
        </p:spPr>
      </p:pic>
      <p:sp>
        <p:nvSpPr>
          <p:cNvPr id="17" name="Rectangle 16">
            <a:extLst>
              <a:ext uri="{FF2B5EF4-FFF2-40B4-BE49-F238E27FC236}">
                <a16:creationId xmlns:a16="http://schemas.microsoft.com/office/drawing/2014/main" id="{4AF16EFD-B572-478F-85DA-08FE66EB934E}"/>
              </a:ext>
            </a:extLst>
          </p:cNvPr>
          <p:cNvSpPr/>
          <p:nvPr/>
        </p:nvSpPr>
        <p:spPr>
          <a:xfrm>
            <a:off x="5274563" y="4506502"/>
            <a:ext cx="6632515" cy="920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At the moment there isn't a clear trend on the number of Gasoline cars going down</a:t>
            </a:r>
          </a:p>
          <a:p>
            <a:r>
              <a:rPr lang="en-GB" sz="1400" dirty="0"/>
              <a:t>    2. There is a slight trend in the number of Diesel vehicles going down</a:t>
            </a:r>
          </a:p>
          <a:p>
            <a:r>
              <a:rPr lang="en-GB" sz="1400" dirty="0"/>
              <a:t>    3. There is a clear trend in the number of Electric/Hybrid cars going up</a:t>
            </a:r>
            <a:endParaRPr lang="LID4096" sz="1400" dirty="0"/>
          </a:p>
        </p:txBody>
      </p:sp>
    </p:spTree>
    <p:extLst>
      <p:ext uri="{BB962C8B-B14F-4D97-AF65-F5344CB8AC3E}">
        <p14:creationId xmlns:p14="http://schemas.microsoft.com/office/powerpoint/2010/main" val="75762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36-1649-4004-B3C8-8A40398D37D3}"/>
              </a:ext>
            </a:extLst>
          </p:cNvPr>
          <p:cNvSpPr>
            <a:spLocks noGrp="1"/>
          </p:cNvSpPr>
          <p:nvPr>
            <p:ph type="title"/>
          </p:nvPr>
        </p:nvSpPr>
        <p:spPr>
          <a:xfrm>
            <a:off x="838200" y="365126"/>
            <a:ext cx="10515600" cy="509518"/>
          </a:xfrm>
        </p:spPr>
        <p:txBody>
          <a:bodyPr>
            <a:normAutofit fontScale="90000"/>
          </a:bodyPr>
          <a:lstStyle/>
          <a:p>
            <a:pPr algn="ctr"/>
            <a:r>
              <a:rPr lang="en-US" sz="3600" dirty="0"/>
              <a:t>Countries</a:t>
            </a:r>
            <a:endParaRPr lang="LID4096" sz="3600" dirty="0"/>
          </a:p>
        </p:txBody>
      </p:sp>
      <p:sp>
        <p:nvSpPr>
          <p:cNvPr id="4" name="Content Placeholder 2">
            <a:extLst>
              <a:ext uri="{FF2B5EF4-FFF2-40B4-BE49-F238E27FC236}">
                <a16:creationId xmlns:a16="http://schemas.microsoft.com/office/drawing/2014/main" id="{A7B885CE-EBAF-43DA-A04E-F7AC6A9F419B}"/>
              </a:ext>
            </a:extLst>
          </p:cNvPr>
          <p:cNvSpPr txBox="1">
            <a:spLocks/>
          </p:cNvSpPr>
          <p:nvPr/>
        </p:nvSpPr>
        <p:spPr>
          <a:xfrm>
            <a:off x="5441712" y="1153940"/>
            <a:ext cx="4876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fasdfasd</a:t>
            </a:r>
            <a:endParaRPr lang="LID4096" dirty="0"/>
          </a:p>
        </p:txBody>
      </p:sp>
      <p:sp>
        <p:nvSpPr>
          <p:cNvPr id="13" name="Rectangle 12">
            <a:extLst>
              <a:ext uri="{FF2B5EF4-FFF2-40B4-BE49-F238E27FC236}">
                <a16:creationId xmlns:a16="http://schemas.microsoft.com/office/drawing/2014/main" id="{BB15CF50-0BE5-4A41-A7E4-E6294654961A}"/>
              </a:ext>
            </a:extLst>
          </p:cNvPr>
          <p:cNvSpPr/>
          <p:nvPr/>
        </p:nvSpPr>
        <p:spPr>
          <a:xfrm>
            <a:off x="235227" y="4990278"/>
            <a:ext cx="4315652" cy="655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Top 15 countries the cars were imported from.</a:t>
            </a:r>
          </a:p>
          <a:p>
            <a:r>
              <a:rPr lang="en-GB" sz="1400" dirty="0"/>
              <a:t>    top 10 countries represent 84.17%  of data (out of 40)</a:t>
            </a:r>
            <a:endParaRPr lang="LID4096" sz="1400" dirty="0"/>
          </a:p>
        </p:txBody>
      </p:sp>
      <p:sp>
        <p:nvSpPr>
          <p:cNvPr id="17" name="Rectangle 16">
            <a:extLst>
              <a:ext uri="{FF2B5EF4-FFF2-40B4-BE49-F238E27FC236}">
                <a16:creationId xmlns:a16="http://schemas.microsoft.com/office/drawing/2014/main" id="{4AF16EFD-B572-478F-85DA-08FE66EB934E}"/>
              </a:ext>
            </a:extLst>
          </p:cNvPr>
          <p:cNvSpPr/>
          <p:nvPr/>
        </p:nvSpPr>
        <p:spPr>
          <a:xfrm>
            <a:off x="4933321" y="4927599"/>
            <a:ext cx="7258680" cy="1224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1400" dirty="0"/>
              <a:t>    1. Japan remains to be the most common supplier of vehicles to Israel with a peak in 2008 and     	96K cars, but later on we see the number of cars coming from Japan going down</a:t>
            </a:r>
          </a:p>
          <a:p>
            <a:r>
              <a:rPr lang="en-GB" sz="1400" dirty="0"/>
              <a:t>    2. There is a sharp raise of cars coming from China from 2020</a:t>
            </a:r>
          </a:p>
          <a:p>
            <a:r>
              <a:rPr lang="en-GB" sz="1400" dirty="0"/>
              <a:t>    3. South Korea keeps growing starting from 2010</a:t>
            </a:r>
          </a:p>
          <a:p>
            <a:r>
              <a:rPr lang="en-GB" sz="1400" dirty="0"/>
              <a:t>    4. The number of vehicles coming from Turkey is dropping and apparently will drop even more</a:t>
            </a:r>
            <a:endParaRPr lang="LID4096" sz="1400" dirty="0"/>
          </a:p>
        </p:txBody>
      </p:sp>
      <p:pic>
        <p:nvPicPr>
          <p:cNvPr id="7" name="Content Placeholder 6">
            <a:extLst>
              <a:ext uri="{FF2B5EF4-FFF2-40B4-BE49-F238E27FC236}">
                <a16:creationId xmlns:a16="http://schemas.microsoft.com/office/drawing/2014/main" id="{103D417A-F361-4412-A648-63304E4FDB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89"/>
          <a:stretch/>
        </p:blipFill>
        <p:spPr>
          <a:xfrm>
            <a:off x="838200" y="829918"/>
            <a:ext cx="3564834" cy="4097681"/>
          </a:xfrm>
        </p:spPr>
      </p:pic>
      <p:pic>
        <p:nvPicPr>
          <p:cNvPr id="16" name="Picture 15">
            <a:extLst>
              <a:ext uri="{FF2B5EF4-FFF2-40B4-BE49-F238E27FC236}">
                <a16:creationId xmlns:a16="http://schemas.microsoft.com/office/drawing/2014/main" id="{3CDBBF80-916D-49D7-9E4B-1C9D7C746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150" y="937323"/>
            <a:ext cx="7406665" cy="3575042"/>
          </a:xfrm>
          <a:prstGeom prst="rect">
            <a:avLst/>
          </a:prstGeom>
        </p:spPr>
      </p:pic>
    </p:spTree>
    <p:extLst>
      <p:ext uri="{BB962C8B-B14F-4D97-AF65-F5344CB8AC3E}">
        <p14:creationId xmlns:p14="http://schemas.microsoft.com/office/powerpoint/2010/main" val="377936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938</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Blackadder ITC</vt:lpstr>
      <vt:lpstr>Calibri</vt:lpstr>
      <vt:lpstr>Calibri Light</vt:lpstr>
      <vt:lpstr>Office Theme</vt:lpstr>
      <vt:lpstr>EDA DS Project Naya 2024</vt:lpstr>
      <vt:lpstr>A bit about the data</vt:lpstr>
      <vt:lpstr>PowerPoint Presentation</vt:lpstr>
      <vt:lpstr>Number vehicles by car ownership and model type</vt:lpstr>
      <vt:lpstr>Count of Cars by Manufacture Year and Emission Group</vt:lpstr>
      <vt:lpstr>Num vehicles imported annually and car age</vt:lpstr>
      <vt:lpstr>Num vehicles going onto road annually, monthly, year-month</vt:lpstr>
      <vt:lpstr>Information for vehicle colors and fuel type distribution</vt:lpstr>
      <vt:lpstr>Countries</vt:lpstr>
      <vt:lpstr>Top 10 brands + model; top 10 brands with most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Project Naya DS 2024</dc:title>
  <dc:creator>Tanskiy Alexander</dc:creator>
  <cp:lastModifiedBy>Tanskiy Alexander</cp:lastModifiedBy>
  <cp:revision>34</cp:revision>
  <dcterms:created xsi:type="dcterms:W3CDTF">2024-04-17T14:34:45Z</dcterms:created>
  <dcterms:modified xsi:type="dcterms:W3CDTF">2024-04-17T17:13:50Z</dcterms:modified>
</cp:coreProperties>
</file>