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4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5" autoAdjust="0"/>
    <p:restoredTop sz="94751" autoAdjust="0"/>
  </p:normalViewPr>
  <p:slideViewPr>
    <p:cSldViewPr snapToGrid="0">
      <p:cViewPr varScale="1">
        <p:scale>
          <a:sx n="78" d="100"/>
          <a:sy n="78" d="100"/>
        </p:scale>
        <p:origin x="63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831AF-9FE8-C34F-B0B9-065D71627DD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0637-4059-824E-B691-29BA95560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9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00637-4059-824E-B691-29BA955600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9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00637-4059-824E-B691-29BA955600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00637-4059-824E-B691-29BA955600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49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8C258-9A40-4C06-93FF-CB36FEE96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50771-7474-440A-A618-F1D21305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AA86F-CF51-49D4-AEC9-B1328334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26CCD-F181-4C48-A485-FB92698B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86225-3085-497B-AB15-B230FB7B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09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2CDD9-5416-40F5-8F66-11291BA3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DEDEC5-F7BA-46B0-904B-596D90BC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8D5CF-8F82-4AB5-A8F0-19D57193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4E1C3-3A45-4255-A09A-42A1AC0D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3A14A-491B-4428-BC0F-C4B3CCE0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A61C62-A151-427E-963E-6034F81DF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D4D1A0-5AA8-464F-8B02-5D86FA491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F37D5-AB93-4895-826C-9F115F2F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A3E26C-20F9-41D7-BA35-C94119FE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EDA16B-70F1-43EB-9D93-CB802E4F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48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03CA3-1323-49CD-81C4-BDCDDA34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827C6-E3CC-414C-B1A4-44AC4EC1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FC97B-5763-4575-B3BD-0B2E832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8C4542-6F13-42FC-A69B-1CC36B20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AE7510-1BC1-4C09-9865-77EF4B2A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4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9555C-E2B9-464A-8516-2EABA556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2B41D-164D-4EEC-BC99-A7B2C763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4862E1-D9EC-4EF9-832E-B57ABC42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704EA-ECA2-4C5E-8606-C5B51ED2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D726E-34DA-4279-8A2E-3B6609BF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330FD-AC9D-4260-B388-B542E4D1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C6950-6000-4FDF-A87A-28C1F26A9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56404D-CB23-4BBA-BA4A-2785E616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F91D2A-39F2-47EB-A484-1E6906FA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E04CF-B5E0-4BF6-A474-95EC0397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646206-B3FD-41C6-A0AE-C2E5874C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8C516-41F0-4CDD-A61E-75F8F4BB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847787-20AF-4FED-882E-348A9275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029774-3067-4988-A906-F182ECE00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7E9623-075A-4A4D-838A-B83AB60A4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030DDE-D36D-48F8-87EA-8F0A30793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D8A326-44DB-4B8D-BA48-F84A5496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F9BDDD-9995-403D-B91C-D391CD01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BC1916-1DC7-4805-83BD-546E85D3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AB4F-C0B0-4325-9355-43D167B2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A85C05-88BA-4A2D-A75A-3807F89D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CF37B3-3CF8-4287-A598-84E22F4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CBDF87-7848-4F86-9D65-7C5FA03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7679A3-C4E0-4D3D-896F-484709AC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D75259-BC6B-468F-98A5-C202F16A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E5FCBD-86A6-4C94-AEE9-2D376EF8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6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3ED96-767B-46D9-B386-4DB92E66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7FE29-AD25-4E2F-AA7A-4664994F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A6F60D-2E3D-4887-93E3-8FD06713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740A63-AD5A-41AF-864F-B37AF76E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3C00C4-6318-44D1-ABB5-C957AD89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89ABA-475D-4980-A511-E2C91CDB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9C5D9-A5C1-4B51-B09C-6782E422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F52E56-1E41-4F3C-B662-9AA0DB00D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F48A7-501A-4684-A129-57381BA15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45D7E4-817E-47F0-9686-038F5913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19A8BD-537E-4598-A730-06450A18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B455CA-8909-40A5-80A7-BF723A98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98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816A6-9C66-45A4-8350-6F9AAD98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9B3AB-1CF1-4CF5-948A-7B016170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436F3-100E-4C76-A982-B404CDEED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C517-1559-41E9-941D-DEF305C17DCF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7BC07-E482-4F77-92F9-A05A54F63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8A6A7-5510-4CF7-A719-56D17A97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B739-FC23-486E-821E-952940DA4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09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image" Target="../media/image7.emf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0.png"/><Relationship Id="rId1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12" Type="http://schemas.openxmlformats.org/officeDocument/2006/relationships/image" Target="../media/image9.emf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20.svg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4.emf"/><Relationship Id="rId5" Type="http://schemas.openxmlformats.org/officeDocument/2006/relationships/image" Target="../media/image19.png"/><Relationship Id="rId15" Type="http://schemas.openxmlformats.org/officeDocument/2006/relationships/image" Target="../media/image7.emf"/><Relationship Id="rId10" Type="http://schemas.openxmlformats.org/officeDocument/2006/relationships/image" Target="../media/image17.svg"/><Relationship Id="rId19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.emf"/><Relationship Id="rId1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2.png"/><Relationship Id="rId7" Type="http://schemas.openxmlformats.org/officeDocument/2006/relationships/image" Target="../media/image19.png"/><Relationship Id="rId12" Type="http://schemas.openxmlformats.org/officeDocument/2006/relationships/image" Target="../media/image17.svg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.bin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11" Type="http://schemas.openxmlformats.org/officeDocument/2006/relationships/image" Target="../media/image16.png"/><Relationship Id="rId5" Type="http://schemas.openxmlformats.org/officeDocument/2006/relationships/image" Target="../media/image13.svg"/><Relationship Id="rId15" Type="http://schemas.openxmlformats.org/officeDocument/2006/relationships/image" Target="../media/image7.emf"/><Relationship Id="rId10" Type="http://schemas.openxmlformats.org/officeDocument/2006/relationships/image" Target="../media/image11.svg"/><Relationship Id="rId19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4" Type="http://schemas.openxmlformats.org/officeDocument/2006/relationships/image" Target="../media/image9.emf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Прямоугольник: скругленные углы 143">
            <a:extLst>
              <a:ext uri="{FF2B5EF4-FFF2-40B4-BE49-F238E27FC236}">
                <a16:creationId xmlns:a16="http://schemas.microsoft.com/office/drawing/2014/main" id="{25BCD41E-40AF-46D3-BD9F-C2C3007A479C}"/>
              </a:ext>
            </a:extLst>
          </p:cNvPr>
          <p:cNvSpPr/>
          <p:nvPr/>
        </p:nvSpPr>
        <p:spPr>
          <a:xfrm>
            <a:off x="10598103" y="4234884"/>
            <a:ext cx="1206793" cy="7745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3C3A87D1-558F-4FEA-B5BC-C35154A83903}"/>
              </a:ext>
            </a:extLst>
          </p:cNvPr>
          <p:cNvCxnSpPr>
            <a:cxnSpLocks/>
          </p:cNvCxnSpPr>
          <p:nvPr/>
        </p:nvCxnSpPr>
        <p:spPr>
          <a:xfrm>
            <a:off x="5945523" y="3849333"/>
            <a:ext cx="4560839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A33BBFE2-7DAA-45BF-A002-8E2C171F68BD}"/>
              </a:ext>
            </a:extLst>
          </p:cNvPr>
          <p:cNvCxnSpPr>
            <a:cxnSpLocks/>
          </p:cNvCxnSpPr>
          <p:nvPr/>
        </p:nvCxnSpPr>
        <p:spPr>
          <a:xfrm>
            <a:off x="5962530" y="3169016"/>
            <a:ext cx="4560839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344D8FB-821E-46CE-93D0-2F088FDE3780}"/>
              </a:ext>
            </a:extLst>
          </p:cNvPr>
          <p:cNvCxnSpPr>
            <a:cxnSpLocks/>
          </p:cNvCxnSpPr>
          <p:nvPr/>
        </p:nvCxnSpPr>
        <p:spPr>
          <a:xfrm>
            <a:off x="5945523" y="2508892"/>
            <a:ext cx="4560839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108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Заголовок 1">
            <a:extLst>
              <a:ext uri="{FF2B5EF4-FFF2-40B4-BE49-F238E27FC236}">
                <a16:creationId xmlns:a16="http://schemas.microsoft.com/office/drawing/2014/main" id="{9857A403-6ABA-4A3F-8DFA-232614B3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08048"/>
            <a:ext cx="10983232" cy="798858"/>
          </a:xfrm>
        </p:spPr>
        <p:txBody>
          <a:bodyPr>
            <a:normAutofit/>
          </a:bodyPr>
          <a:lstStyle/>
          <a:p>
            <a:pPr marL="21433" eaLnBrk="0" fontAlgn="base" hangingPunct="0">
              <a:spcAft>
                <a:spcPct val="0"/>
              </a:spcAft>
            </a:pPr>
            <a:r>
              <a:rPr lang="ru-RU" altLang="ru-RU" sz="2800" b="1" dirty="0">
                <a:cs typeface="Segoe UI" panose="020B0502040204020203" pitchFamily="34" charset="0"/>
              </a:rPr>
              <a:t>Схема поступления и обработки корреспонденции AS IS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786A14-6D6D-416E-980A-E56A027A15C5}"/>
              </a:ext>
            </a:extLst>
          </p:cNvPr>
          <p:cNvSpPr/>
          <p:nvPr/>
        </p:nvSpPr>
        <p:spPr>
          <a:xfrm>
            <a:off x="8945958" y="1541208"/>
            <a:ext cx="1560404" cy="3627585"/>
          </a:xfrm>
          <a:prstGeom prst="rect">
            <a:avLst/>
          </a:prstGeom>
          <a:noFill/>
          <a:ln>
            <a:gradFill flip="none" rotWithShape="1">
              <a:gsLst>
                <a:gs pos="1295">
                  <a:schemeClr val="bg2">
                    <a:lumMod val="90000"/>
                  </a:schemeClr>
                </a:gs>
                <a:gs pos="43000">
                  <a:schemeClr val="accent3">
                    <a:lumMod val="40000"/>
                    <a:lumOff val="6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3BF093-D642-44B2-8DA6-100F2E0DDA42}"/>
              </a:ext>
            </a:extLst>
          </p:cNvPr>
          <p:cNvSpPr/>
          <p:nvPr/>
        </p:nvSpPr>
        <p:spPr>
          <a:xfrm>
            <a:off x="6679615" y="1541209"/>
            <a:ext cx="1102451" cy="3627585"/>
          </a:xfrm>
          <a:prstGeom prst="rect">
            <a:avLst/>
          </a:prstGeom>
          <a:noFill/>
          <a:ln>
            <a:gradFill flip="none" rotWithShape="1">
              <a:gsLst>
                <a:gs pos="1295">
                  <a:schemeClr val="bg2">
                    <a:lumMod val="90000"/>
                  </a:schemeClr>
                </a:gs>
                <a:gs pos="43000">
                  <a:schemeClr val="accent3">
                    <a:lumMod val="40000"/>
                    <a:lumOff val="6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E73E7B-2D71-4718-909B-8BB7659C9DA8}"/>
              </a:ext>
            </a:extLst>
          </p:cNvPr>
          <p:cNvSpPr/>
          <p:nvPr/>
        </p:nvSpPr>
        <p:spPr>
          <a:xfrm>
            <a:off x="7807447" y="1541209"/>
            <a:ext cx="1102451" cy="3627585"/>
          </a:xfrm>
          <a:prstGeom prst="rect">
            <a:avLst/>
          </a:prstGeom>
          <a:noFill/>
          <a:ln>
            <a:gradFill flip="none" rotWithShape="1">
              <a:gsLst>
                <a:gs pos="1295">
                  <a:schemeClr val="bg2">
                    <a:lumMod val="90000"/>
                  </a:schemeClr>
                </a:gs>
                <a:gs pos="43000">
                  <a:schemeClr val="accent3">
                    <a:lumMod val="40000"/>
                    <a:lumOff val="6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88EC2-6336-46D6-A3F2-34B2B3DDFB0A}"/>
              </a:ext>
            </a:extLst>
          </p:cNvPr>
          <p:cNvSpPr txBox="1"/>
          <p:nvPr/>
        </p:nvSpPr>
        <p:spPr>
          <a:xfrm>
            <a:off x="6826484" y="4609654"/>
            <a:ext cx="2435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en-US" sz="900" b="1" dirty="0">
                <a:solidFill>
                  <a:srgbClr val="002060"/>
                </a:solidFill>
              </a:rPr>
              <a:t>…</a:t>
            </a:r>
            <a:endParaRPr lang="ru-RU" sz="9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4B78D-F2A1-49B0-B079-9D4C0602791C}"/>
              </a:ext>
            </a:extLst>
          </p:cNvPr>
          <p:cNvSpPr txBox="1"/>
          <p:nvPr/>
        </p:nvSpPr>
        <p:spPr>
          <a:xfrm>
            <a:off x="6826484" y="4172941"/>
            <a:ext cx="2435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en-US" sz="900" b="1" dirty="0">
                <a:solidFill>
                  <a:srgbClr val="002060"/>
                </a:solidFill>
              </a:rPr>
              <a:t>…</a:t>
            </a:r>
            <a:endParaRPr lang="ru-RU" sz="900" b="1" dirty="0">
              <a:solidFill>
                <a:srgbClr val="00206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8D7BB1-9407-4273-9A68-3786C8CF0A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6985" y="3315928"/>
            <a:ext cx="466870" cy="466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7CF51D-2BDD-462B-A88B-F735BC785103}"/>
              </a:ext>
            </a:extLst>
          </p:cNvPr>
          <p:cNvSpPr txBox="1"/>
          <p:nvPr/>
        </p:nvSpPr>
        <p:spPr>
          <a:xfrm>
            <a:off x="7799518" y="1599503"/>
            <a:ext cx="110480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СКАНИРОВАНИЕ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8FE7CB-4A95-4CB3-8E1A-B7393F402AC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4597" y="1804469"/>
            <a:ext cx="602756" cy="601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77E822-27B9-41F5-9A80-9838E796A252}"/>
              </a:ext>
            </a:extLst>
          </p:cNvPr>
          <p:cNvSpPr txBox="1"/>
          <p:nvPr/>
        </p:nvSpPr>
        <p:spPr>
          <a:xfrm>
            <a:off x="4377523" y="2583884"/>
            <a:ext cx="11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i="1">
                <a:solidFill>
                  <a:srgbClr val="1F4E79"/>
                </a:solidFill>
              </a:defRPr>
            </a:lvl1pPr>
          </a:lstStyle>
          <a:p>
            <a:r>
              <a:rPr lang="ru-RU" b="1" i="0" dirty="0">
                <a:solidFill>
                  <a:srgbClr val="002060"/>
                </a:solidFill>
              </a:rPr>
              <a:t>РУЧНАЯ СИСТЕМАТИЗАЦИЯ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2EDF9FA-04FF-4D5C-BEDB-036BAF42F2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90" y="2120248"/>
            <a:ext cx="578019" cy="5780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71069F-9C18-42F3-AF8E-988BCA07E6B5}"/>
              </a:ext>
            </a:extLst>
          </p:cNvPr>
          <p:cNvSpPr txBox="1"/>
          <p:nvPr/>
        </p:nvSpPr>
        <p:spPr>
          <a:xfrm>
            <a:off x="227188" y="2604557"/>
            <a:ext cx="12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rgbClr val="1F4E79"/>
                </a:solidFill>
              </a:defRPr>
            </a:lvl1pPr>
          </a:lstStyle>
          <a:p>
            <a:pPr algn="ctr"/>
            <a:r>
              <a:rPr lang="ru-RU" b="1" dirty="0">
                <a:solidFill>
                  <a:srgbClr val="002060"/>
                </a:solidFill>
              </a:rPr>
              <a:t>ВХОДЯЩАЯ КОРРЕСПОНДЕНЦИЯ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D1D5F-E9F9-4C35-9ECF-281A3FA05E68}"/>
              </a:ext>
            </a:extLst>
          </p:cNvPr>
          <p:cNvSpPr txBox="1"/>
          <p:nvPr/>
        </p:nvSpPr>
        <p:spPr>
          <a:xfrm>
            <a:off x="10452669" y="5366765"/>
            <a:ext cx="80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600" b="1" dirty="0">
                <a:solidFill>
                  <a:srgbClr val="002060"/>
                </a:solidFill>
              </a:rPr>
              <a:t>Опись документов, переданных в архив</a:t>
            </a:r>
          </a:p>
        </p:txBody>
      </p:sp>
      <p:cxnSp>
        <p:nvCxnSpPr>
          <p:cNvPr id="19" name="Соединитель: изогнутый 637">
            <a:extLst>
              <a:ext uri="{FF2B5EF4-FFF2-40B4-BE49-F238E27FC236}">
                <a16:creationId xmlns:a16="http://schemas.microsoft.com/office/drawing/2014/main" id="{9B111D74-49F5-48AA-A167-778B18C5BAFC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>
            <a:off x="1103517" y="2409258"/>
            <a:ext cx="1683073" cy="997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637">
            <a:extLst>
              <a:ext uri="{FF2B5EF4-FFF2-40B4-BE49-F238E27FC236}">
                <a16:creationId xmlns:a16="http://schemas.microsoft.com/office/drawing/2014/main" id="{D2270FC1-270C-4306-B4E3-B3E5944CAE62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>
            <a:off x="3364609" y="2409032"/>
            <a:ext cx="1378086" cy="226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742C42D-563C-4E8D-BF7A-4ACA586EE7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7" y="2140255"/>
            <a:ext cx="540000" cy="54000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E8FED9-D9C6-442A-B990-94336C54210B}"/>
              </a:ext>
            </a:extLst>
          </p:cNvPr>
          <p:cNvSpPr/>
          <p:nvPr/>
        </p:nvSpPr>
        <p:spPr>
          <a:xfrm>
            <a:off x="5023613" y="2008704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①</a:t>
            </a:r>
            <a:endParaRPr lang="ru-RU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C2D1C-A395-4A51-B820-A399D7695CA2}"/>
              </a:ext>
            </a:extLst>
          </p:cNvPr>
          <p:cNvSpPr txBox="1"/>
          <p:nvPr/>
        </p:nvSpPr>
        <p:spPr>
          <a:xfrm>
            <a:off x="6632866" y="1534515"/>
            <a:ext cx="12078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РУЧНАЯ</a:t>
            </a:r>
            <a:endParaRPr lang="en-US" sz="900" b="1" dirty="0">
              <a:solidFill>
                <a:srgbClr val="002060"/>
              </a:solidFill>
            </a:endParaRPr>
          </a:p>
          <a:p>
            <a:r>
              <a:rPr lang="ru-RU" sz="900" b="1" dirty="0">
                <a:solidFill>
                  <a:srgbClr val="002060"/>
                </a:solidFill>
              </a:rPr>
              <a:t>СИСТЕМАТИЗАЦИЯ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5002C1E-C718-423A-9FEB-AD84A4C17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2695" y="2221973"/>
            <a:ext cx="374671" cy="37411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6600341-5BD1-4479-8DE0-486E2A648A8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208" y="2896298"/>
            <a:ext cx="586800" cy="586800"/>
          </a:xfrm>
          <a:prstGeom prst="rect">
            <a:avLst/>
          </a:prstGeom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9D5AA31-EBEB-4F6F-A4D2-F6A6AB530DCC}"/>
              </a:ext>
            </a:extLst>
          </p:cNvPr>
          <p:cNvGrpSpPr/>
          <p:nvPr/>
        </p:nvGrpSpPr>
        <p:grpSpPr>
          <a:xfrm>
            <a:off x="5851270" y="1922038"/>
            <a:ext cx="944360" cy="586854"/>
            <a:chOff x="4276821" y="2022706"/>
            <a:chExt cx="944360" cy="5868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855E0A-BA3F-4FF9-A2CE-9BEF72B109C9}"/>
                </a:ext>
              </a:extLst>
            </p:cNvPr>
            <p:cNvSpPr txBox="1"/>
            <p:nvPr/>
          </p:nvSpPr>
          <p:spPr>
            <a:xfrm>
              <a:off x="4276821" y="2240228"/>
              <a:ext cx="94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B61351"/>
                  </a:solidFill>
                </a:defRPr>
              </a:lvl1pPr>
            </a:lstStyle>
            <a:p>
              <a:r>
                <a:rPr lang="ru-RU" sz="900" b="1" dirty="0">
                  <a:solidFill>
                    <a:srgbClr val="002060"/>
                  </a:solidFill>
                </a:rPr>
                <a:t>1. Приставы, ПФР, СФР</a:t>
              </a: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2C41C79B-7804-4F8B-B2BA-E15ED7BAD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64851" y="2022706"/>
              <a:ext cx="368301" cy="296000"/>
            </a:xfrm>
            <a:prstGeom prst="rect">
              <a:avLst/>
            </a:prstGeom>
          </p:spPr>
        </p:pic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F3D476B-E218-4105-8652-A4A0105880CC}"/>
              </a:ext>
            </a:extLst>
          </p:cNvPr>
          <p:cNvGrpSpPr/>
          <p:nvPr/>
        </p:nvGrpSpPr>
        <p:grpSpPr>
          <a:xfrm>
            <a:off x="5851270" y="2626323"/>
            <a:ext cx="944360" cy="448354"/>
            <a:chOff x="3120596" y="1789364"/>
            <a:chExt cx="944360" cy="4483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1BA55B-9B4E-4082-9C9C-E49277D31ADF}"/>
                </a:ext>
              </a:extLst>
            </p:cNvPr>
            <p:cNvSpPr txBox="1"/>
            <p:nvPr/>
          </p:nvSpPr>
          <p:spPr>
            <a:xfrm>
              <a:off x="3120596" y="2006886"/>
              <a:ext cx="944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B61351"/>
                  </a:solidFill>
                </a:defRPr>
              </a:lvl1pPr>
            </a:lstStyle>
            <a:p>
              <a:r>
                <a:rPr lang="ru-RU" sz="900" b="1" dirty="0">
                  <a:solidFill>
                    <a:srgbClr val="002060"/>
                  </a:solidFill>
                </a:rPr>
                <a:t>2. Гос. органы</a:t>
              </a: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1E02FC8-4998-4E31-9C71-F58D0BF5D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08626" y="1789364"/>
              <a:ext cx="368301" cy="29600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EE31D5A-7992-43B3-8B57-38481F07C662}"/>
              </a:ext>
            </a:extLst>
          </p:cNvPr>
          <p:cNvSpPr txBox="1"/>
          <p:nvPr/>
        </p:nvSpPr>
        <p:spPr>
          <a:xfrm>
            <a:off x="5851270" y="3512665"/>
            <a:ext cx="944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3. Суды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CC06330-011D-48C1-917E-E4F558316D2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39300" y="3295143"/>
            <a:ext cx="368301" cy="296000"/>
          </a:xfrm>
          <a:prstGeom prst="rect">
            <a:avLst/>
          </a:prstGeom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287FA8C-24BD-4834-97D5-1D6B8AD17516}"/>
              </a:ext>
            </a:extLst>
          </p:cNvPr>
          <p:cNvGrpSpPr/>
          <p:nvPr/>
        </p:nvGrpSpPr>
        <p:grpSpPr>
          <a:xfrm>
            <a:off x="5851270" y="3965045"/>
            <a:ext cx="944360" cy="448354"/>
            <a:chOff x="1848070" y="1955042"/>
            <a:chExt cx="944360" cy="4483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AA57C2-D3B9-4DA5-BCB0-1F19450F17AC}"/>
                </a:ext>
              </a:extLst>
            </p:cNvPr>
            <p:cNvSpPr txBox="1"/>
            <p:nvPr/>
          </p:nvSpPr>
          <p:spPr>
            <a:xfrm>
              <a:off x="1848070" y="2172564"/>
              <a:ext cx="944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B61351"/>
                  </a:solidFill>
                </a:defRPr>
              </a:lvl1pPr>
            </a:lstStyle>
            <a:p>
              <a:r>
                <a:rPr lang="ru-RU" sz="900" b="1" dirty="0">
                  <a:solidFill>
                    <a:srgbClr val="002060"/>
                  </a:solidFill>
                </a:rPr>
                <a:t>4. Прочие</a:t>
              </a:r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E9240962-EF66-498B-B191-BBB87E78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136100" y="1955042"/>
              <a:ext cx="368301" cy="296000"/>
            </a:xfrm>
            <a:prstGeom prst="rect">
              <a:avLst/>
            </a:prstGeom>
          </p:spPr>
        </p:pic>
      </p:grpSp>
      <p:cxnSp>
        <p:nvCxnSpPr>
          <p:cNvPr id="40" name="Соединитель: изогнутый 637">
            <a:extLst>
              <a:ext uri="{FF2B5EF4-FFF2-40B4-BE49-F238E27FC236}">
                <a16:creationId xmlns:a16="http://schemas.microsoft.com/office/drawing/2014/main" id="{A4EA28FD-C3E2-4F70-9947-4CC849E1E822}"/>
              </a:ext>
            </a:extLst>
          </p:cNvPr>
          <p:cNvCxnSpPr>
            <a:cxnSpLocks/>
            <a:stCxn id="31" idx="1"/>
            <a:endCxn id="27" idx="3"/>
          </p:cNvCxnSpPr>
          <p:nvPr/>
        </p:nvCxnSpPr>
        <p:spPr>
          <a:xfrm rot="10800000" flipV="1">
            <a:off x="5117366" y="2070038"/>
            <a:ext cx="1021934" cy="338994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изогнутый 637">
            <a:extLst>
              <a:ext uri="{FF2B5EF4-FFF2-40B4-BE49-F238E27FC236}">
                <a16:creationId xmlns:a16="http://schemas.microsoft.com/office/drawing/2014/main" id="{D25A30F7-5F40-41F2-9CA3-6EA9AAF00EE3}"/>
              </a:ext>
            </a:extLst>
          </p:cNvPr>
          <p:cNvCxnSpPr>
            <a:cxnSpLocks/>
            <a:stCxn id="34" idx="1"/>
            <a:endCxn id="27" idx="3"/>
          </p:cNvCxnSpPr>
          <p:nvPr/>
        </p:nvCxnSpPr>
        <p:spPr>
          <a:xfrm rot="10800000">
            <a:off x="5117366" y="2409033"/>
            <a:ext cx="1021934" cy="365291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изогнутый 637">
            <a:extLst>
              <a:ext uri="{FF2B5EF4-FFF2-40B4-BE49-F238E27FC236}">
                <a16:creationId xmlns:a16="http://schemas.microsoft.com/office/drawing/2014/main" id="{87E9019B-04C1-42AF-94FF-C45BBD0834D3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rot="10800000">
            <a:off x="5117366" y="2409033"/>
            <a:ext cx="1021934" cy="1034111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изогнутый 637">
            <a:extLst>
              <a:ext uri="{FF2B5EF4-FFF2-40B4-BE49-F238E27FC236}">
                <a16:creationId xmlns:a16="http://schemas.microsoft.com/office/drawing/2014/main" id="{4B1168E4-E644-4272-9888-338893BA7499}"/>
              </a:ext>
            </a:extLst>
          </p:cNvPr>
          <p:cNvCxnSpPr>
            <a:cxnSpLocks/>
            <a:stCxn id="39" idx="1"/>
            <a:endCxn id="27" idx="3"/>
          </p:cNvCxnSpPr>
          <p:nvPr/>
        </p:nvCxnSpPr>
        <p:spPr>
          <a:xfrm rot="10800000">
            <a:off x="5117366" y="2409033"/>
            <a:ext cx="1021934" cy="1704013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39B0469-6E32-4EEB-8396-CC6C2990B66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59944" y="1056943"/>
            <a:ext cx="540000" cy="540000"/>
          </a:xfrm>
          <a:prstGeom prst="rect">
            <a:avLst/>
          </a:prstGeom>
        </p:spPr>
      </p:pic>
      <p:cxnSp>
        <p:nvCxnSpPr>
          <p:cNvPr id="45" name="Соединитель: изогнутый 637">
            <a:extLst>
              <a:ext uri="{FF2B5EF4-FFF2-40B4-BE49-F238E27FC236}">
                <a16:creationId xmlns:a16="http://schemas.microsoft.com/office/drawing/2014/main" id="{504D80BD-24AE-4E61-BBC7-0A7F02A83ABD}"/>
              </a:ext>
            </a:extLst>
          </p:cNvPr>
          <p:cNvCxnSpPr>
            <a:cxnSpLocks/>
            <a:stCxn id="49" idx="1"/>
            <a:endCxn id="36" idx="3"/>
          </p:cNvCxnSpPr>
          <p:nvPr/>
        </p:nvCxnSpPr>
        <p:spPr>
          <a:xfrm rot="10800000" flipV="1">
            <a:off x="6507602" y="3189443"/>
            <a:ext cx="594037" cy="253700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изогнутый 637">
            <a:extLst>
              <a:ext uri="{FF2B5EF4-FFF2-40B4-BE49-F238E27FC236}">
                <a16:creationId xmlns:a16="http://schemas.microsoft.com/office/drawing/2014/main" id="{815AC203-83C4-4E34-9799-F1CE9ACAFA56}"/>
              </a:ext>
            </a:extLst>
          </p:cNvPr>
          <p:cNvCxnSpPr>
            <a:cxnSpLocks/>
            <a:stCxn id="50" idx="1"/>
            <a:endCxn id="36" idx="3"/>
          </p:cNvCxnSpPr>
          <p:nvPr/>
        </p:nvCxnSpPr>
        <p:spPr>
          <a:xfrm rot="10800000">
            <a:off x="6507602" y="3443143"/>
            <a:ext cx="594037" cy="254756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249A982-1E80-4898-9C89-1E5A5A9FF62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01638" y="3950901"/>
            <a:ext cx="405131" cy="3256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F55DB26-329B-4510-9477-1E0D566C6B7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01638" y="4366047"/>
            <a:ext cx="405131" cy="32560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4BDB2EE-6B2F-47BA-A034-C5102FE77B2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01638" y="3026643"/>
            <a:ext cx="405131" cy="32560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F26F75E-C57E-4783-B591-784828F5EE3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01638" y="3535099"/>
            <a:ext cx="405131" cy="325600"/>
          </a:xfrm>
          <a:prstGeom prst="rect">
            <a:avLst/>
          </a:prstGeom>
        </p:spPr>
      </p:pic>
      <p:cxnSp>
        <p:nvCxnSpPr>
          <p:cNvPr id="51" name="Соединитель: изогнутый 637">
            <a:extLst>
              <a:ext uri="{FF2B5EF4-FFF2-40B4-BE49-F238E27FC236}">
                <a16:creationId xmlns:a16="http://schemas.microsoft.com/office/drawing/2014/main" id="{032D6BC9-54A4-47F8-9831-E762277097FD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rot="10800000">
            <a:off x="6507602" y="4113045"/>
            <a:ext cx="594037" cy="656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изогнутый 637">
            <a:extLst>
              <a:ext uri="{FF2B5EF4-FFF2-40B4-BE49-F238E27FC236}">
                <a16:creationId xmlns:a16="http://schemas.microsoft.com/office/drawing/2014/main" id="{55A84954-AB16-42C2-A985-10D5932A1E98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rot="10800000">
            <a:off x="6507602" y="4113045"/>
            <a:ext cx="594037" cy="415802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AE05DCA-EB4D-4591-BD7C-79F08382C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01638" y="4781193"/>
            <a:ext cx="405131" cy="325600"/>
          </a:xfrm>
          <a:prstGeom prst="rect">
            <a:avLst/>
          </a:prstGeom>
        </p:spPr>
      </p:pic>
      <p:cxnSp>
        <p:nvCxnSpPr>
          <p:cNvPr id="54" name="Соединитель: изогнутый 637">
            <a:extLst>
              <a:ext uri="{FF2B5EF4-FFF2-40B4-BE49-F238E27FC236}">
                <a16:creationId xmlns:a16="http://schemas.microsoft.com/office/drawing/2014/main" id="{31AEB4C5-4094-4AAD-9ED6-B3AA6EFFE23B}"/>
              </a:ext>
            </a:extLst>
          </p:cNvPr>
          <p:cNvCxnSpPr>
            <a:cxnSpLocks/>
            <a:stCxn id="53" idx="1"/>
            <a:endCxn id="39" idx="3"/>
          </p:cNvCxnSpPr>
          <p:nvPr/>
        </p:nvCxnSpPr>
        <p:spPr>
          <a:xfrm rot="10800000">
            <a:off x="6507602" y="4113045"/>
            <a:ext cx="594037" cy="830948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C5B0FF9-A85A-48B0-87DA-F21D442E501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41824" y="2527634"/>
            <a:ext cx="602756" cy="601867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D9B2E2F-4669-4095-8967-4874707E533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50542" y="3888860"/>
            <a:ext cx="602756" cy="6018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0B258F3A-1EB2-467A-B3FE-DD032699F4B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50542" y="4507173"/>
            <a:ext cx="602756" cy="601867"/>
          </a:xfrm>
          <a:prstGeom prst="rect">
            <a:avLst/>
          </a:prstGeom>
        </p:spPr>
      </p:pic>
      <p:cxnSp>
        <p:nvCxnSpPr>
          <p:cNvPr id="58" name="Соединитель: изогнутый 637">
            <a:extLst>
              <a:ext uri="{FF2B5EF4-FFF2-40B4-BE49-F238E27FC236}">
                <a16:creationId xmlns:a16="http://schemas.microsoft.com/office/drawing/2014/main" id="{1DD58C92-967D-4E02-B264-35107231BD94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507601" y="2070038"/>
            <a:ext cx="1542941" cy="0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: изогнутый 637">
            <a:extLst>
              <a:ext uri="{FF2B5EF4-FFF2-40B4-BE49-F238E27FC236}">
                <a16:creationId xmlns:a16="http://schemas.microsoft.com/office/drawing/2014/main" id="{596F26E7-A890-43ED-B673-5FC6A6FE094D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6507601" y="2774323"/>
            <a:ext cx="1542941" cy="0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: изогнутый 637">
            <a:extLst>
              <a:ext uri="{FF2B5EF4-FFF2-40B4-BE49-F238E27FC236}">
                <a16:creationId xmlns:a16="http://schemas.microsoft.com/office/drawing/2014/main" id="{1840B15B-4C39-4097-B9AE-8071D01AA3BD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7506769" y="3189443"/>
            <a:ext cx="543773" cy="0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изогнутый 637">
            <a:extLst>
              <a:ext uri="{FF2B5EF4-FFF2-40B4-BE49-F238E27FC236}">
                <a16:creationId xmlns:a16="http://schemas.microsoft.com/office/drawing/2014/main" id="{1665F973-55F7-4488-A6EB-2D38F9A38EB6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7506769" y="3697899"/>
            <a:ext cx="541058" cy="6694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изогнутый 637">
            <a:extLst>
              <a:ext uri="{FF2B5EF4-FFF2-40B4-BE49-F238E27FC236}">
                <a16:creationId xmlns:a16="http://schemas.microsoft.com/office/drawing/2014/main" id="{BB5DBEF4-AA5D-4138-81A5-50F68241BFD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7506769" y="4113701"/>
            <a:ext cx="541058" cy="0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изогнутый 637">
            <a:extLst>
              <a:ext uri="{FF2B5EF4-FFF2-40B4-BE49-F238E27FC236}">
                <a16:creationId xmlns:a16="http://schemas.microsoft.com/office/drawing/2014/main" id="{A36CF971-C6F1-4CF3-96AE-3B2BECCFE786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7506769" y="4528847"/>
            <a:ext cx="541058" cy="0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изогнутый 637">
            <a:extLst>
              <a:ext uri="{FF2B5EF4-FFF2-40B4-BE49-F238E27FC236}">
                <a16:creationId xmlns:a16="http://schemas.microsoft.com/office/drawing/2014/main" id="{C1EA5F64-0DBD-4C90-852F-3045AAC6C1A5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7506769" y="4943993"/>
            <a:ext cx="541058" cy="0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611A324A-AF54-4908-B5A4-6E82A56B9F1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81920" y="1056943"/>
            <a:ext cx="540000" cy="540000"/>
          </a:xfrm>
          <a:prstGeom prst="rect">
            <a:avLst/>
          </a:prstGeom>
        </p:spPr>
      </p:pic>
      <p:cxnSp>
        <p:nvCxnSpPr>
          <p:cNvPr id="66" name="Соединитель: изогнутый 637">
            <a:extLst>
              <a:ext uri="{FF2B5EF4-FFF2-40B4-BE49-F238E27FC236}">
                <a16:creationId xmlns:a16="http://schemas.microsoft.com/office/drawing/2014/main" id="{449F5590-F299-498F-A549-E22665FE1A8C}"/>
              </a:ext>
            </a:extLst>
          </p:cNvPr>
          <p:cNvCxnSpPr>
            <a:cxnSpLocks/>
            <a:stCxn id="73" idx="3"/>
            <a:endCxn id="122" idx="1"/>
          </p:cNvCxnSpPr>
          <p:nvPr/>
        </p:nvCxnSpPr>
        <p:spPr>
          <a:xfrm>
            <a:off x="9182042" y="2110829"/>
            <a:ext cx="343183" cy="1037374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746412C-FB58-465B-9A70-624F98C5E6A1}"/>
              </a:ext>
            </a:extLst>
          </p:cNvPr>
          <p:cNvSpPr txBox="1"/>
          <p:nvPr/>
        </p:nvSpPr>
        <p:spPr>
          <a:xfrm>
            <a:off x="10581809" y="4529344"/>
            <a:ext cx="602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>
                <a:solidFill>
                  <a:srgbClr val="002060"/>
                </a:solidFill>
              </a:rPr>
              <a:t>АРХИВ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498D2516-D010-42B5-A61E-1DD13F094A2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72916" y="4374760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2BCBA0C-7DF6-4BB1-9BB1-8F5E5E2EA827}"/>
              </a:ext>
            </a:extLst>
          </p:cNvPr>
          <p:cNvCxnSpPr/>
          <p:nvPr/>
        </p:nvCxnSpPr>
        <p:spPr>
          <a:xfrm>
            <a:off x="496081" y="1494403"/>
            <a:ext cx="948751" cy="0"/>
          </a:xfrm>
          <a:prstGeom prst="straightConnector1">
            <a:avLst/>
          </a:prstGeom>
          <a:ln w="47625" cmpd="dbl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FD88805-1BB6-411F-8EF9-4D4229A70F74}"/>
              </a:ext>
            </a:extLst>
          </p:cNvPr>
          <p:cNvSpPr txBox="1"/>
          <p:nvPr/>
        </p:nvSpPr>
        <p:spPr>
          <a:xfrm>
            <a:off x="1445758" y="1371293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Информационный поток</a:t>
            </a: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E00B8B9-980F-48C7-81BD-DB7ADBF04A3B}"/>
              </a:ext>
            </a:extLst>
          </p:cNvPr>
          <p:cNvCxnSpPr/>
          <p:nvPr/>
        </p:nvCxnSpPr>
        <p:spPr>
          <a:xfrm>
            <a:off x="496081" y="1292504"/>
            <a:ext cx="948751" cy="0"/>
          </a:xfrm>
          <a:prstGeom prst="straightConnector1">
            <a:avLst/>
          </a:prstGeom>
          <a:ln w="47625" cmpd="dbl">
            <a:solidFill>
              <a:schemeClr val="accent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331B7CD-543A-47B5-AB92-055AC5880204}"/>
              </a:ext>
            </a:extLst>
          </p:cNvPr>
          <p:cNvSpPr txBox="1"/>
          <p:nvPr/>
        </p:nvSpPr>
        <p:spPr>
          <a:xfrm>
            <a:off x="1447816" y="1169394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Движение оригиналов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EB0E80B7-CBC9-4277-A6E1-FDF60A61F1A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4616" y="1897431"/>
            <a:ext cx="427426" cy="426795"/>
          </a:xfrm>
          <a:prstGeom prst="rect">
            <a:avLst/>
          </a:prstGeom>
          <a:noFill/>
        </p:spPr>
      </p:pic>
      <p:cxnSp>
        <p:nvCxnSpPr>
          <p:cNvPr id="74" name="Соединитель: изогнутый 637">
            <a:extLst>
              <a:ext uri="{FF2B5EF4-FFF2-40B4-BE49-F238E27FC236}">
                <a16:creationId xmlns:a16="http://schemas.microsoft.com/office/drawing/2014/main" id="{21979439-B0AB-4923-80C9-F89EA62331A6}"/>
              </a:ext>
            </a:extLst>
          </p:cNvPr>
          <p:cNvCxnSpPr>
            <a:cxnSpLocks/>
            <a:stCxn id="68" idx="2"/>
            <a:endCxn id="57" idx="2"/>
          </p:cNvCxnSpPr>
          <p:nvPr/>
        </p:nvCxnSpPr>
        <p:spPr>
          <a:xfrm rot="5400000">
            <a:off x="9750278" y="3516402"/>
            <a:ext cx="194280" cy="2990996"/>
          </a:xfrm>
          <a:prstGeom prst="bentConnector3">
            <a:avLst>
              <a:gd name="adj1" fmla="val 609883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B59AF889-14B2-4E0A-85AB-DCFA1764789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7578" y="5488041"/>
            <a:ext cx="338052" cy="33805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C682A99F-A514-4AFF-8370-F4EB783EFBA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0457" y="5494267"/>
            <a:ext cx="405131" cy="325600"/>
          </a:xfrm>
          <a:prstGeom prst="rect">
            <a:avLst/>
          </a:prstGeom>
        </p:spPr>
      </p:pic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7C069C6F-73AE-4F6A-91D8-C378E5714EF9}"/>
              </a:ext>
            </a:extLst>
          </p:cNvPr>
          <p:cNvGrpSpPr/>
          <p:nvPr/>
        </p:nvGrpSpPr>
        <p:grpSpPr>
          <a:xfrm>
            <a:off x="9104299" y="5424606"/>
            <a:ext cx="419302" cy="414123"/>
            <a:chOff x="3219310" y="3280842"/>
            <a:chExt cx="419302" cy="41412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764781-5CD4-41B5-92EA-E17E624E7B45}"/>
                </a:ext>
              </a:extLst>
            </p:cNvPr>
            <p:cNvSpPr txBox="1"/>
            <p:nvPr/>
          </p:nvSpPr>
          <p:spPr>
            <a:xfrm>
              <a:off x="3280943" y="3412729"/>
              <a:ext cx="357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B61351"/>
                  </a:solidFill>
                </a:defRPr>
              </a:lvl1pPr>
            </a:lstStyle>
            <a:p>
              <a:pPr algn="l"/>
              <a:r>
                <a:rPr lang="en-US" dirty="0">
                  <a:solidFill>
                    <a:srgbClr val="002060"/>
                  </a:solidFill>
                </a:rPr>
                <a:t>IIIIII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34D493F6-A0A2-4EB1-9459-A4BEE332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219310" y="3280842"/>
              <a:ext cx="414123" cy="414123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6F39184-4684-40EA-A09B-5E120F3F06DD}"/>
              </a:ext>
            </a:extLst>
          </p:cNvPr>
          <p:cNvSpPr txBox="1"/>
          <p:nvPr/>
        </p:nvSpPr>
        <p:spPr>
          <a:xfrm>
            <a:off x="8943187" y="5799487"/>
            <a:ext cx="7363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i="1">
                <a:solidFill>
                  <a:srgbClr val="1F4E79"/>
                </a:solidFill>
              </a:defRPr>
            </a:lvl1pPr>
          </a:lstStyle>
          <a:p>
            <a:r>
              <a:rPr lang="ru-RU" sz="600" b="1" i="0" dirty="0">
                <a:solidFill>
                  <a:srgbClr val="002060"/>
                </a:solidFill>
              </a:rPr>
              <a:t>Маркировка ШК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A85F9D65-108F-4214-B7B0-3C4D1C33AFC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48742" y="1056943"/>
            <a:ext cx="540000" cy="540000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9ECCBC8E-DCCB-4C0F-8E72-425531729E63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4616" y="2615665"/>
            <a:ext cx="427426" cy="426795"/>
          </a:xfrm>
          <a:prstGeom prst="rect">
            <a:avLst/>
          </a:prstGeom>
          <a:noFill/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6AC0E12-83C9-461B-9E7D-77012E6CBAB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46175" y="4137599"/>
            <a:ext cx="427426" cy="426795"/>
          </a:xfrm>
          <a:prstGeom prst="rect">
            <a:avLst/>
          </a:prstGeom>
          <a:noFill/>
        </p:spPr>
      </p:pic>
      <p:cxnSp>
        <p:nvCxnSpPr>
          <p:cNvPr id="85" name="Соединитель: изогнутый 637">
            <a:extLst>
              <a:ext uri="{FF2B5EF4-FFF2-40B4-BE49-F238E27FC236}">
                <a16:creationId xmlns:a16="http://schemas.microsoft.com/office/drawing/2014/main" id="{3EC16741-A814-4932-B79B-ACDBCE4BD054}"/>
              </a:ext>
            </a:extLst>
          </p:cNvPr>
          <p:cNvCxnSpPr>
            <a:cxnSpLocks/>
            <a:stCxn id="82" idx="3"/>
            <a:endCxn id="122" idx="1"/>
          </p:cNvCxnSpPr>
          <p:nvPr/>
        </p:nvCxnSpPr>
        <p:spPr>
          <a:xfrm>
            <a:off x="9182042" y="2829063"/>
            <a:ext cx="343183" cy="319140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изогнутый 637">
            <a:extLst>
              <a:ext uri="{FF2B5EF4-FFF2-40B4-BE49-F238E27FC236}">
                <a16:creationId xmlns:a16="http://schemas.microsoft.com/office/drawing/2014/main" id="{7ED933B3-83EC-4441-B921-F3816A8F088B}"/>
              </a:ext>
            </a:extLst>
          </p:cNvPr>
          <p:cNvCxnSpPr>
            <a:cxnSpLocks/>
            <a:stCxn id="83" idx="3"/>
            <a:endCxn id="122" idx="1"/>
          </p:cNvCxnSpPr>
          <p:nvPr/>
        </p:nvCxnSpPr>
        <p:spPr>
          <a:xfrm flipV="1">
            <a:off x="9173601" y="3148203"/>
            <a:ext cx="351624" cy="1202794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изогнутый 637">
            <a:extLst>
              <a:ext uri="{FF2B5EF4-FFF2-40B4-BE49-F238E27FC236}">
                <a16:creationId xmlns:a16="http://schemas.microsoft.com/office/drawing/2014/main" id="{E4805059-60CB-4BCB-9E7D-C18C82588DE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0522781" y="3189698"/>
            <a:ext cx="526427" cy="0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5909BE5-05A5-44B7-A696-5056E1CEFA7F}"/>
              </a:ext>
            </a:extLst>
          </p:cNvPr>
          <p:cNvSpPr txBox="1"/>
          <p:nvPr/>
        </p:nvSpPr>
        <p:spPr>
          <a:xfrm>
            <a:off x="9166340" y="1551468"/>
            <a:ext cx="1104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РЕГИСТРАЦИЯ В </a:t>
            </a:r>
            <a:r>
              <a:rPr lang="en-US" sz="900" b="1" dirty="0">
                <a:solidFill>
                  <a:srgbClr val="002060"/>
                </a:solidFill>
              </a:rPr>
              <a:t>PYRUS</a:t>
            </a:r>
            <a:endParaRPr lang="ru-RU" sz="900" b="1" dirty="0">
              <a:solidFill>
                <a:srgbClr val="002060"/>
              </a:solidFill>
            </a:endParaRPr>
          </a:p>
        </p:txBody>
      </p:sp>
      <p:cxnSp>
        <p:nvCxnSpPr>
          <p:cNvPr id="89" name="Соединитель: изогнутый 637">
            <a:extLst>
              <a:ext uri="{FF2B5EF4-FFF2-40B4-BE49-F238E27FC236}">
                <a16:creationId xmlns:a16="http://schemas.microsoft.com/office/drawing/2014/main" id="{BABFE0CF-517A-452B-A6A1-BF41AB969E57}"/>
              </a:ext>
            </a:extLst>
          </p:cNvPr>
          <p:cNvCxnSpPr>
            <a:cxnSpLocks/>
            <a:stCxn id="50" idx="1"/>
            <a:endCxn id="39" idx="3"/>
          </p:cNvCxnSpPr>
          <p:nvPr/>
        </p:nvCxnSpPr>
        <p:spPr>
          <a:xfrm rot="10800000" flipV="1">
            <a:off x="6507602" y="3697899"/>
            <a:ext cx="594037" cy="415146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3B6A3C4D-F623-4658-A90C-8D383B5417EF}"/>
              </a:ext>
            </a:extLst>
          </p:cNvPr>
          <p:cNvSpPr/>
          <p:nvPr/>
        </p:nvSpPr>
        <p:spPr>
          <a:xfrm>
            <a:off x="9153320" y="1333069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④</a:t>
            </a:r>
            <a:endParaRPr lang="ru-RU" sz="9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A2A7794-E5B6-4624-A4D6-E822BE826DD2}"/>
              </a:ext>
            </a:extLst>
          </p:cNvPr>
          <p:cNvSpPr/>
          <p:nvPr/>
        </p:nvSpPr>
        <p:spPr>
          <a:xfrm>
            <a:off x="9827112" y="5258622"/>
            <a:ext cx="3385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⑤</a:t>
            </a:r>
            <a:endParaRPr lang="ru-RU" sz="9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3E0A5612-ED1D-45FD-A89B-2D98915D92AF}"/>
              </a:ext>
            </a:extLst>
          </p:cNvPr>
          <p:cNvSpPr/>
          <p:nvPr/>
        </p:nvSpPr>
        <p:spPr>
          <a:xfrm>
            <a:off x="6653073" y="1323638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②</a:t>
            </a:r>
            <a:endParaRPr lang="ru-RU" sz="9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BB734788-772B-4679-99D4-9A0EC17AEEBB}"/>
              </a:ext>
            </a:extLst>
          </p:cNvPr>
          <p:cNvSpPr/>
          <p:nvPr/>
        </p:nvSpPr>
        <p:spPr>
          <a:xfrm>
            <a:off x="7806815" y="1334671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③</a:t>
            </a:r>
            <a:endParaRPr lang="ru-RU" sz="900" dirty="0"/>
          </a:p>
        </p:txBody>
      </p:sp>
      <p:cxnSp>
        <p:nvCxnSpPr>
          <p:cNvPr id="95" name="Соединитель: изогнутый 637">
            <a:extLst>
              <a:ext uri="{FF2B5EF4-FFF2-40B4-BE49-F238E27FC236}">
                <a16:creationId xmlns:a16="http://schemas.microsoft.com/office/drawing/2014/main" id="{E9032DF1-31A3-4776-A1A4-44CDCCE5ECA2}"/>
              </a:ext>
            </a:extLst>
          </p:cNvPr>
          <p:cNvCxnSpPr>
            <a:cxnSpLocks/>
            <a:stCxn id="68" idx="0"/>
            <a:endCxn id="28" idx="2"/>
          </p:cNvCxnSpPr>
          <p:nvPr/>
        </p:nvCxnSpPr>
        <p:spPr>
          <a:xfrm rot="16200000" flipV="1">
            <a:off x="10896931" y="3928775"/>
            <a:ext cx="891662" cy="308"/>
          </a:xfrm>
          <a:prstGeom prst="bentConnector3">
            <a:avLst>
              <a:gd name="adj1" fmla="val 50000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E528FAA4-E4F6-446A-BEE4-D379A42BD674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33928" y="3306827"/>
            <a:ext cx="427426" cy="426795"/>
          </a:xfrm>
          <a:prstGeom prst="rect">
            <a:avLst/>
          </a:prstGeom>
          <a:noFill/>
        </p:spPr>
      </p:pic>
      <p:cxnSp>
        <p:nvCxnSpPr>
          <p:cNvPr id="106" name="Соединитель: изогнутый 637">
            <a:extLst>
              <a:ext uri="{FF2B5EF4-FFF2-40B4-BE49-F238E27FC236}">
                <a16:creationId xmlns:a16="http://schemas.microsoft.com/office/drawing/2014/main" id="{77FBD525-F7BC-402E-B852-142C60528F3C}"/>
              </a:ext>
            </a:extLst>
          </p:cNvPr>
          <p:cNvCxnSpPr>
            <a:cxnSpLocks/>
            <a:stCxn id="103" idx="3"/>
            <a:endCxn id="122" idx="1"/>
          </p:cNvCxnSpPr>
          <p:nvPr/>
        </p:nvCxnSpPr>
        <p:spPr>
          <a:xfrm flipV="1">
            <a:off x="9161354" y="3148203"/>
            <a:ext cx="363871" cy="372022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Объект 121">
            <a:extLst>
              <a:ext uri="{FF2B5EF4-FFF2-40B4-BE49-F238E27FC236}">
                <a16:creationId xmlns:a16="http://schemas.microsoft.com/office/drawing/2014/main" id="{7EACE710-645A-4E6C-A819-67EE343CB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833454"/>
              </p:ext>
            </p:extLst>
          </p:nvPr>
        </p:nvGraphicFramePr>
        <p:xfrm>
          <a:off x="9525225" y="3001338"/>
          <a:ext cx="877460" cy="29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orelDRAW" r:id="rId21" imgW="8953833" imgH="2997479" progId="CorelDraw.Graphic.24">
                  <p:embed/>
                </p:oleObj>
              </mc:Choice>
              <mc:Fallback>
                <p:oleObj name="CorelDRAW" r:id="rId21" imgW="8953833" imgH="2997479" progId="CorelDraw.Graphic.24">
                  <p:embed/>
                  <p:pic>
                    <p:nvPicPr>
                      <p:cNvPr id="84" name="Объект 83">
                        <a:extLst>
                          <a:ext uri="{FF2B5EF4-FFF2-40B4-BE49-F238E27FC236}">
                            <a16:creationId xmlns:a16="http://schemas.microsoft.com/office/drawing/2014/main" id="{DD516FC6-009B-4766-B882-C7B2F200B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25225" y="3001338"/>
                        <a:ext cx="877460" cy="293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Таблица 109">
            <a:extLst>
              <a:ext uri="{FF2B5EF4-FFF2-40B4-BE49-F238E27FC236}">
                <a16:creationId xmlns:a16="http://schemas.microsoft.com/office/drawing/2014/main" id="{9720A0A5-F0E1-0154-7C41-F4AD6FC1B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71380"/>
              </p:ext>
            </p:extLst>
          </p:nvPr>
        </p:nvGraphicFramePr>
        <p:xfrm>
          <a:off x="376643" y="3048144"/>
          <a:ext cx="5035107" cy="3362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670">
                  <a:extLst>
                    <a:ext uri="{9D8B030D-6E8A-4147-A177-3AD203B41FA5}">
                      <a16:colId xmlns:a16="http://schemas.microsoft.com/office/drawing/2014/main" val="538786494"/>
                    </a:ext>
                  </a:extLst>
                </a:gridCol>
                <a:gridCol w="1415974">
                  <a:extLst>
                    <a:ext uri="{9D8B030D-6E8A-4147-A177-3AD203B41FA5}">
                      <a16:colId xmlns:a16="http://schemas.microsoft.com/office/drawing/2014/main" val="3518697212"/>
                    </a:ext>
                  </a:extLst>
                </a:gridCol>
                <a:gridCol w="3266463">
                  <a:extLst>
                    <a:ext uri="{9D8B030D-6E8A-4147-A177-3AD203B41FA5}">
                      <a16:colId xmlns:a16="http://schemas.microsoft.com/office/drawing/2014/main" val="1934053166"/>
                    </a:ext>
                  </a:extLst>
                </a:gridCol>
              </a:tblGrid>
              <a:tr h="1729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№ п/п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Описание процесса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Недостатки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 anchor="b"/>
                </a:tc>
                <a:extLst>
                  <a:ext uri="{0D108BD9-81ED-4DB2-BD59-A6C34878D82A}">
                    <a16:rowId xmlns:a16="http://schemas.microsoft.com/office/drawing/2014/main" val="359493416"/>
                  </a:ext>
                </a:extLst>
              </a:tr>
              <a:tr h="7421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Вскрытие и сепарация входящей корреспонденции на 4 основных маршрута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Отсутствует маркировка и постановка на учет конвертов (маркировка дел осуществляется позже при сканировании и не используется в процессах Центра обработки)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2422754745"/>
                  </a:ext>
                </a:extLst>
              </a:tr>
              <a:tr h="666172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Сепарация по исполнителям-регистраторам конкретных типов документов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Вторичная сепарация, осуществляемая на основании содержания корреспонденции. Результаты  трудоемкого анализа фиксируются только при распределении  по маршрутам обработки.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2985050360"/>
                  </a:ext>
                </a:extLst>
              </a:tr>
              <a:tr h="666172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effectLst/>
                        </a:rPr>
                        <a:t>Сканирование документов в файловое пространство.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 Требует пофайловой обработки, используются разные сканеры для поточного и  книжного сканирования,  точки сканирования разнесены друг от друга по подразделениям. При нескольких запросах в отправлении конверт сканируется несколько раз.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1884878950"/>
                  </a:ext>
                </a:extLst>
              </a:tr>
              <a:tr h="6693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effectLst/>
                        </a:rPr>
                        <a:t>Ручная регистрация в </a:t>
                      </a:r>
                      <a:r>
                        <a:rPr lang="en" sz="900" u="none" strike="noStrike">
                          <a:effectLst/>
                        </a:rPr>
                        <a:t>Pyrus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Каждая группа  регистрирует только свои документы. Отсутствует возможность копирования текста из </a:t>
                      </a:r>
                      <a:r>
                        <a:rPr lang="en" sz="900" u="none" strike="noStrike" dirty="0">
                          <a:effectLst/>
                        </a:rPr>
                        <a:t>PDF, </a:t>
                      </a:r>
                      <a:r>
                        <a:rPr lang="ru-RU" sz="900" u="none" strike="noStrike" dirty="0">
                          <a:effectLst/>
                        </a:rPr>
                        <a:t>большое количество технических атрибутов (определяющихся из самого факта обработки документов) заполняются руками.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1081996360"/>
                  </a:ext>
                </a:extLst>
              </a:tr>
              <a:tr h="4452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>
                          <a:effectLst/>
                        </a:rPr>
                        <a:t>Ручное заполнение описи с указанием ШК пакета документов и ШК короба.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Опись не содержит информации о каждом документе, входящем в передаваемые на хранение дела, для поиска оригинала конкретного документа необходимо анализировать опись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13429976"/>
                  </a:ext>
                </a:extLst>
              </a:tr>
            </a:tbl>
          </a:graphicData>
        </a:graphic>
      </p:graphicFrame>
      <p:sp>
        <p:nvSpPr>
          <p:cNvPr id="96" name="Номер слайда 4">
            <a:extLst>
              <a:ext uri="{FF2B5EF4-FFF2-40B4-BE49-F238E27FC236}">
                <a16:creationId xmlns:a16="http://schemas.microsoft.com/office/drawing/2014/main" id="{36BACA2B-C31E-49EC-9E56-49D9910EB641}"/>
              </a:ext>
            </a:extLst>
          </p:cNvPr>
          <p:cNvSpPr txBox="1">
            <a:spLocks/>
          </p:cNvSpPr>
          <p:nvPr/>
        </p:nvSpPr>
        <p:spPr>
          <a:xfrm>
            <a:off x="11326352" y="6390975"/>
            <a:ext cx="442859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E1AF5D70-EC60-4A12-9E6F-AD61A71B7401}" type="slidenum">
              <a:rPr lang="ru-RU" smtClean="0"/>
              <a:pPr algn="ctr"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21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13C3E7A-5495-4067-93DE-8630D0D9F386}"/>
              </a:ext>
            </a:extLst>
          </p:cNvPr>
          <p:cNvSpPr/>
          <p:nvPr/>
        </p:nvSpPr>
        <p:spPr>
          <a:xfrm>
            <a:off x="9203715" y="4215398"/>
            <a:ext cx="1227419" cy="9010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лако 1">
            <a:extLst>
              <a:ext uri="{FF2B5EF4-FFF2-40B4-BE49-F238E27FC236}">
                <a16:creationId xmlns:a16="http://schemas.microsoft.com/office/drawing/2014/main" id="{AAD08088-3822-4D6F-8433-FD645350B424}"/>
              </a:ext>
            </a:extLst>
          </p:cNvPr>
          <p:cNvSpPr/>
          <p:nvPr/>
        </p:nvSpPr>
        <p:spPr>
          <a:xfrm>
            <a:off x="7843378" y="2270507"/>
            <a:ext cx="1647337" cy="1343361"/>
          </a:xfrm>
          <a:prstGeom prst="cloud">
            <a:avLst/>
          </a:prstGeom>
          <a:gradFill flip="none" rotWithShape="1">
            <a:gsLst>
              <a:gs pos="12000">
                <a:schemeClr val="accent5">
                  <a:lumMod val="5000"/>
                  <a:lumOff val="95000"/>
                </a:schemeClr>
              </a:gs>
              <a:gs pos="41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Заголовок 1">
            <a:extLst>
              <a:ext uri="{FF2B5EF4-FFF2-40B4-BE49-F238E27FC236}">
                <a16:creationId xmlns:a16="http://schemas.microsoft.com/office/drawing/2014/main" id="{9857A403-6ABA-4A3F-8DFA-232614B3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08048"/>
            <a:ext cx="10983232" cy="798858"/>
          </a:xfrm>
        </p:spPr>
        <p:txBody>
          <a:bodyPr>
            <a:normAutofit/>
          </a:bodyPr>
          <a:lstStyle/>
          <a:p>
            <a:pPr marL="21433" eaLnBrk="0" fontAlgn="base" hangingPunct="0">
              <a:spcAft>
                <a:spcPct val="0"/>
              </a:spcAft>
            </a:pPr>
            <a:r>
              <a:rPr lang="ru-RU" altLang="ru-RU" sz="2800" b="1" dirty="0">
                <a:cs typeface="Segoe UI" panose="020B0502040204020203" pitchFamily="34" charset="0"/>
              </a:rPr>
              <a:t>Схема поступления и обработки корреспонденции TO BE</a:t>
            </a: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54EF043-7AEE-4E73-AE05-775A82D0B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327" y="2607628"/>
            <a:ext cx="559563" cy="5595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DDDF46B6-439B-4145-A34A-9D57E7C645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63" y="2437391"/>
            <a:ext cx="900001" cy="900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F4B020D-4ADB-4440-BAEB-B9B44ED2AB97}"/>
              </a:ext>
            </a:extLst>
          </p:cNvPr>
          <p:cNvSpPr txBox="1"/>
          <p:nvPr/>
        </p:nvSpPr>
        <p:spPr>
          <a:xfrm>
            <a:off x="1863494" y="3063499"/>
            <a:ext cx="7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i="1">
                <a:solidFill>
                  <a:srgbClr val="1F4E79"/>
                </a:solidFill>
              </a:defRPr>
            </a:lvl1pPr>
          </a:lstStyle>
          <a:p>
            <a:r>
              <a:rPr lang="ru-RU" b="1" i="0" dirty="0">
                <a:solidFill>
                  <a:srgbClr val="002060"/>
                </a:solidFill>
              </a:rPr>
              <a:t>РУЧНАЯ СЕПАРАЦИЯ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4FE19B-14E0-43D1-B3C2-165AB2627655}"/>
              </a:ext>
            </a:extLst>
          </p:cNvPr>
          <p:cNvSpPr txBox="1"/>
          <p:nvPr/>
        </p:nvSpPr>
        <p:spPr>
          <a:xfrm>
            <a:off x="273107" y="3180807"/>
            <a:ext cx="12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rgbClr val="1F4E79"/>
                </a:solidFill>
              </a:defRPr>
            </a:lvl1pPr>
          </a:lstStyle>
          <a:p>
            <a:pPr algn="ctr"/>
            <a:r>
              <a:rPr lang="ru-RU" b="1" dirty="0">
                <a:solidFill>
                  <a:srgbClr val="002060"/>
                </a:solidFill>
              </a:rPr>
              <a:t>ВХОДЯЩАЯ КОРРЕСПОНДЕНЦИЯ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BEF727-68A1-4A13-A8F7-8FB5AE947660}"/>
              </a:ext>
            </a:extLst>
          </p:cNvPr>
          <p:cNvSpPr txBox="1"/>
          <p:nvPr/>
        </p:nvSpPr>
        <p:spPr>
          <a:xfrm>
            <a:off x="9865391" y="4456177"/>
            <a:ext cx="602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>
                <a:solidFill>
                  <a:srgbClr val="002060"/>
                </a:solidFill>
              </a:rPr>
              <a:t>АРХИВ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87D4A6-8066-4801-B636-317781680822}"/>
              </a:ext>
            </a:extLst>
          </p:cNvPr>
          <p:cNvSpPr txBox="1"/>
          <p:nvPr/>
        </p:nvSpPr>
        <p:spPr>
          <a:xfrm>
            <a:off x="10569735" y="2924366"/>
            <a:ext cx="10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РЕГИОНЫ И ПОДРАЗДЕЛЕНИЯ</a:t>
            </a:r>
          </a:p>
        </p:txBody>
      </p:sp>
      <p:cxnSp>
        <p:nvCxnSpPr>
          <p:cNvPr id="106" name="Соединитель: изогнутый 637">
            <a:extLst>
              <a:ext uri="{FF2B5EF4-FFF2-40B4-BE49-F238E27FC236}">
                <a16:creationId xmlns:a16="http://schemas.microsoft.com/office/drawing/2014/main" id="{599E7C81-915A-450E-B759-73B9A1C74058}"/>
              </a:ext>
            </a:extLst>
          </p:cNvPr>
          <p:cNvCxnSpPr>
            <a:cxnSpLocks/>
            <a:stCxn id="137" idx="1"/>
            <a:endCxn id="107" idx="3"/>
          </p:cNvCxnSpPr>
          <p:nvPr/>
        </p:nvCxnSpPr>
        <p:spPr>
          <a:xfrm flipH="1" flipV="1">
            <a:off x="1150764" y="2889573"/>
            <a:ext cx="916587" cy="1096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974EFC34-81B4-4ADE-973A-31800ED8F9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4" y="2619573"/>
            <a:ext cx="540000" cy="540000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7816DB13-33EB-44CB-90D2-84F151C0A6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4320" y="4300617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831A795-35C9-42F2-8B0E-E29300BE1E7B}"/>
              </a:ext>
            </a:extLst>
          </p:cNvPr>
          <p:cNvSpPr txBox="1"/>
          <p:nvPr/>
        </p:nvSpPr>
        <p:spPr>
          <a:xfrm>
            <a:off x="9674319" y="1034059"/>
            <a:ext cx="12836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i="1" dirty="0">
                <a:solidFill>
                  <a:srgbClr val="002060"/>
                </a:solidFill>
              </a:rPr>
              <a:t>ОФОРМЛЕНИЕ ОРИГИНАЛОВ ДОКУМЕНТОВ</a:t>
            </a:r>
          </a:p>
        </p:txBody>
      </p:sp>
      <p:cxnSp>
        <p:nvCxnSpPr>
          <p:cNvPr id="111" name="Соединитель: изогнутый 637">
            <a:extLst>
              <a:ext uri="{FF2B5EF4-FFF2-40B4-BE49-F238E27FC236}">
                <a16:creationId xmlns:a16="http://schemas.microsoft.com/office/drawing/2014/main" id="{42579570-1F64-42EC-A70F-2C6E0515714C}"/>
              </a:ext>
            </a:extLst>
          </p:cNvPr>
          <p:cNvCxnSpPr>
            <a:cxnSpLocks/>
            <a:stCxn id="109" idx="1"/>
            <a:endCxn id="124" idx="3"/>
          </p:cNvCxnSpPr>
          <p:nvPr/>
        </p:nvCxnSpPr>
        <p:spPr>
          <a:xfrm flipH="1">
            <a:off x="7824142" y="1287975"/>
            <a:ext cx="1850177" cy="4975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B8E15D83-124C-47FA-A549-CA3095E13BCC}"/>
              </a:ext>
            </a:extLst>
          </p:cNvPr>
          <p:cNvSpPr/>
          <p:nvPr/>
        </p:nvSpPr>
        <p:spPr>
          <a:xfrm>
            <a:off x="2348206" y="2553436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①</a:t>
            </a:r>
            <a:endParaRPr lang="ru-RU" sz="900" dirty="0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D17FA6D9-8CC0-4367-B221-CD3FEE4581F0}"/>
              </a:ext>
            </a:extLst>
          </p:cNvPr>
          <p:cNvSpPr/>
          <p:nvPr/>
        </p:nvSpPr>
        <p:spPr>
          <a:xfrm>
            <a:off x="8755050" y="2437391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④</a:t>
            </a:r>
            <a:endParaRPr lang="ru-RU" sz="900" dirty="0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6CFAD78F-67FB-4F4B-910F-98DAB2F74E75}"/>
              </a:ext>
            </a:extLst>
          </p:cNvPr>
          <p:cNvSpPr/>
          <p:nvPr/>
        </p:nvSpPr>
        <p:spPr>
          <a:xfrm>
            <a:off x="10128613" y="2515534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⑤</a:t>
            </a:r>
            <a:endParaRPr lang="ru-RU" sz="900" dirty="0"/>
          </a:p>
        </p:txBody>
      </p: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A3EBF2B8-3A95-4270-BF37-7C6B2269D6B2}"/>
              </a:ext>
            </a:extLst>
          </p:cNvPr>
          <p:cNvGrpSpPr/>
          <p:nvPr/>
        </p:nvGrpSpPr>
        <p:grpSpPr>
          <a:xfrm>
            <a:off x="4595393" y="2678539"/>
            <a:ext cx="419302" cy="414123"/>
            <a:chOff x="3219310" y="3280842"/>
            <a:chExt cx="419302" cy="41412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0C5406-B2DA-4166-AE8E-A05F26B05B8B}"/>
                </a:ext>
              </a:extLst>
            </p:cNvPr>
            <p:cNvSpPr txBox="1"/>
            <p:nvPr/>
          </p:nvSpPr>
          <p:spPr>
            <a:xfrm>
              <a:off x="3280943" y="3412729"/>
              <a:ext cx="357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B61351"/>
                  </a:solidFill>
                </a:defRPr>
              </a:lvl1pPr>
            </a:lstStyle>
            <a:p>
              <a:pPr algn="l"/>
              <a:r>
                <a:rPr lang="en-US" dirty="0">
                  <a:solidFill>
                    <a:srgbClr val="002060"/>
                  </a:solidFill>
                </a:rPr>
                <a:t>IIIIII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pic>
          <p:nvPicPr>
            <p:cNvPr id="119" name="Рисунок 118">
              <a:extLst>
                <a:ext uri="{FF2B5EF4-FFF2-40B4-BE49-F238E27FC236}">
                  <a16:creationId xmlns:a16="http://schemas.microsoft.com/office/drawing/2014/main" id="{65ECDCB8-136A-4C5D-AFDB-0BA198A1E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19310" y="3280842"/>
              <a:ext cx="414123" cy="414123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584E514-29CE-4C86-BACC-3966B9421082}"/>
              </a:ext>
            </a:extLst>
          </p:cNvPr>
          <p:cNvSpPr txBox="1"/>
          <p:nvPr/>
        </p:nvSpPr>
        <p:spPr>
          <a:xfrm>
            <a:off x="5787826" y="2953680"/>
            <a:ext cx="10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i="1">
                <a:solidFill>
                  <a:srgbClr val="1F4E79"/>
                </a:solidFill>
              </a:defRPr>
            </a:lvl1pPr>
          </a:lstStyle>
          <a:p>
            <a:r>
              <a:rPr lang="ru-RU" b="1" dirty="0">
                <a:solidFill>
                  <a:srgbClr val="002060"/>
                </a:solidFill>
              </a:rPr>
              <a:t>ПОТОЧНОЕ СКАНИРОВАНИЕ</a:t>
            </a:r>
          </a:p>
        </p:txBody>
      </p: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4F67060E-E2A7-4C85-9858-0B71667B494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65158" y="2588644"/>
            <a:ext cx="602756" cy="601867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3C0EFB04-323C-4AE9-933C-6993DC195DA2}"/>
              </a:ext>
            </a:extLst>
          </p:cNvPr>
          <p:cNvSpPr txBox="1"/>
          <p:nvPr/>
        </p:nvSpPr>
        <p:spPr>
          <a:xfrm>
            <a:off x="4287969" y="3069080"/>
            <a:ext cx="1110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i="1">
                <a:solidFill>
                  <a:srgbClr val="1F4E79"/>
                </a:solidFill>
              </a:defRPr>
            </a:lvl1pPr>
          </a:lstStyle>
          <a:p>
            <a:r>
              <a:rPr lang="ru-RU" b="1" i="0" dirty="0">
                <a:solidFill>
                  <a:srgbClr val="002060"/>
                </a:solidFill>
              </a:rPr>
              <a:t>МАРКИРОВКА ШК</a:t>
            </a:r>
          </a:p>
        </p:txBody>
      </p:sp>
      <p:cxnSp>
        <p:nvCxnSpPr>
          <p:cNvPr id="123" name="Соединитель: изогнутый 637">
            <a:extLst>
              <a:ext uri="{FF2B5EF4-FFF2-40B4-BE49-F238E27FC236}">
                <a16:creationId xmlns:a16="http://schemas.microsoft.com/office/drawing/2014/main" id="{3EC5AF8E-7CC4-4367-9FE7-9E4DEB3F3BB1}"/>
              </a:ext>
            </a:extLst>
          </p:cNvPr>
          <p:cNvCxnSpPr>
            <a:cxnSpLocks/>
            <a:stCxn id="124" idx="1"/>
            <a:endCxn id="121" idx="0"/>
          </p:cNvCxnSpPr>
          <p:nvPr/>
        </p:nvCxnSpPr>
        <p:spPr>
          <a:xfrm rot="10800000" flipV="1">
            <a:off x="7066537" y="1292950"/>
            <a:ext cx="389305" cy="1295694"/>
          </a:xfrm>
          <a:prstGeom prst="bentConnector2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295B4B23-D18B-4F4E-9BA1-3C30FDA6D6F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55841" y="1144950"/>
            <a:ext cx="368301" cy="29600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E1027800-5274-46AB-9E18-2AF8D6CD5DF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42611" y="3314178"/>
            <a:ext cx="540000" cy="540000"/>
          </a:xfrm>
          <a:prstGeom prst="rect">
            <a:avLst/>
          </a:prstGeom>
        </p:spPr>
      </p:pic>
      <p:cxnSp>
        <p:nvCxnSpPr>
          <p:cNvPr id="126" name="Соединитель: изогнутый 637">
            <a:extLst>
              <a:ext uri="{FF2B5EF4-FFF2-40B4-BE49-F238E27FC236}">
                <a16:creationId xmlns:a16="http://schemas.microsoft.com/office/drawing/2014/main" id="{79390DD6-B8AB-46EE-828D-7D7BA44848E4}"/>
              </a:ext>
            </a:extLst>
          </p:cNvPr>
          <p:cNvCxnSpPr>
            <a:cxnSpLocks/>
            <a:stCxn id="108" idx="2"/>
            <a:endCxn id="125" idx="2"/>
          </p:cNvCxnSpPr>
          <p:nvPr/>
        </p:nvCxnSpPr>
        <p:spPr>
          <a:xfrm rot="5400000" flipH="1" flipV="1">
            <a:off x="9900245" y="3628252"/>
            <a:ext cx="986439" cy="1438291"/>
          </a:xfrm>
          <a:prstGeom prst="bentConnector3">
            <a:avLst>
              <a:gd name="adj1" fmla="val -23174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: изогнутый 637">
            <a:extLst>
              <a:ext uri="{FF2B5EF4-FFF2-40B4-BE49-F238E27FC236}">
                <a16:creationId xmlns:a16="http://schemas.microsoft.com/office/drawing/2014/main" id="{372D4870-721A-4730-AD54-9D54CC5EBBA5}"/>
              </a:ext>
            </a:extLst>
          </p:cNvPr>
          <p:cNvCxnSpPr>
            <a:cxnSpLocks/>
            <a:stCxn id="108" idx="1"/>
            <a:endCxn id="121" idx="2"/>
          </p:cNvCxnSpPr>
          <p:nvPr/>
        </p:nvCxnSpPr>
        <p:spPr>
          <a:xfrm rot="10800000">
            <a:off x="7066536" y="3190511"/>
            <a:ext cx="2337784" cy="1380106"/>
          </a:xfrm>
          <a:prstGeom prst="bentConnector2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изогнутый 637">
            <a:extLst>
              <a:ext uri="{FF2B5EF4-FFF2-40B4-BE49-F238E27FC236}">
                <a16:creationId xmlns:a16="http://schemas.microsoft.com/office/drawing/2014/main" id="{F8B66BA4-64D3-40B3-81F2-732282F3E83C}"/>
              </a:ext>
            </a:extLst>
          </p:cNvPr>
          <p:cNvCxnSpPr>
            <a:cxnSpLocks/>
            <a:stCxn id="98" idx="1"/>
            <a:endCxn id="121" idx="3"/>
          </p:cNvCxnSpPr>
          <p:nvPr/>
        </p:nvCxnSpPr>
        <p:spPr>
          <a:xfrm flipH="1">
            <a:off x="7367914" y="2887391"/>
            <a:ext cx="768849" cy="2187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DF37508C-63A4-449C-BAE2-430BA9C03D83}"/>
              </a:ext>
            </a:extLst>
          </p:cNvPr>
          <p:cNvSpPr/>
          <p:nvPr/>
        </p:nvSpPr>
        <p:spPr>
          <a:xfrm>
            <a:off x="9923678" y="4237881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⑥</a:t>
            </a:r>
            <a:endParaRPr lang="ru-RU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8D6CB13-E6B2-4639-99DD-7C8937076452}"/>
              </a:ext>
            </a:extLst>
          </p:cNvPr>
          <p:cNvSpPr txBox="1"/>
          <p:nvPr/>
        </p:nvSpPr>
        <p:spPr>
          <a:xfrm>
            <a:off x="8656659" y="3028772"/>
            <a:ext cx="68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RIO.OCR</a:t>
            </a:r>
            <a:endParaRPr lang="ru-RU" sz="1100" b="1" dirty="0">
              <a:solidFill>
                <a:srgbClr val="002060"/>
              </a:solidFill>
            </a:endParaRPr>
          </a:p>
        </p:txBody>
      </p: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A8EA1605-72DF-4A5B-9DC3-0BF35294AD8B}"/>
              </a:ext>
            </a:extLst>
          </p:cNvPr>
          <p:cNvCxnSpPr/>
          <p:nvPr/>
        </p:nvCxnSpPr>
        <p:spPr>
          <a:xfrm>
            <a:off x="443320" y="1499263"/>
            <a:ext cx="948751" cy="0"/>
          </a:xfrm>
          <a:prstGeom prst="straightConnector1">
            <a:avLst/>
          </a:prstGeom>
          <a:ln w="47625" cmpd="dbl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B2E1E18-B017-4D2A-8B04-9724AC2BF6BF}"/>
              </a:ext>
            </a:extLst>
          </p:cNvPr>
          <p:cNvSpPr txBox="1"/>
          <p:nvPr/>
        </p:nvSpPr>
        <p:spPr>
          <a:xfrm>
            <a:off x="1392997" y="1376153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Информационный поток</a:t>
            </a:r>
          </a:p>
        </p:txBody>
      </p: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7BA91C17-0EE5-499A-9FAF-8D27CDDF53E2}"/>
              </a:ext>
            </a:extLst>
          </p:cNvPr>
          <p:cNvCxnSpPr/>
          <p:nvPr/>
        </p:nvCxnSpPr>
        <p:spPr>
          <a:xfrm>
            <a:off x="443320" y="1297364"/>
            <a:ext cx="948751" cy="0"/>
          </a:xfrm>
          <a:prstGeom prst="straightConnector1">
            <a:avLst/>
          </a:prstGeom>
          <a:ln w="47625" cmpd="dbl">
            <a:solidFill>
              <a:schemeClr val="accent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9F1614B-7B23-44D4-84F6-D12A33D4EAD9}"/>
              </a:ext>
            </a:extLst>
          </p:cNvPr>
          <p:cNvSpPr txBox="1"/>
          <p:nvPr/>
        </p:nvSpPr>
        <p:spPr>
          <a:xfrm>
            <a:off x="1395055" y="1174254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Движение оригиналов</a:t>
            </a:r>
          </a:p>
        </p:txBody>
      </p:sp>
      <p:sp>
        <p:nvSpPr>
          <p:cNvPr id="136" name="Номер слайда 4">
            <a:extLst>
              <a:ext uri="{FF2B5EF4-FFF2-40B4-BE49-F238E27FC236}">
                <a16:creationId xmlns:a16="http://schemas.microsoft.com/office/drawing/2014/main" id="{D0572E95-1CE2-4D8B-B158-CA75713A7EE6}"/>
              </a:ext>
            </a:extLst>
          </p:cNvPr>
          <p:cNvSpPr txBox="1">
            <a:spLocks/>
          </p:cNvSpPr>
          <p:nvPr/>
        </p:nvSpPr>
        <p:spPr>
          <a:xfrm>
            <a:off x="11326352" y="6390975"/>
            <a:ext cx="442859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E1AF5D70-EC60-4A12-9E6F-AD61A71B7401}" type="slidenum">
              <a:rPr lang="ru-RU" smtClean="0"/>
              <a:pPr algn="ctr">
                <a:defRPr/>
              </a:pPr>
              <a:t>2</a:t>
            </a:fld>
            <a:endParaRPr lang="ru-RU" dirty="0"/>
          </a:p>
        </p:txBody>
      </p:sp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683EC5A7-661D-48B5-9331-47C07C214C9C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67351" y="2703610"/>
            <a:ext cx="374671" cy="374118"/>
          </a:xfrm>
          <a:prstGeom prst="rect">
            <a:avLst/>
          </a:prstGeom>
        </p:spPr>
      </p:pic>
      <p:cxnSp>
        <p:nvCxnSpPr>
          <p:cNvPr id="138" name="Соединитель: изогнутый 637">
            <a:extLst>
              <a:ext uri="{FF2B5EF4-FFF2-40B4-BE49-F238E27FC236}">
                <a16:creationId xmlns:a16="http://schemas.microsoft.com/office/drawing/2014/main" id="{FDDA819B-13C7-49C2-A0D0-60C6ACF12627}"/>
              </a:ext>
            </a:extLst>
          </p:cNvPr>
          <p:cNvCxnSpPr>
            <a:cxnSpLocks/>
            <a:stCxn id="151" idx="1"/>
            <a:endCxn id="137" idx="3"/>
          </p:cNvCxnSpPr>
          <p:nvPr/>
        </p:nvCxnSpPr>
        <p:spPr>
          <a:xfrm flipH="1">
            <a:off x="2442022" y="2879771"/>
            <a:ext cx="651277" cy="10898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: изогнутый 637">
            <a:extLst>
              <a:ext uri="{FF2B5EF4-FFF2-40B4-BE49-F238E27FC236}">
                <a16:creationId xmlns:a16="http://schemas.microsoft.com/office/drawing/2014/main" id="{BCF28406-8115-4569-9B67-B2C3F552D1E7}"/>
              </a:ext>
            </a:extLst>
          </p:cNvPr>
          <p:cNvCxnSpPr>
            <a:cxnSpLocks/>
            <a:stCxn id="119" idx="1"/>
            <a:endCxn id="151" idx="3"/>
          </p:cNvCxnSpPr>
          <p:nvPr/>
        </p:nvCxnSpPr>
        <p:spPr>
          <a:xfrm flipH="1" flipV="1">
            <a:off x="4037659" y="2879771"/>
            <a:ext cx="557734" cy="5830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: изогнутый 637">
            <a:extLst>
              <a:ext uri="{FF2B5EF4-FFF2-40B4-BE49-F238E27FC236}">
                <a16:creationId xmlns:a16="http://schemas.microsoft.com/office/drawing/2014/main" id="{39241A7B-9487-46DA-8DEE-0E58F6D68623}"/>
              </a:ext>
            </a:extLst>
          </p:cNvPr>
          <p:cNvCxnSpPr>
            <a:cxnSpLocks/>
            <a:stCxn id="121" idx="1"/>
            <a:endCxn id="119" idx="3"/>
          </p:cNvCxnSpPr>
          <p:nvPr/>
        </p:nvCxnSpPr>
        <p:spPr>
          <a:xfrm flipH="1" flipV="1">
            <a:off x="5009516" y="2885601"/>
            <a:ext cx="1755642" cy="3977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Объект 140">
            <a:extLst>
              <a:ext uri="{FF2B5EF4-FFF2-40B4-BE49-F238E27FC236}">
                <a16:creationId xmlns:a16="http://schemas.microsoft.com/office/drawing/2014/main" id="{0C5EAF9C-7351-42E6-8913-CC9A5732E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148621"/>
              </p:ext>
            </p:extLst>
          </p:nvPr>
        </p:nvGraphicFramePr>
        <p:xfrm>
          <a:off x="9697705" y="3217972"/>
          <a:ext cx="758619" cy="253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orelDRAW" r:id="rId16" imgW="8953833" imgH="2997479" progId="CorelDraw.Graphic.24">
                  <p:embed/>
                </p:oleObj>
              </mc:Choice>
              <mc:Fallback>
                <p:oleObj name="CorelDRAW" r:id="rId16" imgW="8953833" imgH="2997479" progId="CorelDraw.Graphic.24">
                  <p:embed/>
                  <p:pic>
                    <p:nvPicPr>
                      <p:cNvPr id="31" name="Объект 30">
                        <a:extLst>
                          <a:ext uri="{FF2B5EF4-FFF2-40B4-BE49-F238E27FC236}">
                            <a16:creationId xmlns:a16="http://schemas.microsoft.com/office/drawing/2014/main" id="{67763886-89A5-4597-9192-C79BE7412F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97705" y="3217972"/>
                        <a:ext cx="758619" cy="253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008EBA6-0492-4CA1-B9DC-6B35133A521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844" y="2194759"/>
            <a:ext cx="586800" cy="586800"/>
          </a:xfrm>
          <a:prstGeom prst="rect">
            <a:avLst/>
          </a:prstGeom>
        </p:spPr>
      </p:pic>
      <p:cxnSp>
        <p:nvCxnSpPr>
          <p:cNvPr id="144" name="Соединитель: изогнутый 637">
            <a:extLst>
              <a:ext uri="{FF2B5EF4-FFF2-40B4-BE49-F238E27FC236}">
                <a16:creationId xmlns:a16="http://schemas.microsoft.com/office/drawing/2014/main" id="{8EF7A30C-B545-4F7E-AC17-B8ABE7FB1E3F}"/>
              </a:ext>
            </a:extLst>
          </p:cNvPr>
          <p:cNvCxnSpPr>
            <a:cxnSpLocks/>
            <a:stCxn id="98" idx="3"/>
            <a:endCxn id="97" idx="1"/>
          </p:cNvCxnSpPr>
          <p:nvPr/>
        </p:nvCxnSpPr>
        <p:spPr>
          <a:xfrm>
            <a:off x="9036764" y="2887391"/>
            <a:ext cx="701563" cy="19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4031D9A2-118E-4D88-8D79-87B6B35F056B}"/>
              </a:ext>
            </a:extLst>
          </p:cNvPr>
          <p:cNvSpPr/>
          <p:nvPr/>
        </p:nvSpPr>
        <p:spPr>
          <a:xfrm>
            <a:off x="4865410" y="2485361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②</a:t>
            </a:r>
            <a:endParaRPr lang="ru-RU" sz="900" dirty="0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D657B38-5D5A-44E2-B855-DA1F97FF3BA6}"/>
              </a:ext>
            </a:extLst>
          </p:cNvPr>
          <p:cNvSpPr/>
          <p:nvPr/>
        </p:nvSpPr>
        <p:spPr>
          <a:xfrm>
            <a:off x="6735651" y="2553440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③</a:t>
            </a:r>
            <a:endParaRPr lang="ru-RU" sz="900" dirty="0"/>
          </a:p>
        </p:txBody>
      </p: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6F5974E3-3075-4379-9D3B-B87D0797799E}"/>
              </a:ext>
            </a:extLst>
          </p:cNvPr>
          <p:cNvGrpSpPr/>
          <p:nvPr/>
        </p:nvGrpSpPr>
        <p:grpSpPr>
          <a:xfrm>
            <a:off x="3107535" y="1322693"/>
            <a:ext cx="944360" cy="448354"/>
            <a:chOff x="4276821" y="2022706"/>
            <a:chExt cx="944360" cy="44835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0F76A91-9291-41CE-851F-74D88AD53C8D}"/>
                </a:ext>
              </a:extLst>
            </p:cNvPr>
            <p:cNvSpPr txBox="1"/>
            <p:nvPr/>
          </p:nvSpPr>
          <p:spPr>
            <a:xfrm>
              <a:off x="4276821" y="2240228"/>
              <a:ext cx="944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B61351"/>
                  </a:solidFill>
                </a:defRPr>
              </a:lvl1pPr>
            </a:lstStyle>
            <a:p>
              <a:r>
                <a:rPr lang="ru-RU" sz="900" b="1" dirty="0">
                  <a:solidFill>
                    <a:srgbClr val="002060"/>
                  </a:solidFill>
                </a:rPr>
                <a:t>1. Срочная</a:t>
              </a:r>
            </a:p>
          </p:txBody>
        </p:sp>
        <p:pic>
          <p:nvPicPr>
            <p:cNvPr id="149" name="Рисунок 148">
              <a:extLst>
                <a:ext uri="{FF2B5EF4-FFF2-40B4-BE49-F238E27FC236}">
                  <a16:creationId xmlns:a16="http://schemas.microsoft.com/office/drawing/2014/main" id="{1A3445EA-A2EF-43A1-9368-7D00F9C6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64851" y="2022706"/>
              <a:ext cx="368301" cy="296000"/>
            </a:xfrm>
            <a:prstGeom prst="rect">
              <a:avLst/>
            </a:prstGeom>
          </p:spPr>
        </p:pic>
      </p:grpSp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07208A7D-0EC7-4283-B54C-2B26DE36AB96}"/>
              </a:ext>
            </a:extLst>
          </p:cNvPr>
          <p:cNvGrpSpPr/>
          <p:nvPr/>
        </p:nvGrpSpPr>
        <p:grpSpPr>
          <a:xfrm>
            <a:off x="3093299" y="2477583"/>
            <a:ext cx="944360" cy="586854"/>
            <a:chOff x="3120596" y="1789364"/>
            <a:chExt cx="944360" cy="58685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641819F-8BA1-4729-ABC9-0764CCEA355D}"/>
                </a:ext>
              </a:extLst>
            </p:cNvPr>
            <p:cNvSpPr txBox="1"/>
            <p:nvPr/>
          </p:nvSpPr>
          <p:spPr>
            <a:xfrm>
              <a:off x="3120596" y="2006886"/>
              <a:ext cx="94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B61351"/>
                  </a:solidFill>
                </a:defRPr>
              </a:lvl1pPr>
            </a:lstStyle>
            <a:p>
              <a:r>
                <a:rPr lang="ru-RU" sz="900" b="1" dirty="0">
                  <a:solidFill>
                    <a:srgbClr val="002060"/>
                  </a:solidFill>
                </a:rPr>
                <a:t>3. По срокам хранения</a:t>
              </a:r>
            </a:p>
          </p:txBody>
        </p:sp>
        <p:pic>
          <p:nvPicPr>
            <p:cNvPr id="152" name="Рисунок 151">
              <a:extLst>
                <a:ext uri="{FF2B5EF4-FFF2-40B4-BE49-F238E27FC236}">
                  <a16:creationId xmlns:a16="http://schemas.microsoft.com/office/drawing/2014/main" id="{D710B405-F350-4779-98D2-99FEA87E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08626" y="1789364"/>
              <a:ext cx="368301" cy="296000"/>
            </a:xfrm>
            <a:prstGeom prst="rect">
              <a:avLst/>
            </a:prstGeom>
          </p:spPr>
        </p:pic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9FA3C3B4-B762-498C-BB95-4329AD1D11C6}"/>
              </a:ext>
            </a:extLst>
          </p:cNvPr>
          <p:cNvGrpSpPr/>
          <p:nvPr/>
        </p:nvGrpSpPr>
        <p:grpSpPr>
          <a:xfrm>
            <a:off x="3110066" y="1853279"/>
            <a:ext cx="944360" cy="586854"/>
            <a:chOff x="4276821" y="2022706"/>
            <a:chExt cx="944360" cy="586854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BD7F1B-A314-4FBF-92F3-38550AB922A3}"/>
                </a:ext>
              </a:extLst>
            </p:cNvPr>
            <p:cNvSpPr txBox="1"/>
            <p:nvPr/>
          </p:nvSpPr>
          <p:spPr>
            <a:xfrm>
              <a:off x="4276821" y="2240228"/>
              <a:ext cx="94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B61351"/>
                  </a:solidFill>
                </a:defRPr>
              </a:lvl1pPr>
            </a:lstStyle>
            <a:p>
              <a:r>
                <a:rPr lang="ru-RU" sz="900" b="1" dirty="0">
                  <a:solidFill>
                    <a:srgbClr val="002060"/>
                  </a:solidFill>
                </a:rPr>
                <a:t>2. Оригиналы на передачу</a:t>
              </a:r>
            </a:p>
          </p:txBody>
        </p:sp>
        <p:pic>
          <p:nvPicPr>
            <p:cNvPr id="155" name="Рисунок 154">
              <a:extLst>
                <a:ext uri="{FF2B5EF4-FFF2-40B4-BE49-F238E27FC236}">
                  <a16:creationId xmlns:a16="http://schemas.microsoft.com/office/drawing/2014/main" id="{47D0AEB1-3F5E-48F3-AD11-30FF1ABF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64851" y="2022706"/>
              <a:ext cx="368301" cy="296000"/>
            </a:xfrm>
            <a:prstGeom prst="rect">
              <a:avLst/>
            </a:prstGeom>
          </p:spPr>
        </p:pic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66DF8294-4BDB-425C-A123-F494A3A8B711}"/>
              </a:ext>
            </a:extLst>
          </p:cNvPr>
          <p:cNvSpPr txBox="1"/>
          <p:nvPr/>
        </p:nvSpPr>
        <p:spPr>
          <a:xfrm>
            <a:off x="8009863" y="4182525"/>
            <a:ext cx="12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Автоматическое формирование</a:t>
            </a:r>
          </a:p>
          <a:p>
            <a:endParaRPr lang="ru-RU" sz="900" b="1" dirty="0">
              <a:solidFill>
                <a:srgbClr val="002060"/>
              </a:solidFill>
            </a:endParaRPr>
          </a:p>
          <a:p>
            <a:r>
              <a:rPr lang="ru-RU" sz="900" b="1" dirty="0">
                <a:solidFill>
                  <a:srgbClr val="002060"/>
                </a:solidFill>
              </a:rPr>
              <a:t> описи документов</a:t>
            </a:r>
          </a:p>
        </p:txBody>
      </p:sp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2D00FF8C-0A83-4355-B3C6-EBE915C7838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39" y="4114805"/>
            <a:ext cx="338052" cy="341372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2F231CB-0F57-4EEE-B3D3-F238B55B2558}"/>
              </a:ext>
            </a:extLst>
          </p:cNvPr>
          <p:cNvSpPr txBox="1"/>
          <p:nvPr/>
        </p:nvSpPr>
        <p:spPr>
          <a:xfrm>
            <a:off x="8899861" y="2374291"/>
            <a:ext cx="4164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2060"/>
                </a:solidFill>
              </a:rPr>
              <a:t>*</a:t>
            </a:r>
            <a:endParaRPr lang="ru-RU" sz="1000" dirty="0"/>
          </a:p>
        </p:txBody>
      </p:sp>
      <p:cxnSp>
        <p:nvCxnSpPr>
          <p:cNvPr id="160" name="Соединитель: изогнутый 637">
            <a:extLst>
              <a:ext uri="{FF2B5EF4-FFF2-40B4-BE49-F238E27FC236}">
                <a16:creationId xmlns:a16="http://schemas.microsoft.com/office/drawing/2014/main" id="{7096BB60-3D4D-4ABB-A6CA-8C80CA9D55B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0297890" y="2887410"/>
            <a:ext cx="557726" cy="3780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34DC75-959B-FF98-5AB4-BA955969D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15004"/>
              </p:ext>
            </p:extLst>
          </p:nvPr>
        </p:nvGraphicFramePr>
        <p:xfrm>
          <a:off x="279338" y="3626097"/>
          <a:ext cx="6572281" cy="306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06">
                  <a:extLst>
                    <a:ext uri="{9D8B030D-6E8A-4147-A177-3AD203B41FA5}">
                      <a16:colId xmlns:a16="http://schemas.microsoft.com/office/drawing/2014/main" val="538786494"/>
                    </a:ext>
                  </a:extLst>
                </a:gridCol>
                <a:gridCol w="1121014">
                  <a:extLst>
                    <a:ext uri="{9D8B030D-6E8A-4147-A177-3AD203B41FA5}">
                      <a16:colId xmlns:a16="http://schemas.microsoft.com/office/drawing/2014/main" val="3518697212"/>
                    </a:ext>
                  </a:extLst>
                </a:gridCol>
                <a:gridCol w="4011202">
                  <a:extLst>
                    <a:ext uri="{9D8B030D-6E8A-4147-A177-3AD203B41FA5}">
                      <a16:colId xmlns:a16="http://schemas.microsoft.com/office/drawing/2014/main" val="1934053166"/>
                    </a:ext>
                  </a:extLst>
                </a:gridCol>
                <a:gridCol w="1160859">
                  <a:extLst>
                    <a:ext uri="{9D8B030D-6E8A-4147-A177-3AD203B41FA5}">
                      <a16:colId xmlns:a16="http://schemas.microsoft.com/office/drawing/2014/main" val="2685696122"/>
                    </a:ext>
                  </a:extLst>
                </a:gridCol>
              </a:tblGrid>
              <a:tr h="1649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№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Описание процесса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Преимущества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Норма выработки</a:t>
                      </a:r>
                    </a:p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 сотрудника</a:t>
                      </a:r>
                    </a:p>
                  </a:txBody>
                  <a:tcPr marL="8749" marR="8749" marT="8749" marB="0" anchor="ctr"/>
                </a:tc>
                <a:extLst>
                  <a:ext uri="{0D108BD9-81ED-4DB2-BD59-A6C34878D82A}">
                    <a16:rowId xmlns:a16="http://schemas.microsoft.com/office/drawing/2014/main" val="359493416"/>
                  </a:ext>
                </a:extLst>
              </a:tr>
              <a:tr h="3580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dirty="0"/>
                        <a:t>Систематизация  входящей корреспонденции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Разделение документов на три основных категории не требует больших затрат.</a:t>
                      </a:r>
                    </a:p>
                  </a:txBody>
                  <a:tcPr marL="8749" marR="8749" marT="8749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 </a:t>
                      </a:r>
                    </a:p>
                    <a:p>
                      <a:pPr algn="ctr" fontAlgn="t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конвертов в смену</a:t>
                      </a: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242275474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Маркировка ШК на документах</a:t>
                      </a: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Маркируется каждый запрос в отправлении. С этого момента начинается сквозной учет процесса обработки. ШК позволяет однозначно в автоматическом режиме связать оригинал документа с его образом, карточкой, местом хранения.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298505036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dirty="0"/>
                        <a:t>Поточное сканирование документов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 Единая точка сканирования на весь процесс, использование скоростной техники.  Автоматическая фиксация размещения как образов, так и оригиналов документов, Отсутствие ручных операций на компьютере в момент сканирования.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 </a:t>
                      </a:r>
                    </a:p>
                    <a:p>
                      <a:pPr algn="ctr" fontAlgn="t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страниц в смену</a:t>
                      </a: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1884878950"/>
                  </a:ext>
                </a:extLst>
              </a:tr>
              <a:tr h="543534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dirty="0"/>
                        <a:t>Комплекс распознавания </a:t>
                      </a:r>
                      <a:r>
                        <a:rPr lang="en-US" sz="900" dirty="0"/>
                        <a:t>RIO</a:t>
                      </a:r>
                      <a:r>
                        <a:rPr lang="ru-RU" sz="900" dirty="0"/>
                        <a:t> с ручной верификацией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Автоматическое определение необходимых атрибутов, верификация данных по справочникам с контролем операторов индексации. Сепарация по сложным маршрутам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1 000 </a:t>
                      </a:r>
                    </a:p>
                    <a:p>
                      <a:pPr algn="ctr" fontAlgn="t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запросов в смену</a:t>
                      </a: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1081996360"/>
                  </a:ext>
                </a:extLst>
              </a:tr>
              <a:tr h="3436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dirty="0"/>
                        <a:t>Создание карточек документов в ИС </a:t>
                      </a:r>
                      <a:r>
                        <a:rPr lang="en-US" sz="900" dirty="0"/>
                        <a:t>Pyrus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Полностью автоматизированный процесс, включая прикрепление образа документа.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13429976"/>
                  </a:ext>
                </a:extLst>
              </a:tr>
              <a:tr h="4244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Учет архива</a:t>
                      </a: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Формирование описи дел переданных на хранение идет на уровне документа в полностью автоматическом режиме</a:t>
                      </a:r>
                    </a:p>
                  </a:txBody>
                  <a:tcPr marL="8749" marR="8749" marT="8749" marB="0"/>
                </a:tc>
                <a:tc>
                  <a:txBody>
                    <a:bodyPr/>
                    <a:lstStyle/>
                    <a:p>
                      <a:pPr algn="l" fontAlgn="t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9" marR="8749" marT="8749" marB="0"/>
                </a:tc>
                <a:extLst>
                  <a:ext uri="{0D108BD9-81ED-4DB2-BD59-A6C34878D82A}">
                    <a16:rowId xmlns:a16="http://schemas.microsoft.com/office/drawing/2014/main" val="1493937778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C57C4F-9DD7-A5E7-2A9A-4C30335CE36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04343" y="1501047"/>
            <a:ext cx="540000" cy="540000"/>
          </a:xfrm>
          <a:prstGeom prst="rect">
            <a:avLst/>
          </a:prstGeom>
        </p:spPr>
      </p:pic>
      <p:cxnSp>
        <p:nvCxnSpPr>
          <p:cNvPr id="16" name="Соединитель: изогнутый 637">
            <a:extLst>
              <a:ext uri="{FF2B5EF4-FFF2-40B4-BE49-F238E27FC236}">
                <a16:creationId xmlns:a16="http://schemas.microsoft.com/office/drawing/2014/main" id="{E5927F8C-71DB-E121-EB1C-C7CEB5371D40}"/>
              </a:ext>
            </a:extLst>
          </p:cNvPr>
          <p:cNvCxnSpPr>
            <a:cxnSpLocks/>
            <a:stCxn id="98" idx="0"/>
            <a:endCxn id="15" idx="2"/>
          </p:cNvCxnSpPr>
          <p:nvPr/>
        </p:nvCxnSpPr>
        <p:spPr>
          <a:xfrm flipH="1" flipV="1">
            <a:off x="8574343" y="2041047"/>
            <a:ext cx="12421" cy="396344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изогнутый 637">
            <a:extLst>
              <a:ext uri="{FF2B5EF4-FFF2-40B4-BE49-F238E27FC236}">
                <a16:creationId xmlns:a16="http://schemas.microsoft.com/office/drawing/2014/main" id="{A83FD764-7CB4-1942-7A98-8D9CDA090332}"/>
              </a:ext>
            </a:extLst>
          </p:cNvPr>
          <p:cNvCxnSpPr>
            <a:cxnSpLocks/>
            <a:stCxn id="142" idx="0"/>
            <a:endCxn id="109" idx="3"/>
          </p:cNvCxnSpPr>
          <p:nvPr/>
        </p:nvCxnSpPr>
        <p:spPr>
          <a:xfrm rot="16200000" flipV="1">
            <a:off x="10558698" y="1687213"/>
            <a:ext cx="906784" cy="108308"/>
          </a:xfrm>
          <a:prstGeom prst="bentConnector2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C317DC-C5DC-5592-AB91-860D126ADA0C}"/>
              </a:ext>
            </a:extLst>
          </p:cNvPr>
          <p:cNvSpPr txBox="1"/>
          <p:nvPr/>
        </p:nvSpPr>
        <p:spPr>
          <a:xfrm>
            <a:off x="8645622" y="1613393"/>
            <a:ext cx="122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Верификация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86026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E54E813-9095-4D18-B442-03FC295266FF}"/>
              </a:ext>
            </a:extLst>
          </p:cNvPr>
          <p:cNvGrpSpPr/>
          <p:nvPr/>
        </p:nvGrpSpPr>
        <p:grpSpPr>
          <a:xfrm>
            <a:off x="5211458" y="4270924"/>
            <a:ext cx="1330968" cy="774549"/>
            <a:chOff x="7287823" y="3758195"/>
            <a:chExt cx="1264835" cy="774549"/>
          </a:xfrm>
        </p:grpSpPr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DF37508C-63A4-449C-BAE2-430BA9C03D83}"/>
                </a:ext>
              </a:extLst>
            </p:cNvPr>
            <p:cNvSpPr/>
            <p:nvPr/>
          </p:nvSpPr>
          <p:spPr>
            <a:xfrm>
              <a:off x="8007786" y="3780678"/>
              <a:ext cx="33855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rgbClr val="00B0F0"/>
                  </a:solidFill>
                </a:rPr>
                <a:t>⑥</a:t>
              </a:r>
              <a:endParaRPr lang="ru-RU" sz="900" dirty="0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026D9591-F03A-4158-81E0-C88168DE62CF}"/>
                </a:ext>
              </a:extLst>
            </p:cNvPr>
            <p:cNvGrpSpPr/>
            <p:nvPr/>
          </p:nvGrpSpPr>
          <p:grpSpPr>
            <a:xfrm>
              <a:off x="7287823" y="3758195"/>
              <a:ext cx="1264835" cy="774549"/>
              <a:chOff x="7287823" y="3758195"/>
              <a:chExt cx="1264835" cy="774549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CBEF727-68A1-4A13-A8F7-8FB5AE947660}"/>
                  </a:ext>
                </a:extLst>
              </p:cNvPr>
              <p:cNvSpPr txBox="1"/>
              <p:nvPr/>
            </p:nvSpPr>
            <p:spPr>
              <a:xfrm>
                <a:off x="7950656" y="4107600"/>
                <a:ext cx="602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900" b="1" dirty="0">
                    <a:solidFill>
                      <a:srgbClr val="002060"/>
                    </a:solidFill>
                  </a:rPr>
                  <a:t>АРХИВ</a:t>
                </a:r>
              </a:p>
            </p:txBody>
          </p:sp>
          <p:pic>
            <p:nvPicPr>
              <p:cNvPr id="108" name="Рисунок 107">
                <a:extLst>
                  <a:ext uri="{FF2B5EF4-FFF2-40B4-BE49-F238E27FC236}">
                    <a16:creationId xmlns:a16="http://schemas.microsoft.com/office/drawing/2014/main" id="{7816DB13-33EB-44CB-90D2-84F151C0A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88428" y="3843414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Прямоугольник: скругленные углы 2">
                <a:extLst>
                  <a:ext uri="{FF2B5EF4-FFF2-40B4-BE49-F238E27FC236}">
                    <a16:creationId xmlns:a16="http://schemas.microsoft.com/office/drawing/2014/main" id="{B13C3E7A-5495-4067-93DE-8630D0D9F386}"/>
                  </a:ext>
                </a:extLst>
              </p:cNvPr>
              <p:cNvSpPr/>
              <p:nvPr/>
            </p:nvSpPr>
            <p:spPr>
              <a:xfrm>
                <a:off x="7287823" y="3758195"/>
                <a:ext cx="1146830" cy="774549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96" name="Облако 95">
            <a:extLst>
              <a:ext uri="{FF2B5EF4-FFF2-40B4-BE49-F238E27FC236}">
                <a16:creationId xmlns:a16="http://schemas.microsoft.com/office/drawing/2014/main" id="{8390F18A-E4D4-4094-998F-6D811FCC2F34}"/>
              </a:ext>
            </a:extLst>
          </p:cNvPr>
          <p:cNvSpPr/>
          <p:nvPr/>
        </p:nvSpPr>
        <p:spPr>
          <a:xfrm>
            <a:off x="6981109" y="3856350"/>
            <a:ext cx="1647337" cy="1343361"/>
          </a:xfrm>
          <a:prstGeom prst="cloud">
            <a:avLst/>
          </a:prstGeom>
          <a:gradFill flip="none" rotWithShape="1">
            <a:gsLst>
              <a:gs pos="12000">
                <a:schemeClr val="accent5">
                  <a:lumMod val="5000"/>
                  <a:lumOff val="95000"/>
                </a:schemeClr>
              </a:gs>
              <a:gs pos="41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лако 1">
            <a:extLst>
              <a:ext uri="{FF2B5EF4-FFF2-40B4-BE49-F238E27FC236}">
                <a16:creationId xmlns:a16="http://schemas.microsoft.com/office/drawing/2014/main" id="{AAD08088-3822-4D6F-8433-FD645350B424}"/>
              </a:ext>
            </a:extLst>
          </p:cNvPr>
          <p:cNvSpPr/>
          <p:nvPr/>
        </p:nvSpPr>
        <p:spPr>
          <a:xfrm>
            <a:off x="7037827" y="2390249"/>
            <a:ext cx="1647337" cy="1343361"/>
          </a:xfrm>
          <a:prstGeom prst="cloud">
            <a:avLst/>
          </a:prstGeom>
          <a:gradFill flip="none" rotWithShape="1">
            <a:gsLst>
              <a:gs pos="12000">
                <a:schemeClr val="accent5">
                  <a:lumMod val="5000"/>
                  <a:lumOff val="95000"/>
                </a:schemeClr>
              </a:gs>
              <a:gs pos="41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Заголовок 1">
            <a:extLst>
              <a:ext uri="{FF2B5EF4-FFF2-40B4-BE49-F238E27FC236}">
                <a16:creationId xmlns:a16="http://schemas.microsoft.com/office/drawing/2014/main" id="{9857A403-6ABA-4A3F-8DFA-232614B3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08048"/>
            <a:ext cx="11228881" cy="798858"/>
          </a:xfrm>
        </p:spPr>
        <p:txBody>
          <a:bodyPr>
            <a:noAutofit/>
          </a:bodyPr>
          <a:lstStyle/>
          <a:p>
            <a:pPr marL="21433" eaLnBrk="0" fontAlgn="base" hangingPunct="0">
              <a:spcAft>
                <a:spcPct val="0"/>
              </a:spcAft>
            </a:pPr>
            <a:r>
              <a:rPr lang="ru-RU" altLang="ru-RU" sz="2800" b="1" dirty="0">
                <a:cs typeface="Segoe UI" panose="020B0502040204020203" pitchFamily="34" charset="0"/>
              </a:rPr>
              <a:t>Схема перспективы развития поступления и обработки корреспонденции </a:t>
            </a: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54EF043-7AEE-4E73-AE05-775A82D0B1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9237" y="2727370"/>
            <a:ext cx="559563" cy="5595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DDDF46B6-439B-4145-A34A-9D57E7C645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12" y="2557133"/>
            <a:ext cx="900001" cy="900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F4B020D-4ADB-4440-BAEB-B9B44ED2AB97}"/>
              </a:ext>
            </a:extLst>
          </p:cNvPr>
          <p:cNvSpPr txBox="1"/>
          <p:nvPr/>
        </p:nvSpPr>
        <p:spPr>
          <a:xfrm>
            <a:off x="1721980" y="3183245"/>
            <a:ext cx="7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i="1">
                <a:solidFill>
                  <a:srgbClr val="1F4E79"/>
                </a:solidFill>
              </a:defRPr>
            </a:lvl1pPr>
          </a:lstStyle>
          <a:p>
            <a:r>
              <a:rPr lang="ru-RU" b="1" i="0" dirty="0">
                <a:solidFill>
                  <a:srgbClr val="002060"/>
                </a:solidFill>
              </a:rPr>
              <a:t>РУЧНАЯ СЕПАРАЦИЯ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4FE19B-14E0-43D1-B3C2-165AB2627655}"/>
              </a:ext>
            </a:extLst>
          </p:cNvPr>
          <p:cNvSpPr txBox="1"/>
          <p:nvPr/>
        </p:nvSpPr>
        <p:spPr>
          <a:xfrm>
            <a:off x="273107" y="3180807"/>
            <a:ext cx="12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900">
                <a:solidFill>
                  <a:srgbClr val="1F4E79"/>
                </a:solidFill>
              </a:defRPr>
            </a:lvl1pPr>
          </a:lstStyle>
          <a:p>
            <a:pPr algn="ctr"/>
            <a:r>
              <a:rPr lang="ru-RU" b="1" dirty="0">
                <a:solidFill>
                  <a:srgbClr val="002060"/>
                </a:solidFill>
              </a:rPr>
              <a:t>ВХОДЯЩАЯ КОРРЕСПОНДЕНЦИЯ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87D4A6-8066-4801-B636-317781680822}"/>
              </a:ext>
            </a:extLst>
          </p:cNvPr>
          <p:cNvSpPr txBox="1"/>
          <p:nvPr/>
        </p:nvSpPr>
        <p:spPr>
          <a:xfrm>
            <a:off x="10471761" y="3044108"/>
            <a:ext cx="10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РЕГИОНЫ И ПОДРАЗДЕЛЕНИЯ</a:t>
            </a:r>
          </a:p>
        </p:txBody>
      </p:sp>
      <p:cxnSp>
        <p:nvCxnSpPr>
          <p:cNvPr id="106" name="Соединитель: изогнутый 637">
            <a:extLst>
              <a:ext uri="{FF2B5EF4-FFF2-40B4-BE49-F238E27FC236}">
                <a16:creationId xmlns:a16="http://schemas.microsoft.com/office/drawing/2014/main" id="{599E7C81-915A-450E-B759-73B9A1C74058}"/>
              </a:ext>
            </a:extLst>
          </p:cNvPr>
          <p:cNvCxnSpPr>
            <a:cxnSpLocks/>
            <a:stCxn id="137" idx="1"/>
            <a:endCxn id="107" idx="3"/>
          </p:cNvCxnSpPr>
          <p:nvPr/>
        </p:nvCxnSpPr>
        <p:spPr>
          <a:xfrm flipH="1" flipV="1">
            <a:off x="1150764" y="3009319"/>
            <a:ext cx="775073" cy="1096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974EFC34-81B4-4ADE-973A-31800ED8F9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4" y="2739319"/>
            <a:ext cx="540000" cy="5400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831A795-35C9-42F2-8B0E-E29300BE1E7B}"/>
              </a:ext>
            </a:extLst>
          </p:cNvPr>
          <p:cNvSpPr txBox="1"/>
          <p:nvPr/>
        </p:nvSpPr>
        <p:spPr>
          <a:xfrm>
            <a:off x="9249829" y="1434605"/>
            <a:ext cx="112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i="1" dirty="0">
                <a:solidFill>
                  <a:srgbClr val="002060"/>
                </a:solidFill>
              </a:rPr>
              <a:t>ОФОРМЛЕНИЕ ОРИГИНАЛОВ ДОКУМЕНТОВ</a:t>
            </a: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DB0E6296-A8A7-4A8B-911B-F2F7CF3DF4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8126" y="1916020"/>
            <a:ext cx="507831" cy="507831"/>
          </a:xfrm>
          <a:prstGeom prst="rect">
            <a:avLst/>
          </a:prstGeom>
        </p:spPr>
      </p:pic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B8E15D83-124C-47FA-A549-CA3095E13BCC}"/>
              </a:ext>
            </a:extLst>
          </p:cNvPr>
          <p:cNvSpPr/>
          <p:nvPr/>
        </p:nvSpPr>
        <p:spPr>
          <a:xfrm>
            <a:off x="2206692" y="2673182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①</a:t>
            </a:r>
            <a:endParaRPr lang="ru-RU" sz="900" dirty="0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D17FA6D9-8CC0-4367-B221-CD3FEE4581F0}"/>
              </a:ext>
            </a:extLst>
          </p:cNvPr>
          <p:cNvSpPr/>
          <p:nvPr/>
        </p:nvSpPr>
        <p:spPr>
          <a:xfrm>
            <a:off x="7949499" y="2557133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④</a:t>
            </a:r>
            <a:endParaRPr lang="ru-RU" sz="900" dirty="0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6CFAD78F-67FB-4F4B-910F-98DAB2F74E75}"/>
              </a:ext>
            </a:extLst>
          </p:cNvPr>
          <p:cNvSpPr/>
          <p:nvPr/>
        </p:nvSpPr>
        <p:spPr>
          <a:xfrm>
            <a:off x="9279523" y="2635276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⑤</a:t>
            </a:r>
            <a:endParaRPr lang="ru-RU" sz="9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2A9A90C-88D5-4881-A3C0-809322CD0947}"/>
              </a:ext>
            </a:extLst>
          </p:cNvPr>
          <p:cNvSpPr txBox="1"/>
          <p:nvPr/>
        </p:nvSpPr>
        <p:spPr>
          <a:xfrm>
            <a:off x="340989" y="4645756"/>
            <a:ext cx="459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Развитие целевой системы:</a:t>
            </a:r>
          </a:p>
          <a:p>
            <a:r>
              <a:rPr lang="ru-RU" sz="900" dirty="0"/>
              <a:t>4  Дополнительная индексация входящей корреспонденции по атрибутам, необходимым для работы конечным исполнителям.</a:t>
            </a:r>
          </a:p>
          <a:p>
            <a:r>
              <a:rPr lang="ru-RU" sz="900" dirty="0"/>
              <a:t>7   Электронный архив документов </a:t>
            </a:r>
            <a:r>
              <a:rPr lang="en-US" sz="900" dirty="0"/>
              <a:t>RIO.CSP </a:t>
            </a:r>
            <a:r>
              <a:rPr lang="ru-RU" sz="900" dirty="0"/>
              <a:t>(Содержит карточки документов с атрибутами, полученных как на физическом носителе, так и в электронном виде, информацию о месте хранения оригиналов документов в Архиве) Возможно использование системы, как центрального хранилища документов</a:t>
            </a:r>
          </a:p>
          <a:p>
            <a:r>
              <a:rPr lang="ru-RU" sz="900" dirty="0"/>
              <a:t>8   </a:t>
            </a:r>
            <a:r>
              <a:rPr lang="en-US" sz="900" dirty="0"/>
              <a:t>WEB-</a:t>
            </a:r>
            <a:r>
              <a:rPr lang="ru-RU" sz="900" dirty="0"/>
              <a:t>интерфейс Электронного Архива и </a:t>
            </a:r>
            <a:r>
              <a:rPr lang="en-US" sz="900" dirty="0"/>
              <a:t>API </a:t>
            </a:r>
            <a:r>
              <a:rPr lang="ru-RU" sz="900" dirty="0"/>
              <a:t>для подключения внешних систем</a:t>
            </a:r>
          </a:p>
          <a:p>
            <a:r>
              <a:rPr lang="ru-RU" sz="900" dirty="0"/>
              <a:t>9   Внешние системы корпоративной сети</a:t>
            </a:r>
          </a:p>
        </p:txBody>
      </p: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A3EBF2B8-3A95-4270-BF37-7C6B2269D6B2}"/>
              </a:ext>
            </a:extLst>
          </p:cNvPr>
          <p:cNvGrpSpPr/>
          <p:nvPr/>
        </p:nvGrpSpPr>
        <p:grpSpPr>
          <a:xfrm>
            <a:off x="4018449" y="2798285"/>
            <a:ext cx="419302" cy="414123"/>
            <a:chOff x="3219310" y="3280842"/>
            <a:chExt cx="419302" cy="41412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0C5406-B2DA-4166-AE8E-A05F26B05B8B}"/>
                </a:ext>
              </a:extLst>
            </p:cNvPr>
            <p:cNvSpPr txBox="1"/>
            <p:nvPr/>
          </p:nvSpPr>
          <p:spPr>
            <a:xfrm>
              <a:off x="3280943" y="3412729"/>
              <a:ext cx="357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B61351"/>
                  </a:solidFill>
                </a:defRPr>
              </a:lvl1pPr>
            </a:lstStyle>
            <a:p>
              <a:pPr algn="l"/>
              <a:r>
                <a:rPr lang="en-US" dirty="0">
                  <a:solidFill>
                    <a:srgbClr val="002060"/>
                  </a:solidFill>
                </a:rPr>
                <a:t>IIIIII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pic>
          <p:nvPicPr>
            <p:cNvPr id="119" name="Рисунок 118">
              <a:extLst>
                <a:ext uri="{FF2B5EF4-FFF2-40B4-BE49-F238E27FC236}">
                  <a16:creationId xmlns:a16="http://schemas.microsoft.com/office/drawing/2014/main" id="{65ECDCB8-136A-4C5D-AFDB-0BA198A1E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19310" y="3280842"/>
              <a:ext cx="414123" cy="414123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584E514-29CE-4C86-BACC-3966B9421082}"/>
              </a:ext>
            </a:extLst>
          </p:cNvPr>
          <p:cNvSpPr txBox="1"/>
          <p:nvPr/>
        </p:nvSpPr>
        <p:spPr>
          <a:xfrm>
            <a:off x="5736242" y="3097035"/>
            <a:ext cx="10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i="1">
                <a:solidFill>
                  <a:srgbClr val="1F4E79"/>
                </a:solidFill>
              </a:defRPr>
            </a:lvl1pPr>
          </a:lstStyle>
          <a:p>
            <a:r>
              <a:rPr lang="ru-RU" b="1" dirty="0">
                <a:solidFill>
                  <a:srgbClr val="002060"/>
                </a:solidFill>
              </a:rPr>
              <a:t>ПОТОЧНОЕ СКАНИРОВАНИЕ</a:t>
            </a:r>
          </a:p>
        </p:txBody>
      </p: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4F67060E-E2A7-4C85-9858-0B71667B494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15323" y="2708386"/>
            <a:ext cx="602756" cy="601867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3C0EFB04-323C-4AE9-933C-6993DC195DA2}"/>
              </a:ext>
            </a:extLst>
          </p:cNvPr>
          <p:cNvSpPr txBox="1"/>
          <p:nvPr/>
        </p:nvSpPr>
        <p:spPr>
          <a:xfrm>
            <a:off x="3711025" y="3188826"/>
            <a:ext cx="1110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i="1">
                <a:solidFill>
                  <a:srgbClr val="1F4E79"/>
                </a:solidFill>
              </a:defRPr>
            </a:lvl1pPr>
          </a:lstStyle>
          <a:p>
            <a:r>
              <a:rPr lang="ru-RU" b="1" i="0" dirty="0">
                <a:solidFill>
                  <a:srgbClr val="002060"/>
                </a:solidFill>
              </a:rPr>
              <a:t>МАРКИРОВКА ШК</a:t>
            </a:r>
          </a:p>
        </p:txBody>
      </p:sp>
      <p:cxnSp>
        <p:nvCxnSpPr>
          <p:cNvPr id="123" name="Соединитель: изогнутый 637">
            <a:extLst>
              <a:ext uri="{FF2B5EF4-FFF2-40B4-BE49-F238E27FC236}">
                <a16:creationId xmlns:a16="http://schemas.microsoft.com/office/drawing/2014/main" id="{3EC5AF8E-7CC4-4367-9FE7-9E4DEB3F3BB1}"/>
              </a:ext>
            </a:extLst>
          </p:cNvPr>
          <p:cNvCxnSpPr>
            <a:cxnSpLocks/>
            <a:stCxn id="124" idx="1"/>
            <a:endCxn id="121" idx="0"/>
          </p:cNvCxnSpPr>
          <p:nvPr/>
        </p:nvCxnSpPr>
        <p:spPr>
          <a:xfrm rot="10800000" flipV="1">
            <a:off x="5716701" y="1684838"/>
            <a:ext cx="3230478" cy="1023548"/>
          </a:xfrm>
          <a:prstGeom prst="bentConnector2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295B4B23-D18B-4F4E-9BA1-3C30FDA6D6F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47179" y="1536838"/>
            <a:ext cx="368301" cy="29600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E1027800-5274-46AB-9E18-2AF8D6CD5D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4637" y="3771377"/>
            <a:ext cx="540000" cy="540000"/>
          </a:xfrm>
          <a:prstGeom prst="rect">
            <a:avLst/>
          </a:prstGeom>
        </p:spPr>
      </p:pic>
      <p:cxnSp>
        <p:nvCxnSpPr>
          <p:cNvPr id="126" name="Соединитель: изогнутый 637">
            <a:extLst>
              <a:ext uri="{FF2B5EF4-FFF2-40B4-BE49-F238E27FC236}">
                <a16:creationId xmlns:a16="http://schemas.microsoft.com/office/drawing/2014/main" id="{79390DD6-B8AB-46EE-828D-7D7BA44848E4}"/>
              </a:ext>
            </a:extLst>
          </p:cNvPr>
          <p:cNvCxnSpPr>
            <a:cxnSpLocks/>
            <a:stCxn id="108" idx="2"/>
            <a:endCxn id="125" idx="2"/>
          </p:cNvCxnSpPr>
          <p:nvPr/>
        </p:nvCxnSpPr>
        <p:spPr>
          <a:xfrm rot="5400000" flipH="1" flipV="1">
            <a:off x="8068270" y="1949776"/>
            <a:ext cx="584766" cy="5307968"/>
          </a:xfrm>
          <a:prstGeom prst="bentConnector3">
            <a:avLst>
              <a:gd name="adj1" fmla="val -154509"/>
            </a:avLst>
          </a:prstGeom>
          <a:ln w="31750" cmpd="dbl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: изогнутый 637">
            <a:extLst>
              <a:ext uri="{FF2B5EF4-FFF2-40B4-BE49-F238E27FC236}">
                <a16:creationId xmlns:a16="http://schemas.microsoft.com/office/drawing/2014/main" id="{372D4870-721A-4730-AD54-9D54CC5EBBA5}"/>
              </a:ext>
            </a:extLst>
          </p:cNvPr>
          <p:cNvCxnSpPr>
            <a:cxnSpLocks/>
            <a:stCxn id="108" idx="0"/>
            <a:endCxn id="121" idx="2"/>
          </p:cNvCxnSpPr>
          <p:nvPr/>
        </p:nvCxnSpPr>
        <p:spPr>
          <a:xfrm flipV="1">
            <a:off x="5706669" y="3310253"/>
            <a:ext cx="10032" cy="1045890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изогнутый 637">
            <a:extLst>
              <a:ext uri="{FF2B5EF4-FFF2-40B4-BE49-F238E27FC236}">
                <a16:creationId xmlns:a16="http://schemas.microsoft.com/office/drawing/2014/main" id="{F8B66BA4-64D3-40B3-81F2-732282F3E83C}"/>
              </a:ext>
            </a:extLst>
          </p:cNvPr>
          <p:cNvCxnSpPr>
            <a:cxnSpLocks/>
            <a:endCxn id="121" idx="3"/>
          </p:cNvCxnSpPr>
          <p:nvPr/>
        </p:nvCxnSpPr>
        <p:spPr>
          <a:xfrm flipH="1">
            <a:off x="6018079" y="3007133"/>
            <a:ext cx="1351644" cy="2187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8D6CB13-E6B2-4639-99DD-7C8937076452}"/>
              </a:ext>
            </a:extLst>
          </p:cNvPr>
          <p:cNvSpPr txBox="1"/>
          <p:nvPr/>
        </p:nvSpPr>
        <p:spPr>
          <a:xfrm>
            <a:off x="7851108" y="3148514"/>
            <a:ext cx="68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RIO.OCR</a:t>
            </a:r>
            <a:endParaRPr lang="ru-RU" sz="1100" b="1" dirty="0">
              <a:solidFill>
                <a:srgbClr val="002060"/>
              </a:solidFill>
            </a:endParaRPr>
          </a:p>
        </p:txBody>
      </p: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A8EA1605-72DF-4A5B-9DC3-0BF35294AD8B}"/>
              </a:ext>
            </a:extLst>
          </p:cNvPr>
          <p:cNvCxnSpPr/>
          <p:nvPr/>
        </p:nvCxnSpPr>
        <p:spPr>
          <a:xfrm>
            <a:off x="650618" y="1574326"/>
            <a:ext cx="948751" cy="0"/>
          </a:xfrm>
          <a:prstGeom prst="straightConnector1">
            <a:avLst/>
          </a:prstGeom>
          <a:ln w="47625" cmpd="dbl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B2E1E18-B017-4D2A-8B04-9724AC2BF6BF}"/>
              </a:ext>
            </a:extLst>
          </p:cNvPr>
          <p:cNvSpPr txBox="1"/>
          <p:nvPr/>
        </p:nvSpPr>
        <p:spPr>
          <a:xfrm>
            <a:off x="1599369" y="1443521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Информационный поток</a:t>
            </a:r>
          </a:p>
        </p:txBody>
      </p: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7BA91C17-0EE5-499A-9FAF-8D27CDDF53E2}"/>
              </a:ext>
            </a:extLst>
          </p:cNvPr>
          <p:cNvCxnSpPr/>
          <p:nvPr/>
        </p:nvCxnSpPr>
        <p:spPr>
          <a:xfrm>
            <a:off x="650618" y="1372427"/>
            <a:ext cx="948751" cy="0"/>
          </a:xfrm>
          <a:prstGeom prst="straightConnector1">
            <a:avLst/>
          </a:prstGeom>
          <a:ln w="47625" cmpd="dbl">
            <a:solidFill>
              <a:schemeClr val="accent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9F1614B-7B23-44D4-84F6-D12A33D4EAD9}"/>
              </a:ext>
            </a:extLst>
          </p:cNvPr>
          <p:cNvSpPr txBox="1"/>
          <p:nvPr/>
        </p:nvSpPr>
        <p:spPr>
          <a:xfrm>
            <a:off x="1602353" y="1249317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Движение оригиналов</a:t>
            </a:r>
          </a:p>
        </p:txBody>
      </p:sp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683EC5A7-661D-48B5-9331-47C07C214C9C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5837" y="2823356"/>
            <a:ext cx="374671" cy="374118"/>
          </a:xfrm>
          <a:prstGeom prst="rect">
            <a:avLst/>
          </a:prstGeom>
        </p:spPr>
      </p:pic>
      <p:cxnSp>
        <p:nvCxnSpPr>
          <p:cNvPr id="138" name="Соединитель: изогнутый 637">
            <a:extLst>
              <a:ext uri="{FF2B5EF4-FFF2-40B4-BE49-F238E27FC236}">
                <a16:creationId xmlns:a16="http://schemas.microsoft.com/office/drawing/2014/main" id="{FDDA819B-13C7-49C2-A0D0-60C6ACF12627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2300508" y="3010415"/>
            <a:ext cx="602813" cy="0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: изогнутый 637">
            <a:extLst>
              <a:ext uri="{FF2B5EF4-FFF2-40B4-BE49-F238E27FC236}">
                <a16:creationId xmlns:a16="http://schemas.microsoft.com/office/drawing/2014/main" id="{BCF28406-8115-4569-9B67-B2C3F552D1E7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3271622" y="3005347"/>
            <a:ext cx="746827" cy="5068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: изогнутый 637">
            <a:extLst>
              <a:ext uri="{FF2B5EF4-FFF2-40B4-BE49-F238E27FC236}">
                <a16:creationId xmlns:a16="http://schemas.microsoft.com/office/drawing/2014/main" id="{39241A7B-9487-46DA-8DEE-0E58F6D68623}"/>
              </a:ext>
            </a:extLst>
          </p:cNvPr>
          <p:cNvCxnSpPr>
            <a:cxnSpLocks/>
            <a:stCxn id="121" idx="1"/>
            <a:endCxn id="119" idx="3"/>
          </p:cNvCxnSpPr>
          <p:nvPr/>
        </p:nvCxnSpPr>
        <p:spPr>
          <a:xfrm flipH="1" flipV="1">
            <a:off x="4432572" y="3005347"/>
            <a:ext cx="982751" cy="3973"/>
          </a:xfrm>
          <a:prstGeom prst="straightConnector1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Объект 140">
            <a:extLst>
              <a:ext uri="{FF2B5EF4-FFF2-40B4-BE49-F238E27FC236}">
                <a16:creationId xmlns:a16="http://schemas.microsoft.com/office/drawing/2014/main" id="{0C5EAF9C-7351-42E6-8913-CC9A5732E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45287" y="2934943"/>
          <a:ext cx="1123950" cy="37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orelDRAW" r:id="rId16" imgW="8953833" imgH="2997479" progId="CorelDraw.Graphic.24">
                  <p:embed/>
                </p:oleObj>
              </mc:Choice>
              <mc:Fallback>
                <p:oleObj name="CorelDRAW" r:id="rId16" imgW="8953833" imgH="2997479" progId="CorelDraw.Graphic.24">
                  <p:embed/>
                  <p:pic>
                    <p:nvPicPr>
                      <p:cNvPr id="141" name="Объект 140">
                        <a:extLst>
                          <a:ext uri="{FF2B5EF4-FFF2-40B4-BE49-F238E27FC236}">
                            <a16:creationId xmlns:a16="http://schemas.microsoft.com/office/drawing/2014/main" id="{0C5EAF9C-7351-42E6-8913-CC9A5732E1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245287" y="2934943"/>
                        <a:ext cx="1123950" cy="37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008EBA6-0492-4CA1-B9DC-6B35133A521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70" y="2314501"/>
            <a:ext cx="586800" cy="586800"/>
          </a:xfrm>
          <a:prstGeom prst="rect">
            <a:avLst/>
          </a:prstGeom>
        </p:spPr>
      </p:pic>
      <p:cxnSp>
        <p:nvCxnSpPr>
          <p:cNvPr id="144" name="Соединитель: изогнутый 637">
            <a:extLst>
              <a:ext uri="{FF2B5EF4-FFF2-40B4-BE49-F238E27FC236}">
                <a16:creationId xmlns:a16="http://schemas.microsoft.com/office/drawing/2014/main" id="{8EF7A30C-B545-4F7E-AC17-B8ABE7FB1E3F}"/>
              </a:ext>
            </a:extLst>
          </p:cNvPr>
          <p:cNvCxnSpPr>
            <a:cxnSpLocks/>
            <a:stCxn id="98" idx="3"/>
            <a:endCxn id="97" idx="1"/>
          </p:cNvCxnSpPr>
          <p:nvPr/>
        </p:nvCxnSpPr>
        <p:spPr>
          <a:xfrm>
            <a:off x="8231213" y="3007133"/>
            <a:ext cx="658024" cy="19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4031D9A2-118E-4D88-8D79-87B6B35F056B}"/>
              </a:ext>
            </a:extLst>
          </p:cNvPr>
          <p:cNvSpPr/>
          <p:nvPr/>
        </p:nvSpPr>
        <p:spPr>
          <a:xfrm>
            <a:off x="4288466" y="2605107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②</a:t>
            </a:r>
            <a:endParaRPr lang="ru-RU" sz="900" dirty="0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D657B38-5D5A-44E2-B855-DA1F97FF3BA6}"/>
              </a:ext>
            </a:extLst>
          </p:cNvPr>
          <p:cNvSpPr/>
          <p:nvPr/>
        </p:nvSpPr>
        <p:spPr>
          <a:xfrm>
            <a:off x="5385816" y="2673182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③</a:t>
            </a:r>
            <a:endParaRPr lang="ru-RU" sz="900" dirty="0"/>
          </a:p>
        </p:txBody>
      </p: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6F5974E3-3075-4379-9D3B-B87D0797799E}"/>
              </a:ext>
            </a:extLst>
          </p:cNvPr>
          <p:cNvGrpSpPr/>
          <p:nvPr/>
        </p:nvGrpSpPr>
        <p:grpSpPr>
          <a:xfrm>
            <a:off x="2606791" y="2324183"/>
            <a:ext cx="944360" cy="448354"/>
            <a:chOff x="4276821" y="2022706"/>
            <a:chExt cx="944360" cy="44835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0F76A91-9291-41CE-851F-74D88AD53C8D}"/>
                </a:ext>
              </a:extLst>
            </p:cNvPr>
            <p:cNvSpPr txBox="1"/>
            <p:nvPr/>
          </p:nvSpPr>
          <p:spPr>
            <a:xfrm>
              <a:off x="4276821" y="2240228"/>
              <a:ext cx="944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B61351"/>
                  </a:solidFill>
                </a:defRPr>
              </a:lvl1pPr>
            </a:lstStyle>
            <a:p>
              <a:r>
                <a:rPr lang="ru-RU" sz="900" b="1" dirty="0">
                  <a:solidFill>
                    <a:srgbClr val="002060"/>
                  </a:solidFill>
                </a:rPr>
                <a:t>1. Срочная</a:t>
              </a:r>
            </a:p>
          </p:txBody>
        </p:sp>
        <p:pic>
          <p:nvPicPr>
            <p:cNvPr id="149" name="Рисунок 148">
              <a:extLst>
                <a:ext uri="{FF2B5EF4-FFF2-40B4-BE49-F238E27FC236}">
                  <a16:creationId xmlns:a16="http://schemas.microsoft.com/office/drawing/2014/main" id="{1A3445EA-A2EF-43A1-9368-7D00F9C6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64851" y="2022706"/>
              <a:ext cx="368301" cy="296000"/>
            </a:xfrm>
            <a:prstGeom prst="rect">
              <a:avLst/>
            </a:prstGeom>
          </p:spPr>
        </p:pic>
      </p:grpSp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07208A7D-0EC7-4283-B54C-2B26DE36AB96}"/>
              </a:ext>
            </a:extLst>
          </p:cNvPr>
          <p:cNvGrpSpPr/>
          <p:nvPr/>
        </p:nvGrpSpPr>
        <p:grpSpPr>
          <a:xfrm>
            <a:off x="2592555" y="3479073"/>
            <a:ext cx="944360" cy="586854"/>
            <a:chOff x="3120596" y="1789364"/>
            <a:chExt cx="944360" cy="58685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641819F-8BA1-4729-ABC9-0764CCEA355D}"/>
                </a:ext>
              </a:extLst>
            </p:cNvPr>
            <p:cNvSpPr txBox="1"/>
            <p:nvPr/>
          </p:nvSpPr>
          <p:spPr>
            <a:xfrm>
              <a:off x="3120596" y="2006886"/>
              <a:ext cx="94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B61351"/>
                  </a:solidFill>
                </a:defRPr>
              </a:lvl1pPr>
            </a:lstStyle>
            <a:p>
              <a:r>
                <a:rPr lang="ru-RU" sz="900" b="1" dirty="0">
                  <a:solidFill>
                    <a:srgbClr val="002060"/>
                  </a:solidFill>
                </a:rPr>
                <a:t>3. По срокам хранения</a:t>
              </a:r>
            </a:p>
          </p:txBody>
        </p:sp>
        <p:pic>
          <p:nvPicPr>
            <p:cNvPr id="152" name="Рисунок 151">
              <a:extLst>
                <a:ext uri="{FF2B5EF4-FFF2-40B4-BE49-F238E27FC236}">
                  <a16:creationId xmlns:a16="http://schemas.microsoft.com/office/drawing/2014/main" id="{D710B405-F350-4779-98D2-99FEA87E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08626" y="1789364"/>
              <a:ext cx="368301" cy="296000"/>
            </a:xfrm>
            <a:prstGeom prst="rect">
              <a:avLst/>
            </a:prstGeom>
          </p:spPr>
        </p:pic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9FA3C3B4-B762-498C-BB95-4329AD1D11C6}"/>
              </a:ext>
            </a:extLst>
          </p:cNvPr>
          <p:cNvGrpSpPr/>
          <p:nvPr/>
        </p:nvGrpSpPr>
        <p:grpSpPr>
          <a:xfrm>
            <a:off x="2609322" y="2854769"/>
            <a:ext cx="944360" cy="586854"/>
            <a:chOff x="4276821" y="2022706"/>
            <a:chExt cx="944360" cy="586854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BD7F1B-A314-4FBF-92F3-38550AB922A3}"/>
                </a:ext>
              </a:extLst>
            </p:cNvPr>
            <p:cNvSpPr txBox="1"/>
            <p:nvPr/>
          </p:nvSpPr>
          <p:spPr>
            <a:xfrm>
              <a:off x="4276821" y="2240228"/>
              <a:ext cx="94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B61351"/>
                  </a:solidFill>
                </a:defRPr>
              </a:lvl1pPr>
            </a:lstStyle>
            <a:p>
              <a:r>
                <a:rPr lang="ru-RU" sz="900" b="1" dirty="0">
                  <a:solidFill>
                    <a:srgbClr val="002060"/>
                  </a:solidFill>
                </a:rPr>
                <a:t>2. Оригиналы на передачу</a:t>
              </a:r>
            </a:p>
          </p:txBody>
        </p:sp>
        <p:pic>
          <p:nvPicPr>
            <p:cNvPr id="155" name="Рисунок 154">
              <a:extLst>
                <a:ext uri="{FF2B5EF4-FFF2-40B4-BE49-F238E27FC236}">
                  <a16:creationId xmlns:a16="http://schemas.microsoft.com/office/drawing/2014/main" id="{47D0AEB1-3F5E-48F3-AD11-30FF1ABF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64851" y="2022706"/>
              <a:ext cx="368301" cy="296000"/>
            </a:xfrm>
            <a:prstGeom prst="rect">
              <a:avLst/>
            </a:prstGeom>
          </p:spPr>
        </p:pic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66DF8294-4BDB-425C-A123-F494A3A8B711}"/>
              </a:ext>
            </a:extLst>
          </p:cNvPr>
          <p:cNvSpPr txBox="1"/>
          <p:nvPr/>
        </p:nvSpPr>
        <p:spPr>
          <a:xfrm>
            <a:off x="5597899" y="3570874"/>
            <a:ext cx="12274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Автоматическое формирование</a:t>
            </a:r>
          </a:p>
          <a:p>
            <a:r>
              <a:rPr lang="ru-RU" sz="900" b="1" dirty="0">
                <a:solidFill>
                  <a:srgbClr val="002060"/>
                </a:solidFill>
              </a:rPr>
              <a:t>описи документов</a:t>
            </a:r>
          </a:p>
        </p:txBody>
      </p:sp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2D00FF8C-0A83-4355-B3C6-EBE915C7838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9378" y="3625948"/>
            <a:ext cx="338052" cy="33805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F5DC4967-3CCD-4149-B3CD-E9B10C8B5801}"/>
              </a:ext>
            </a:extLst>
          </p:cNvPr>
          <p:cNvSpPr txBox="1"/>
          <p:nvPr/>
        </p:nvSpPr>
        <p:spPr>
          <a:xfrm>
            <a:off x="5708223" y="5976417"/>
            <a:ext cx="52877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b="1" dirty="0">
                <a:solidFill>
                  <a:srgbClr val="002060"/>
                </a:solidFill>
              </a:rPr>
              <a:t>*Решение может предоставляться как </a:t>
            </a:r>
            <a:r>
              <a:rPr lang="en-US" sz="900" b="1" dirty="0">
                <a:solidFill>
                  <a:srgbClr val="002060"/>
                </a:solidFill>
              </a:rPr>
              <a:t>SaaS </a:t>
            </a:r>
            <a:r>
              <a:rPr lang="ru-RU" sz="900" b="1" dirty="0">
                <a:solidFill>
                  <a:srgbClr val="002060"/>
                </a:solidFill>
              </a:rPr>
              <a:t>решение, без установки в контуре клиента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2F231CB-0F57-4EEE-B3D3-F238B55B2558}"/>
              </a:ext>
            </a:extLst>
          </p:cNvPr>
          <p:cNvSpPr txBox="1"/>
          <p:nvPr/>
        </p:nvSpPr>
        <p:spPr>
          <a:xfrm>
            <a:off x="8094310" y="2494033"/>
            <a:ext cx="4164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2060"/>
                </a:solidFill>
              </a:rPr>
              <a:t>*</a:t>
            </a:r>
            <a:endParaRPr lang="ru-RU" sz="1000" dirty="0"/>
          </a:p>
        </p:txBody>
      </p:sp>
      <p:cxnSp>
        <p:nvCxnSpPr>
          <p:cNvPr id="160" name="Соединитель: изогнутый 637">
            <a:extLst>
              <a:ext uri="{FF2B5EF4-FFF2-40B4-BE49-F238E27FC236}">
                <a16:creationId xmlns:a16="http://schemas.microsoft.com/office/drawing/2014/main" id="{7096BB60-3D4D-4ABB-A6CA-8C80CA9D55B7}"/>
              </a:ext>
            </a:extLst>
          </p:cNvPr>
          <p:cNvCxnSpPr>
            <a:cxnSpLocks/>
          </p:cNvCxnSpPr>
          <p:nvPr/>
        </p:nvCxnSpPr>
        <p:spPr>
          <a:xfrm flipV="1">
            <a:off x="10286465" y="3010932"/>
            <a:ext cx="471177" cy="6012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4A5843C6-0DDF-43BD-8AED-9855F60CD36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239" y="4065002"/>
            <a:ext cx="900001" cy="900000"/>
          </a:xfrm>
          <a:prstGeom prst="rect">
            <a:avLst/>
          </a:prstGeom>
        </p:spPr>
      </p:pic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8E9B9770-46E0-4F4A-830A-7D7E4E61C863}"/>
              </a:ext>
            </a:extLst>
          </p:cNvPr>
          <p:cNvSpPr/>
          <p:nvPr/>
        </p:nvSpPr>
        <p:spPr>
          <a:xfrm>
            <a:off x="9892600" y="3828658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⑨</a:t>
            </a:r>
            <a:endParaRPr lang="ru-RU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0CCE50-9281-4D10-B6EA-A38F67C67345}"/>
              </a:ext>
            </a:extLst>
          </p:cNvPr>
          <p:cNvSpPr txBox="1"/>
          <p:nvPr/>
        </p:nvSpPr>
        <p:spPr>
          <a:xfrm>
            <a:off x="9055883" y="3998070"/>
            <a:ext cx="63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50000"/>
                  </a:schemeClr>
                </a:solidFill>
              </a:rPr>
              <a:t>WEB/</a:t>
            </a:r>
            <a:endParaRPr lang="ru-RU" sz="9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900" b="1" dirty="0">
                <a:solidFill>
                  <a:schemeClr val="accent5">
                    <a:lumMod val="50000"/>
                  </a:schemeClr>
                </a:solidFill>
              </a:rPr>
              <a:t>API </a:t>
            </a:r>
            <a:endParaRPr lang="ru-RU" sz="9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748D39F0-D2BC-43A9-8AEE-293324133EA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81236" y="3486904"/>
            <a:ext cx="426241" cy="426241"/>
          </a:xfrm>
          <a:prstGeom prst="rect">
            <a:avLst/>
          </a:prstGeom>
        </p:spPr>
      </p:pic>
      <p:cxnSp>
        <p:nvCxnSpPr>
          <p:cNvPr id="74" name="Соединитель: изогнутый 637">
            <a:extLst>
              <a:ext uri="{FF2B5EF4-FFF2-40B4-BE49-F238E27FC236}">
                <a16:creationId xmlns:a16="http://schemas.microsoft.com/office/drawing/2014/main" id="{1682148B-4572-4C34-B396-BDF3D347E29A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rot="10800000" flipV="1">
            <a:off x="9373204" y="3700024"/>
            <a:ext cx="808032" cy="298045"/>
          </a:xfrm>
          <a:prstGeom prst="bentConnector2">
            <a:avLst/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A867E4BD-1D1B-446D-8229-A62395BAF4D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88977" y="3974874"/>
            <a:ext cx="426241" cy="42624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D9C223A6-DF1E-4D7C-88A2-CF09899E744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81236" y="4436798"/>
            <a:ext cx="426241" cy="426241"/>
          </a:xfrm>
          <a:prstGeom prst="rect">
            <a:avLst/>
          </a:prstGeom>
        </p:spPr>
      </p:pic>
      <p:cxnSp>
        <p:nvCxnSpPr>
          <p:cNvPr id="77" name="Соединитель: изогнутый 637">
            <a:extLst>
              <a:ext uri="{FF2B5EF4-FFF2-40B4-BE49-F238E27FC236}">
                <a16:creationId xmlns:a16="http://schemas.microsoft.com/office/drawing/2014/main" id="{57E8E833-B55D-4C71-BD7A-E2A7C0E7BA9F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9365732" y="4402965"/>
            <a:ext cx="815505" cy="246954"/>
          </a:xfrm>
          <a:prstGeom prst="bentConnector2">
            <a:avLst/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изогнутый 637">
            <a:extLst>
              <a:ext uri="{FF2B5EF4-FFF2-40B4-BE49-F238E27FC236}">
                <a16:creationId xmlns:a16="http://schemas.microsoft.com/office/drawing/2014/main" id="{A436928A-2F09-4C93-88D4-2B2E7FDD454B}"/>
              </a:ext>
            </a:extLst>
          </p:cNvPr>
          <p:cNvCxnSpPr>
            <a:cxnSpLocks/>
          </p:cNvCxnSpPr>
          <p:nvPr/>
        </p:nvCxnSpPr>
        <p:spPr>
          <a:xfrm flipH="1">
            <a:off x="6080704" y="4543151"/>
            <a:ext cx="1351644" cy="2187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: изогнутый 637">
            <a:extLst>
              <a:ext uri="{FF2B5EF4-FFF2-40B4-BE49-F238E27FC236}">
                <a16:creationId xmlns:a16="http://schemas.microsoft.com/office/drawing/2014/main" id="{97DD2294-0052-4F1C-A9C1-C648DB59EA65}"/>
              </a:ext>
            </a:extLst>
          </p:cNvPr>
          <p:cNvCxnSpPr>
            <a:cxnSpLocks/>
            <a:stCxn id="86" idx="2"/>
            <a:endCxn id="70" idx="3"/>
          </p:cNvCxnSpPr>
          <p:nvPr/>
        </p:nvCxnSpPr>
        <p:spPr>
          <a:xfrm rot="10800000" flipV="1">
            <a:off x="8237241" y="4193016"/>
            <a:ext cx="877077" cy="321986"/>
          </a:xfrm>
          <a:prstGeom prst="bentConnector3">
            <a:avLst>
              <a:gd name="adj1" fmla="val 50000"/>
            </a:avLst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1595D907-E8B4-44C7-A994-17500D1A0CC1}"/>
              </a:ext>
            </a:extLst>
          </p:cNvPr>
          <p:cNvSpPr/>
          <p:nvPr/>
        </p:nvSpPr>
        <p:spPr>
          <a:xfrm>
            <a:off x="8989396" y="3784364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⑧</a:t>
            </a:r>
            <a:endParaRPr lang="ru-RU" sz="900" dirty="0"/>
          </a:p>
        </p:txBody>
      </p:sp>
      <p:sp>
        <p:nvSpPr>
          <p:cNvPr id="86" name="Облако 85">
            <a:extLst>
              <a:ext uri="{FF2B5EF4-FFF2-40B4-BE49-F238E27FC236}">
                <a16:creationId xmlns:a16="http://schemas.microsoft.com/office/drawing/2014/main" id="{8A189938-3344-4042-8BBC-0F7C2110DED9}"/>
              </a:ext>
            </a:extLst>
          </p:cNvPr>
          <p:cNvSpPr/>
          <p:nvPr/>
        </p:nvSpPr>
        <p:spPr>
          <a:xfrm>
            <a:off x="9112571" y="3971820"/>
            <a:ext cx="562923" cy="442392"/>
          </a:xfrm>
          <a:prstGeom prst="cloud">
            <a:avLst/>
          </a:prstGeom>
          <a:noFill/>
          <a:ln w="12700" cap="flat">
            <a:solidFill>
              <a:srgbClr val="00206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9" name="Соединитель: изогнутый 637">
            <a:extLst>
              <a:ext uri="{FF2B5EF4-FFF2-40B4-BE49-F238E27FC236}">
                <a16:creationId xmlns:a16="http://schemas.microsoft.com/office/drawing/2014/main" id="{FB2B9743-D29E-4770-8E03-3F5BFA110C0B}"/>
              </a:ext>
            </a:extLst>
          </p:cNvPr>
          <p:cNvCxnSpPr>
            <a:cxnSpLocks/>
            <a:stCxn id="75" idx="1"/>
            <a:endCxn id="86" idx="0"/>
          </p:cNvCxnSpPr>
          <p:nvPr/>
        </p:nvCxnSpPr>
        <p:spPr>
          <a:xfrm flipH="1">
            <a:off x="9675025" y="4187995"/>
            <a:ext cx="513952" cy="5021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1A28EBE-899E-440A-8C57-978208252C65}"/>
              </a:ext>
            </a:extLst>
          </p:cNvPr>
          <p:cNvGrpSpPr/>
          <p:nvPr/>
        </p:nvGrpSpPr>
        <p:grpSpPr>
          <a:xfrm>
            <a:off x="8133030" y="4001843"/>
            <a:ext cx="521871" cy="327666"/>
            <a:chOff x="8133030" y="4001843"/>
            <a:chExt cx="521871" cy="327666"/>
          </a:xfrm>
        </p:grpSpPr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AF0E0675-0B6C-4B65-BD66-A163EFFBF848}"/>
                </a:ext>
              </a:extLst>
            </p:cNvPr>
            <p:cNvSpPr/>
            <p:nvPr/>
          </p:nvSpPr>
          <p:spPr>
            <a:xfrm>
              <a:off x="8133030" y="4098677"/>
              <a:ext cx="33855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rgbClr val="00B0F0"/>
                  </a:solidFill>
                </a:rPr>
                <a:t>⑦</a:t>
              </a:r>
              <a:endParaRPr lang="ru-RU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05C80A5-8C0E-4FC5-A0AF-AEC79C0C3C6E}"/>
                </a:ext>
              </a:extLst>
            </p:cNvPr>
            <p:cNvSpPr txBox="1"/>
            <p:nvPr/>
          </p:nvSpPr>
          <p:spPr>
            <a:xfrm>
              <a:off x="8238500" y="4001843"/>
              <a:ext cx="41640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000" b="1" dirty="0">
                  <a:solidFill>
                    <a:srgbClr val="002060"/>
                  </a:solidFill>
                </a:rPr>
                <a:t>*</a:t>
              </a:r>
              <a:endParaRPr lang="ru-RU" sz="10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E30F6D6-68C9-4F38-BB38-107BF98B23B8}"/>
              </a:ext>
            </a:extLst>
          </p:cNvPr>
          <p:cNvSpPr txBox="1"/>
          <p:nvPr/>
        </p:nvSpPr>
        <p:spPr>
          <a:xfrm>
            <a:off x="7768985" y="4643322"/>
            <a:ext cx="102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i="1">
                <a:solidFill>
                  <a:srgbClr val="1F4E79"/>
                </a:solidFill>
              </a:defRPr>
            </a:lvl1pPr>
          </a:lstStyle>
          <a:p>
            <a:r>
              <a:rPr lang="en-US" sz="1100" b="1" i="0" dirty="0">
                <a:solidFill>
                  <a:srgbClr val="002060"/>
                </a:solidFill>
              </a:rPr>
              <a:t>RIO.CSP</a:t>
            </a:r>
            <a:endParaRPr lang="ru-RU" sz="1100" b="1" i="0" dirty="0">
              <a:solidFill>
                <a:srgbClr val="002060"/>
              </a:solidFill>
            </a:endParaRPr>
          </a:p>
        </p:txBody>
      </p:sp>
      <p:cxnSp>
        <p:nvCxnSpPr>
          <p:cNvPr id="87" name="Соединитель: изогнутый 637">
            <a:extLst>
              <a:ext uri="{FF2B5EF4-FFF2-40B4-BE49-F238E27FC236}">
                <a16:creationId xmlns:a16="http://schemas.microsoft.com/office/drawing/2014/main" id="{758378D5-0695-47CB-94E6-A89E9C7ADC09}"/>
              </a:ext>
            </a:extLst>
          </p:cNvPr>
          <p:cNvCxnSpPr>
            <a:cxnSpLocks/>
            <a:stCxn id="70" idx="0"/>
            <a:endCxn id="98" idx="2"/>
          </p:cNvCxnSpPr>
          <p:nvPr/>
        </p:nvCxnSpPr>
        <p:spPr>
          <a:xfrm flipH="1" flipV="1">
            <a:off x="7781213" y="3457133"/>
            <a:ext cx="6027" cy="607869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изогнутый 637">
            <a:extLst>
              <a:ext uri="{FF2B5EF4-FFF2-40B4-BE49-F238E27FC236}">
                <a16:creationId xmlns:a16="http://schemas.microsoft.com/office/drawing/2014/main" id="{2202A6AE-3710-BDFE-16A6-E2140654A444}"/>
              </a:ext>
            </a:extLst>
          </p:cNvPr>
          <p:cNvCxnSpPr>
            <a:cxnSpLocks/>
            <a:stCxn id="98" idx="0"/>
            <a:endCxn id="110" idx="3"/>
          </p:cNvCxnSpPr>
          <p:nvPr/>
        </p:nvCxnSpPr>
        <p:spPr>
          <a:xfrm flipH="1" flipV="1">
            <a:off x="7175957" y="2169936"/>
            <a:ext cx="605256" cy="387197"/>
          </a:xfrm>
          <a:prstGeom prst="straightConnector1">
            <a:avLst/>
          </a:prstGeom>
          <a:ln w="31750" cmpd="dbl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637">
            <a:extLst>
              <a:ext uri="{FF2B5EF4-FFF2-40B4-BE49-F238E27FC236}">
                <a16:creationId xmlns:a16="http://schemas.microsoft.com/office/drawing/2014/main" id="{1E91D6A5-42FA-E671-4010-F56A15441044}"/>
              </a:ext>
            </a:extLst>
          </p:cNvPr>
          <p:cNvCxnSpPr>
            <a:cxnSpLocks/>
            <a:stCxn id="142" idx="0"/>
            <a:endCxn id="109" idx="3"/>
          </p:cNvCxnSpPr>
          <p:nvPr/>
        </p:nvCxnSpPr>
        <p:spPr>
          <a:xfrm rot="16200000" flipV="1">
            <a:off x="10359437" y="1705668"/>
            <a:ext cx="625980" cy="591686"/>
          </a:xfrm>
          <a:prstGeom prst="bentConnector2">
            <a:avLst/>
          </a:prstGeom>
          <a:ln w="31750" cmpd="dbl">
            <a:solidFill>
              <a:schemeClr val="accent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BB6318-2406-92DE-E2AE-ABFC77AB3F9B}"/>
              </a:ext>
            </a:extLst>
          </p:cNvPr>
          <p:cNvSpPr txBox="1"/>
          <p:nvPr/>
        </p:nvSpPr>
        <p:spPr>
          <a:xfrm>
            <a:off x="7251647" y="1983101"/>
            <a:ext cx="122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B61351"/>
                </a:solidFill>
              </a:defRPr>
            </a:lvl1pPr>
          </a:lstStyle>
          <a:p>
            <a:r>
              <a:rPr lang="ru-RU" sz="900" b="1" dirty="0">
                <a:solidFill>
                  <a:srgbClr val="002060"/>
                </a:solidFill>
              </a:rPr>
              <a:t>Верификация документов</a:t>
            </a:r>
          </a:p>
        </p:txBody>
      </p:sp>
      <p:sp>
        <p:nvSpPr>
          <p:cNvPr id="88" name="Номер слайда 4">
            <a:extLst>
              <a:ext uri="{FF2B5EF4-FFF2-40B4-BE49-F238E27FC236}">
                <a16:creationId xmlns:a16="http://schemas.microsoft.com/office/drawing/2014/main" id="{1DA725F5-FD65-4EA9-8E2A-7D960CE885C4}"/>
              </a:ext>
            </a:extLst>
          </p:cNvPr>
          <p:cNvSpPr txBox="1">
            <a:spLocks/>
          </p:cNvSpPr>
          <p:nvPr/>
        </p:nvSpPr>
        <p:spPr>
          <a:xfrm>
            <a:off x="11326352" y="6390975"/>
            <a:ext cx="442859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E1AF5D70-EC60-4A12-9E6F-AD61A71B7401}" type="slidenum">
              <a:rPr lang="ru-RU" smtClean="0"/>
              <a:pPr algn="ctr">
                <a:defRPr/>
              </a:p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093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623</Words>
  <Application>Microsoft Office PowerPoint</Application>
  <PresentationFormat>Широкоэкранный</PresentationFormat>
  <Paragraphs>141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CorelDRAW</vt:lpstr>
      <vt:lpstr>Схема поступления и обработки корреспонденции AS IS</vt:lpstr>
      <vt:lpstr>Схема поступления и обработки корреспонденции TO BE</vt:lpstr>
      <vt:lpstr>Схема перспективы развития поступления и обработки корреспонденции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Таргоний Анастасия Николаевна</dc:creator>
  <cp:lastModifiedBy>Анастасия Таргоний</cp:lastModifiedBy>
  <cp:revision>289</cp:revision>
  <dcterms:created xsi:type="dcterms:W3CDTF">2023-04-26T11:23:13Z</dcterms:created>
  <dcterms:modified xsi:type="dcterms:W3CDTF">2024-02-27T12:09:53Z</dcterms:modified>
</cp:coreProperties>
</file>