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73"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07678" y="2776743"/>
            <a:ext cx="6650613" cy="4633058"/>
          </a:xfrm>
          <a:prstGeom prst="rect">
            <a:avLst/>
          </a:prstGeom>
        </p:spPr>
        <p:txBody>
          <a:bodyPr anchor="b"/>
          <a:lstStyle>
            <a:lvl1pPr>
              <a:defRPr sz="5000"/>
            </a:lvl1pPr>
          </a:lstStyle>
          <a:p>
            <a:r>
              <a:t>Title Text</a:t>
            </a:r>
          </a:p>
        </p:txBody>
      </p:sp>
      <p:sp>
        <p:nvSpPr>
          <p:cNvPr id="30" name="Body Level One…"/>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11694" y="2964950"/>
            <a:ext cx="3277114" cy="70668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12698" y="592992"/>
            <a:ext cx="6650613" cy="2152813"/>
          </a:xfrm>
          <a:prstGeom prst="rect">
            <a:avLst/>
          </a:prstGeom>
        </p:spPr>
        <p:txBody>
          <a:bodyPr/>
          <a:lstStyle/>
          <a:p>
            <a:r>
              <a:t>Title Text</a:t>
            </a:r>
          </a:p>
        </p:txBody>
      </p:sp>
      <p:sp>
        <p:nvSpPr>
          <p:cNvPr id="48" name="Body Level One…"/>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12698" y="742526"/>
            <a:ext cx="2486953" cy="2598845"/>
          </a:xfrm>
          <a:prstGeom prst="rect">
            <a:avLst/>
          </a:prstGeom>
        </p:spPr>
        <p:txBody>
          <a:bodyPr anchor="b"/>
          <a:lstStyle>
            <a:lvl1pPr>
              <a:defRPr sz="2600"/>
            </a:lvl1pPr>
          </a:lstStyle>
          <a:p>
            <a:r>
              <a:t>Title Text</a:t>
            </a:r>
          </a:p>
        </p:txBody>
      </p:sp>
      <p:sp>
        <p:nvSpPr>
          <p:cNvPr id="73" name="Body Level One…"/>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12698" y="742526"/>
            <a:ext cx="2486953" cy="2598845"/>
          </a:xfrm>
          <a:prstGeom prst="rect">
            <a:avLst/>
          </a:prstGeom>
        </p:spPr>
        <p:txBody>
          <a:bodyPr anchor="b"/>
          <a:lstStyle>
            <a:lvl1pPr>
              <a:defRPr sz="2600"/>
            </a:lvl1pPr>
          </a:lstStyle>
          <a:p>
            <a:r>
              <a:t>Title Text</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Body Level One…"/>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mn-lt"/>
                <a:ea typeface="+mn-ea"/>
                <a:cs typeface="+mn-cs"/>
                <a:sym typeface="Helvetica"/>
              </a:defRPr>
            </a:lvl1pPr>
            <a:lvl2pPr marL="533400" indent="-152400" defTabSz="1980021">
              <a:lnSpc>
                <a:spcPct val="110000"/>
              </a:lnSpc>
              <a:spcBef>
                <a:spcPts val="3600"/>
              </a:spcBef>
              <a:buSzPct val="123000"/>
              <a:buFontTx/>
              <a:defRPr sz="1200">
                <a:latin typeface="+mn-lt"/>
                <a:ea typeface="+mn-ea"/>
                <a:cs typeface="+mn-cs"/>
                <a:sym typeface="Helvetica"/>
              </a:defRPr>
            </a:lvl2pPr>
            <a:lvl3pPr marL="914400" indent="-152400" defTabSz="1980021">
              <a:lnSpc>
                <a:spcPct val="110000"/>
              </a:lnSpc>
              <a:spcBef>
                <a:spcPts val="3600"/>
              </a:spcBef>
              <a:buSzPct val="123000"/>
              <a:buFontTx/>
              <a:defRPr sz="1200">
                <a:latin typeface="+mn-lt"/>
                <a:ea typeface="+mn-ea"/>
                <a:cs typeface="+mn-cs"/>
                <a:sym typeface="Helvetica"/>
              </a:defRPr>
            </a:lvl3pPr>
            <a:lvl4pPr marL="1295400" indent="-152400" defTabSz="1980021">
              <a:lnSpc>
                <a:spcPct val="110000"/>
              </a:lnSpc>
              <a:spcBef>
                <a:spcPts val="3600"/>
              </a:spcBef>
              <a:buSzPct val="123000"/>
              <a:buFontTx/>
              <a:defRPr sz="1200">
                <a:latin typeface="+mn-lt"/>
                <a:ea typeface="+mn-ea"/>
                <a:cs typeface="+mn-cs"/>
                <a:sym typeface="Helvetica"/>
              </a:defRPr>
            </a:lvl4pPr>
            <a:lvl5pPr marL="1676400" indent="-152400" defTabSz="1980021">
              <a:lnSpc>
                <a:spcPct val="110000"/>
              </a:lnSpc>
              <a:spcBef>
                <a:spcPts val="3600"/>
              </a:spcBef>
              <a:buSzPct val="123000"/>
              <a:buFontTx/>
              <a:defRPr sz="1200">
                <a:latin typeface="+mn-lt"/>
                <a:ea typeface="+mn-ea"/>
                <a:cs typeface="+mn-cs"/>
                <a:sym typeface="Helvetica"/>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Slide Number"/>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102" name="Body Level One…"/>
          <p:cNvSpPr txBox="1">
            <a:spLocks noGrp="1"/>
          </p:cNvSpPr>
          <p:nvPr>
            <p:ph type="body" sz="quarter" idx="1" hasCustomPrompt="1"/>
          </p:nvPr>
        </p:nvSpPr>
        <p:spPr>
          <a:xfrm>
            <a:off x="1301439" y="4698119"/>
            <a:ext cx="5271122" cy="2768204"/>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mn-lt"/>
                <a:ea typeface="+mn-ea"/>
                <a:cs typeface="+mn-cs"/>
                <a:sym typeface="Helvetica"/>
              </a:defRPr>
            </a:lvl1pPr>
            <a:lvl2pPr marL="571500" indent="-190500" defTabSz="1980021">
              <a:lnSpc>
                <a:spcPct val="110000"/>
              </a:lnSpc>
              <a:spcBef>
                <a:spcPts val="3600"/>
              </a:spcBef>
              <a:buSzPct val="123000"/>
              <a:buFontTx/>
              <a:defRPr sz="1500">
                <a:latin typeface="+mn-lt"/>
                <a:ea typeface="+mn-ea"/>
                <a:cs typeface="+mn-cs"/>
                <a:sym typeface="Helvetica"/>
              </a:defRPr>
            </a:lvl2pPr>
            <a:lvl3pPr marL="952500" indent="-190500" defTabSz="1980021">
              <a:lnSpc>
                <a:spcPct val="110000"/>
              </a:lnSpc>
              <a:spcBef>
                <a:spcPts val="3600"/>
              </a:spcBef>
              <a:buSzPct val="123000"/>
              <a:buFontTx/>
              <a:defRPr sz="1500">
                <a:latin typeface="+mn-lt"/>
                <a:ea typeface="+mn-ea"/>
                <a:cs typeface="+mn-cs"/>
                <a:sym typeface="Helvetica"/>
              </a:defRPr>
            </a:lvl3pPr>
            <a:lvl4pPr marL="1333500" indent="-190500" defTabSz="1980021">
              <a:lnSpc>
                <a:spcPct val="110000"/>
              </a:lnSpc>
              <a:spcBef>
                <a:spcPts val="3600"/>
              </a:spcBef>
              <a:buSzPct val="123000"/>
              <a:buFontTx/>
              <a:defRPr sz="1500">
                <a:latin typeface="+mn-lt"/>
                <a:ea typeface="+mn-ea"/>
                <a:cs typeface="+mn-cs"/>
                <a:sym typeface="Helvetica"/>
              </a:defRPr>
            </a:lvl4pPr>
            <a:lvl5pPr marL="1714500" indent="-190500" defTabSz="1980021">
              <a:lnSpc>
                <a:spcPct val="110000"/>
              </a:lnSpc>
              <a:spcBef>
                <a:spcPts val="3600"/>
              </a:spcBef>
              <a:buSzPct val="123000"/>
              <a:buFontTx/>
              <a:defRPr sz="1500">
                <a:latin typeface="+mn-lt"/>
                <a:ea typeface="+mn-ea"/>
                <a:cs typeface="+mn-cs"/>
                <a:sym typeface="Helvetica"/>
              </a:defRPr>
            </a:lvl5pPr>
          </a:lstStyle>
          <a:p>
            <a:r>
              <a:t>Текст пункта на слайде</a:t>
            </a:r>
          </a:p>
          <a:p>
            <a:pPr lvl="1"/>
            <a:endParaRPr/>
          </a:p>
          <a:p>
            <a:pPr lvl="2"/>
            <a:endParaRPr/>
          </a:p>
          <a:p>
            <a:pPr lvl="3"/>
            <a:endParaRPr/>
          </a:p>
          <a:p>
            <a:pPr lvl="4"/>
            <a:endParaRPr/>
          </a:p>
        </p:txBody>
      </p:sp>
      <p:sp>
        <p:nvSpPr>
          <p:cNvPr id="103" name="Подзаголовок слайда"/>
          <p:cNvSpPr txBox="1">
            <a:spLocks noGrp="1"/>
          </p:cNvSpPr>
          <p:nvPr>
            <p:ph type="body" sz="quarter" idx="21" hasCustomPrompt="1"/>
          </p:nvPr>
        </p:nvSpPr>
        <p:spPr>
          <a:xfrm>
            <a:off x="1301439" y="3996022"/>
            <a:ext cx="5271122" cy="305067"/>
          </a:xfrm>
          <a:prstGeom prst="rect">
            <a:avLst/>
          </a:prstGeom>
          <a:ln w="3175"/>
        </p:spPr>
        <p:txBody>
          <a:bodyPr lIns="23068" tIns="23068" rIns="23068" bIns="23068"/>
          <a:lstStyle>
            <a:lvl1pPr marL="0" indent="0" defTabSz="315058">
              <a:lnSpc>
                <a:spcPct val="100000"/>
              </a:lnSpc>
              <a:spcBef>
                <a:spcPts val="0"/>
              </a:spcBef>
              <a:buSzTx/>
              <a:buFontTx/>
              <a:buNone/>
              <a:defRPr sz="1692" b="1">
                <a:latin typeface="Helvetica Neue"/>
                <a:ea typeface="Helvetica Neue"/>
                <a:cs typeface="Helvetica Neue"/>
                <a:sym typeface="Helvetica Neue"/>
              </a:defRPr>
            </a:lvl1pPr>
          </a:lstStyle>
          <a:p>
            <a:r>
              <a:t>Подзаголовок слайда</a:t>
            </a:r>
          </a:p>
        </p:txBody>
      </p:sp>
      <p:sp>
        <p:nvSpPr>
          <p:cNvPr id="104" name="Заголовок слайда"/>
          <p:cNvSpPr txBox="1">
            <a:spLocks noGrp="1"/>
          </p:cNvSpPr>
          <p:nvPr>
            <p:ph type="title" hasCustomPrompt="1"/>
          </p:nvPr>
        </p:nvSpPr>
        <p:spPr>
          <a:xfrm>
            <a:off x="1301439" y="3554313"/>
            <a:ext cx="5271122" cy="461368"/>
          </a:xfrm>
          <a:prstGeom prst="rect">
            <a:avLst/>
          </a:prstGeom>
        </p:spPr>
        <p:txBody>
          <a:bodyPr lIns="23068" tIns="23068" rIns="23068" bIns="23068" anchor="t"/>
          <a:lstStyle>
            <a:lvl1pPr defTabSz="1980021">
              <a:lnSpc>
                <a:spcPct val="80000"/>
              </a:lnSpc>
              <a:defRPr sz="6200" b="1" spc="-124">
                <a:latin typeface="Helvetica Neue"/>
                <a:ea typeface="Helvetica Neue"/>
                <a:cs typeface="Helvetica Neue"/>
                <a:sym typeface="Helvetica Neue"/>
              </a:defRPr>
            </a:lvl1pPr>
          </a:lstStyle>
          <a:p>
            <a:r>
              <a:t>Заголовок слайда</a:t>
            </a:r>
          </a:p>
        </p:txBody>
      </p:sp>
      <p:sp>
        <p:nvSpPr>
          <p:cNvPr id="105" name="Slide Number"/>
          <p:cNvSpPr txBox="1">
            <a:spLocks noGrp="1"/>
          </p:cNvSpPr>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nchor="ctr">
            <a:normAutofit/>
          </a:bodyPr>
          <a:lstStyle/>
          <a:p>
            <a:r>
              <a:t>Title Text</a:t>
            </a:r>
          </a:p>
        </p:txBody>
      </p:sp>
      <p:sp>
        <p:nvSpPr>
          <p:cNvPr id="3" name="Body Level One…"/>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6" name="Group"/>
          <p:cNvGrpSpPr/>
          <p:nvPr/>
        </p:nvGrpSpPr>
        <p:grpSpPr>
          <a:xfrm>
            <a:off x="593" y="-7224"/>
            <a:ext cx="7590743" cy="11159475"/>
            <a:chOff x="0" y="0"/>
            <a:chExt cx="7590741" cy="11159473"/>
          </a:xfrm>
        </p:grpSpPr>
        <p:grpSp>
          <p:nvGrpSpPr>
            <p:cNvPr id="966" name="Group"/>
            <p:cNvGrpSpPr/>
            <p:nvPr/>
          </p:nvGrpSpPr>
          <p:grpSpPr>
            <a:xfrm>
              <a:off x="2407901" y="250029"/>
              <a:ext cx="5182841" cy="7491140"/>
              <a:chOff x="-659460" y="-1848438"/>
              <a:chExt cx="5182839" cy="7491140"/>
            </a:xfrm>
          </p:grpSpPr>
          <p:sp>
            <p:nvSpPr>
              <p:cNvPr id="958" name="Rectangle"/>
              <p:cNvSpPr/>
              <p:nvPr/>
            </p:nvSpPr>
            <p:spPr>
              <a:xfrm>
                <a:off x="-646761" y="-1848439"/>
                <a:ext cx="5164238" cy="302941"/>
              </a:xfrm>
              <a:prstGeom prst="rect">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59" name="Professional Summary:"/>
              <p:cNvSpPr txBox="1"/>
              <p:nvPr/>
            </p:nvSpPr>
            <p:spPr>
              <a:xfrm>
                <a:off x="-659460" y="-1845548"/>
                <a:ext cx="2689377" cy="2971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Professional Summary:</a:t>
                </a:r>
              </a:p>
            </p:txBody>
          </p:sp>
          <p:sp>
            <p:nvSpPr>
              <p:cNvPr id="960" name="Rectangle"/>
              <p:cNvSpPr/>
              <p:nvPr/>
            </p:nvSpPr>
            <p:spPr>
              <a:xfrm>
                <a:off x="-646761" y="-248239"/>
                <a:ext cx="5170141" cy="302941"/>
              </a:xfrm>
              <a:prstGeom prst="rect">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61" name="Key Skills:"/>
              <p:cNvSpPr txBox="1"/>
              <p:nvPr/>
            </p:nvSpPr>
            <p:spPr>
              <a:xfrm>
                <a:off x="-659461" y="-245348"/>
                <a:ext cx="2689378" cy="2971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Key Skills:</a:t>
                </a:r>
              </a:p>
            </p:txBody>
          </p:sp>
          <p:sp>
            <p:nvSpPr>
              <p:cNvPr id="962" name="Rectangle"/>
              <p:cNvSpPr/>
              <p:nvPr/>
            </p:nvSpPr>
            <p:spPr>
              <a:xfrm>
                <a:off x="-646761" y="2063161"/>
                <a:ext cx="5165974" cy="302941"/>
              </a:xfrm>
              <a:prstGeom prst="rect">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63" name="Professional Experience:"/>
              <p:cNvSpPr txBox="1"/>
              <p:nvPr/>
            </p:nvSpPr>
            <p:spPr>
              <a:xfrm>
                <a:off x="-659461" y="2066052"/>
                <a:ext cx="2689378" cy="2971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Professional Experience:</a:t>
                </a:r>
              </a:p>
            </p:txBody>
          </p:sp>
          <p:sp>
            <p:nvSpPr>
              <p:cNvPr id="964" name="Rectangle"/>
              <p:cNvSpPr/>
              <p:nvPr/>
            </p:nvSpPr>
            <p:spPr>
              <a:xfrm>
                <a:off x="-646761" y="5339761"/>
                <a:ext cx="5163246" cy="302941"/>
              </a:xfrm>
              <a:prstGeom prst="rect">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65" name="Education:"/>
              <p:cNvSpPr txBox="1"/>
              <p:nvPr/>
            </p:nvSpPr>
            <p:spPr>
              <a:xfrm>
                <a:off x="-659461" y="5342652"/>
                <a:ext cx="2689378" cy="2971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Education:</a:t>
                </a:r>
              </a:p>
            </p:txBody>
          </p:sp>
        </p:grpSp>
        <p:sp>
          <p:nvSpPr>
            <p:cNvPr id="967" name="Group"/>
            <p:cNvSpPr txBox="1"/>
            <p:nvPr/>
          </p:nvSpPr>
          <p:spPr>
            <a:xfrm>
              <a:off x="2501096" y="612390"/>
              <a:ext cx="5065826" cy="10777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lvl1pPr algn="just" defTabSz="457200">
                <a:lnSpc>
                  <a:spcPct val="120000"/>
                </a:lnSpc>
                <a:defRPr sz="1000">
                  <a:latin typeface="Helvetica Neue Light"/>
                  <a:ea typeface="Helvetica Neue Light"/>
                  <a:cs typeface="Helvetica Neue Light"/>
                  <a:sym typeface="Helvetica Neue Light"/>
                </a:defRPr>
              </a:lvl1pPr>
            </a:lstStyle>
            <a:p>
              <a:r>
                <a:t>Dedicated and experienced System Administrator with 5 years of hands-on experience in managing, maintaining, and optimizing IT systems. Proven track record of implementing innovative solutions to enhance system performance, security, and reliability. Skilled in troubleshooting complex technical issues and ensuring seamless operation of network infrastructure. Strong communication and teamwork abilities to collaborate effectively with cross-functional teams.</a:t>
              </a:r>
            </a:p>
          </p:txBody>
        </p:sp>
        <p:sp>
          <p:nvSpPr>
            <p:cNvPr id="968" name="Rectangle"/>
            <p:cNvSpPr/>
            <p:nvPr/>
          </p:nvSpPr>
          <p:spPr>
            <a:xfrm>
              <a:off x="-1" y="-1"/>
              <a:ext cx="2096654" cy="11159475"/>
            </a:xfrm>
            <a:prstGeom prst="rect">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latin typeface="Helvetica Neue Medium"/>
                  <a:ea typeface="Helvetica Neue Medium"/>
                  <a:cs typeface="Helvetica Neue Medium"/>
                  <a:sym typeface="Helvetica Neue Medium"/>
                </a:defRPr>
              </a:pPr>
              <a:endParaRPr/>
            </a:p>
          </p:txBody>
        </p:sp>
        <p:sp>
          <p:nvSpPr>
            <p:cNvPr id="969" name="Jack…"/>
            <p:cNvSpPr txBox="1"/>
            <p:nvPr/>
          </p:nvSpPr>
          <p:spPr>
            <a:xfrm rot="16200000">
              <a:off x="-799322" y="1518408"/>
              <a:ext cx="3320197" cy="9087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lgn="r" defTabSz="457200">
                <a:lnSpc>
                  <a:spcPct val="110000"/>
                </a:lnSpc>
                <a:tabLst>
                  <a:tab pos="228600" algn="l"/>
                </a:tabLst>
                <a:defRPr sz="2200" cap="all" spc="550">
                  <a:solidFill>
                    <a:srgbClr val="FFFFFF"/>
                  </a:solidFill>
                  <a:latin typeface="Helvetica Neue"/>
                  <a:ea typeface="Helvetica Neue"/>
                  <a:cs typeface="Helvetica Neue"/>
                  <a:sym typeface="Helvetica Neue"/>
                </a:defRPr>
              </a:pPr>
              <a:r>
                <a:t>Jack </a:t>
              </a:r>
            </a:p>
            <a:p>
              <a:pPr algn="r" defTabSz="457200">
                <a:lnSpc>
                  <a:spcPct val="110000"/>
                </a:lnSpc>
                <a:tabLst>
                  <a:tab pos="228600" algn="l"/>
                </a:tabLst>
                <a:defRPr sz="2200" cap="all" spc="550">
                  <a:solidFill>
                    <a:srgbClr val="FFFFFF"/>
                  </a:solidFill>
                  <a:latin typeface="Helvetica Neue"/>
                  <a:ea typeface="Helvetica Neue"/>
                  <a:cs typeface="Helvetica Neue"/>
                  <a:sym typeface="Helvetica Neue"/>
                </a:defRPr>
              </a:pPr>
              <a:r>
                <a:t>Williams</a:t>
              </a:r>
            </a:p>
          </p:txBody>
        </p:sp>
        <p:sp>
          <p:nvSpPr>
            <p:cNvPr id="970" name="System Administrator"/>
            <p:cNvSpPr txBox="1"/>
            <p:nvPr/>
          </p:nvSpPr>
          <p:spPr>
            <a:xfrm rot="16200000">
              <a:off x="-366382" y="2022595"/>
              <a:ext cx="3766544" cy="3467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r" defTabSz="457200">
                <a:tabLst>
                  <a:tab pos="228600" algn="l"/>
                </a:tabLst>
                <a:defRPr sz="1200" cap="all" spc="300">
                  <a:solidFill>
                    <a:srgbClr val="D3D3D3"/>
                  </a:solidFill>
                  <a:latin typeface="Copperplate"/>
                  <a:ea typeface="Copperplate"/>
                  <a:cs typeface="Copperplate"/>
                  <a:sym typeface="Copperplate"/>
                </a:defRPr>
              </a:lvl1pPr>
            </a:lstStyle>
            <a:p>
              <a:r>
                <a:t>System Administrator</a:t>
              </a:r>
            </a:p>
          </p:txBody>
        </p:sp>
        <p:sp>
          <p:nvSpPr>
            <p:cNvPr id="971" name="Group"/>
            <p:cNvSpPr txBox="1"/>
            <p:nvPr/>
          </p:nvSpPr>
          <p:spPr>
            <a:xfrm>
              <a:off x="2501096" y="2199890"/>
              <a:ext cx="5067910" cy="20004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p>
              <a:pPr lvl="1" algn="just" defTabSz="457200">
                <a:lnSpc>
                  <a:spcPct val="120000"/>
                </a:lnSpc>
                <a:defRPr sz="1000">
                  <a:latin typeface="Helvetica Neue Light"/>
                  <a:ea typeface="Helvetica Neue Light"/>
                  <a:cs typeface="Helvetica Neue Light"/>
                  <a:sym typeface="Helvetica Neue Light"/>
                </a:defRPr>
              </a:pPr>
              <a:r>
                <a:t>- System Administration</a:t>
              </a:r>
            </a:p>
            <a:p>
              <a:pPr lvl="1" algn="just" defTabSz="457200">
                <a:lnSpc>
                  <a:spcPct val="120000"/>
                </a:lnSpc>
                <a:defRPr sz="1000">
                  <a:latin typeface="Helvetica Neue Light"/>
                  <a:ea typeface="Helvetica Neue Light"/>
                  <a:cs typeface="Helvetica Neue Light"/>
                  <a:sym typeface="Helvetica Neue Light"/>
                </a:defRPr>
              </a:pPr>
              <a:r>
                <a:t>- Network Security</a:t>
              </a:r>
            </a:p>
            <a:p>
              <a:pPr lvl="1" algn="just" defTabSz="457200">
                <a:lnSpc>
                  <a:spcPct val="120000"/>
                </a:lnSpc>
                <a:defRPr sz="1000">
                  <a:latin typeface="Helvetica Neue Light"/>
                  <a:ea typeface="Helvetica Neue Light"/>
                  <a:cs typeface="Helvetica Neue Light"/>
                  <a:sym typeface="Helvetica Neue Light"/>
                </a:defRPr>
              </a:pPr>
              <a:r>
                <a:t>- Hardware and Software Installation</a:t>
              </a:r>
            </a:p>
            <a:p>
              <a:pPr lvl="1" algn="just" defTabSz="457200">
                <a:lnSpc>
                  <a:spcPct val="120000"/>
                </a:lnSpc>
                <a:defRPr sz="1000">
                  <a:latin typeface="Helvetica Neue Light"/>
                  <a:ea typeface="Helvetica Neue Light"/>
                  <a:cs typeface="Helvetica Neue Light"/>
                  <a:sym typeface="Helvetica Neue Light"/>
                </a:defRPr>
              </a:pPr>
              <a:r>
                <a:t>- Troubleshooting and Issue Resolution</a:t>
              </a:r>
            </a:p>
            <a:p>
              <a:pPr lvl="1" algn="just" defTabSz="457200">
                <a:lnSpc>
                  <a:spcPct val="120000"/>
                </a:lnSpc>
                <a:defRPr sz="1000">
                  <a:latin typeface="Helvetica Neue Light"/>
                  <a:ea typeface="Helvetica Neue Light"/>
                  <a:cs typeface="Helvetica Neue Light"/>
                  <a:sym typeface="Helvetica Neue Light"/>
                </a:defRPr>
              </a:pPr>
              <a:r>
                <a:t>- System Optimization</a:t>
              </a:r>
            </a:p>
            <a:p>
              <a:pPr lvl="1" algn="just" defTabSz="457200">
                <a:lnSpc>
                  <a:spcPct val="120000"/>
                </a:lnSpc>
                <a:defRPr sz="1000">
                  <a:latin typeface="Helvetica Neue Light"/>
                  <a:ea typeface="Helvetica Neue Light"/>
                  <a:cs typeface="Helvetica Neue Light"/>
                  <a:sym typeface="Helvetica Neue Light"/>
                </a:defRPr>
              </a:pPr>
              <a:r>
                <a:t>- Backup and Disaster Recovery</a:t>
              </a:r>
            </a:p>
            <a:p>
              <a:pPr lvl="1" algn="just" defTabSz="457200">
                <a:lnSpc>
                  <a:spcPct val="120000"/>
                </a:lnSpc>
                <a:defRPr sz="1000">
                  <a:latin typeface="Helvetica Neue Light"/>
                  <a:ea typeface="Helvetica Neue Light"/>
                  <a:cs typeface="Helvetica Neue Light"/>
                  <a:sym typeface="Helvetica Neue Light"/>
                </a:defRPr>
              </a:pPr>
              <a:r>
                <a:t>- Active Directory Management</a:t>
              </a:r>
            </a:p>
            <a:p>
              <a:pPr lvl="1" algn="just" defTabSz="457200">
                <a:lnSpc>
                  <a:spcPct val="120000"/>
                </a:lnSpc>
                <a:defRPr sz="1000">
                  <a:latin typeface="Helvetica Neue Light"/>
                  <a:ea typeface="Helvetica Neue Light"/>
                  <a:cs typeface="Helvetica Neue Light"/>
                  <a:sym typeface="Helvetica Neue Light"/>
                </a:defRPr>
              </a:pPr>
              <a:r>
                <a:t>- Virtualization Technologies</a:t>
              </a:r>
            </a:p>
            <a:p>
              <a:pPr lvl="1" algn="just" defTabSz="457200">
                <a:lnSpc>
                  <a:spcPct val="120000"/>
                </a:lnSpc>
                <a:defRPr sz="1000">
                  <a:latin typeface="Helvetica Neue Light"/>
                  <a:ea typeface="Helvetica Neue Light"/>
                  <a:cs typeface="Helvetica Neue Light"/>
                  <a:sym typeface="Helvetica Neue Light"/>
                </a:defRPr>
              </a:pPr>
              <a:r>
                <a:t>- Scripting and Automation</a:t>
              </a:r>
            </a:p>
            <a:p>
              <a:pPr lvl="1" algn="just" defTabSz="457200">
                <a:lnSpc>
                  <a:spcPct val="120000"/>
                </a:lnSpc>
                <a:defRPr sz="1000">
                  <a:latin typeface="Helvetica Neue Light"/>
                  <a:ea typeface="Helvetica Neue Light"/>
                  <a:cs typeface="Helvetica Neue Light"/>
                  <a:sym typeface="Helvetica Neue Light"/>
                </a:defRPr>
              </a:pPr>
              <a:r>
                <a:t>- IT Infrastructure Management</a:t>
              </a:r>
            </a:p>
          </p:txBody>
        </p:sp>
        <p:sp>
          <p:nvSpPr>
            <p:cNvPr id="972" name="Group"/>
            <p:cNvSpPr txBox="1"/>
            <p:nvPr/>
          </p:nvSpPr>
          <p:spPr>
            <a:xfrm>
              <a:off x="2501096" y="4574790"/>
              <a:ext cx="5065231" cy="28690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p>
              <a:pPr algn="just" defTabSz="457200">
                <a:lnSpc>
                  <a:spcPct val="120000"/>
                </a:lnSpc>
                <a:defRPr sz="1000" b="1">
                  <a:latin typeface="Helvetica Neue"/>
                  <a:ea typeface="Helvetica Neue"/>
                  <a:cs typeface="Helvetica Neue"/>
                  <a:sym typeface="Helvetica Neue"/>
                </a:defRPr>
              </a:pPr>
              <a:r>
                <a:t>S</a:t>
              </a:r>
              <a:r>
                <a:rPr sz="1100"/>
                <a:t>ystem Administrator</a:t>
              </a:r>
            </a:p>
            <a:p>
              <a:pPr algn="just" defTabSz="457200">
                <a:lnSpc>
                  <a:spcPct val="120000"/>
                </a:lnSpc>
                <a:defRPr sz="1000">
                  <a:latin typeface="Helvetica Neue Light"/>
                  <a:ea typeface="Helvetica Neue Light"/>
                  <a:cs typeface="Helvetica Neue Light"/>
                  <a:sym typeface="Helvetica Neue Light"/>
                </a:defRPr>
              </a:pPr>
              <a:r>
                <a:t>XYZ Company, Anytown, USA</a:t>
              </a:r>
            </a:p>
            <a:p>
              <a:pPr algn="just" defTabSz="457200">
                <a:lnSpc>
                  <a:spcPct val="120000"/>
                </a:lnSpc>
                <a:defRPr sz="1000">
                  <a:latin typeface="Helvetica Neue Light"/>
                  <a:ea typeface="Helvetica Neue Light"/>
                  <a:cs typeface="Helvetica Neue Light"/>
                  <a:sym typeface="Helvetica Neue Light"/>
                </a:defRPr>
              </a:pPr>
              <a:r>
                <a:t>[Month Year - Present]</a:t>
              </a:r>
            </a:p>
            <a:p>
              <a:pPr lvl="1" algn="just" defTabSz="457200">
                <a:lnSpc>
                  <a:spcPct val="120000"/>
                </a:lnSpc>
                <a:defRPr sz="1000">
                  <a:latin typeface="Helvetica Neue Light"/>
                  <a:ea typeface="Helvetica Neue Light"/>
                  <a:cs typeface="Helvetica Neue Light"/>
                  <a:sym typeface="Helvetica Neue Light"/>
                </a:defRPr>
              </a:pPr>
              <a:r>
                <a:t>Ensured optimal performance and security of Windows and Linux servers.</a:t>
              </a:r>
            </a:p>
            <a:p>
              <a:pPr algn="just" defTabSz="457200">
                <a:lnSpc>
                  <a:spcPct val="120000"/>
                </a:lnSpc>
                <a:defRPr sz="1000">
                  <a:latin typeface="Helvetica Neue Light"/>
                  <a:ea typeface="Helvetica Neue Light"/>
                  <a:cs typeface="Helvetica Neue Light"/>
                  <a:sym typeface="Helvetica Neue Light"/>
                </a:defRPr>
              </a:pPr>
              <a:r>
                <a:t>	• Monitored and maintained network security to protect systems from cyber threats.</a:t>
              </a:r>
            </a:p>
            <a:p>
              <a:pPr algn="just" defTabSz="457200">
                <a:lnSpc>
                  <a:spcPct val="120000"/>
                </a:lnSpc>
                <a:defRPr sz="1000">
                  <a:latin typeface="Helvetica Neue Light"/>
                  <a:ea typeface="Helvetica Neue Light"/>
                  <a:cs typeface="Helvetica Neue Light"/>
                  <a:sym typeface="Helvetica Neue Light"/>
                </a:defRPr>
              </a:pPr>
              <a:r>
                <a:t>	• Conducted backups and disaster recovery to minimize downtime risks.</a:t>
              </a:r>
            </a:p>
            <a:p>
              <a:pPr algn="just" defTabSz="457200">
                <a:lnSpc>
                  <a:spcPct val="120000"/>
                </a:lnSpc>
                <a:defRPr sz="1000">
                  <a:latin typeface="Helvetica Neue Light"/>
                  <a:ea typeface="Helvetica Neue Light"/>
                  <a:cs typeface="Helvetica Neue Light"/>
                  <a:sym typeface="Helvetica Neue Light"/>
                </a:defRPr>
              </a:pPr>
              <a:r>
                <a:t>	• Deployed and configured new hardware and software solutions.</a:t>
              </a:r>
            </a:p>
            <a:p>
              <a:pPr algn="just" defTabSz="457200">
                <a:lnSpc>
                  <a:spcPct val="120000"/>
                </a:lnSpc>
                <a:defRPr sz="1000">
                  <a:latin typeface="Helvetica Neue Light"/>
                  <a:ea typeface="Helvetica Neue Light"/>
                  <a:cs typeface="Helvetica Neue Light"/>
                  <a:sym typeface="Helvetica Neue Light"/>
                </a:defRPr>
              </a:pPr>
              <a:r>
                <a:t>	• Resolved technical issues promptly to maintain system availability.</a:t>
              </a:r>
            </a:p>
            <a:p>
              <a:pPr algn="just" defTabSz="457200">
                <a:lnSpc>
                  <a:spcPct val="120000"/>
                </a:lnSpc>
                <a:defRPr sz="1100" b="1">
                  <a:latin typeface="Helvetica Neue"/>
                  <a:ea typeface="Helvetica Neue"/>
                  <a:cs typeface="Helvetica Neue"/>
                  <a:sym typeface="Helvetica Neue"/>
                </a:defRPr>
              </a:pPr>
              <a:r>
                <a:t>Junior System Administrator</a:t>
              </a:r>
            </a:p>
            <a:p>
              <a:pPr algn="just" defTabSz="457200">
                <a:lnSpc>
                  <a:spcPct val="120000"/>
                </a:lnSpc>
                <a:defRPr sz="1000">
                  <a:latin typeface="Helvetica Neue Light"/>
                  <a:ea typeface="Helvetica Neue Light"/>
                  <a:cs typeface="Helvetica Neue Light"/>
                  <a:sym typeface="Helvetica Neue Light"/>
                </a:defRPr>
              </a:pPr>
              <a:r>
                <a:t>ABC Corporation, Anytown, USA</a:t>
              </a:r>
            </a:p>
            <a:p>
              <a:pPr algn="just" defTabSz="457200">
                <a:lnSpc>
                  <a:spcPct val="120000"/>
                </a:lnSpc>
                <a:defRPr sz="1000">
                  <a:latin typeface="Helvetica Neue Light"/>
                  <a:ea typeface="Helvetica Neue Light"/>
                  <a:cs typeface="Helvetica Neue Light"/>
                  <a:sym typeface="Helvetica Neue Light"/>
                </a:defRPr>
              </a:pPr>
              <a:r>
                <a:t>[Month Year - Month Year]</a:t>
              </a:r>
            </a:p>
            <a:p>
              <a:pPr lvl="1" algn="just" defTabSz="457200">
                <a:lnSpc>
                  <a:spcPct val="120000"/>
                </a:lnSpc>
                <a:defRPr sz="1000">
                  <a:latin typeface="Helvetica Neue Light"/>
                  <a:ea typeface="Helvetica Neue Light"/>
                  <a:cs typeface="Helvetica Neue Light"/>
                  <a:sym typeface="Helvetica Neue Light"/>
                </a:defRPr>
              </a:pPr>
              <a:r>
                <a:t>Assisted senior administrators with system maintenance and updates.</a:t>
              </a:r>
            </a:p>
            <a:p>
              <a:pPr lvl="1" algn="just" defTabSz="457200">
                <a:lnSpc>
                  <a:spcPct val="120000"/>
                </a:lnSpc>
                <a:defRPr sz="1000">
                  <a:latin typeface="Helvetica Neue Light"/>
                  <a:ea typeface="Helvetica Neue Light"/>
                  <a:cs typeface="Helvetica Neue Light"/>
                  <a:sym typeface="Helvetica Neue Light"/>
                </a:defRPr>
              </a:pPr>
              <a:r>
                <a:t>• Provided technical support to end-users for hardware and software issues.</a:t>
              </a:r>
            </a:p>
            <a:p>
              <a:pPr lvl="1" algn="just" defTabSz="457200">
                <a:lnSpc>
                  <a:spcPct val="120000"/>
                </a:lnSpc>
                <a:defRPr sz="1000">
                  <a:latin typeface="Helvetica Neue Light"/>
                  <a:ea typeface="Helvetica Neue Light"/>
                  <a:cs typeface="Helvetica Neue Light"/>
                  <a:sym typeface="Helvetica Neue Light"/>
                </a:defRPr>
              </a:pPr>
              <a:r>
                <a:t>• Contributed to IT projects to enhance infrastructure efficiency.</a:t>
              </a:r>
            </a:p>
            <a:p>
              <a:pPr lvl="1" algn="just" defTabSz="457200">
                <a:lnSpc>
                  <a:spcPct val="120000"/>
                </a:lnSpc>
                <a:defRPr sz="1000">
                  <a:latin typeface="Helvetica Neue Light"/>
                  <a:ea typeface="Helvetica Neue Light"/>
                  <a:cs typeface="Helvetica Neue Light"/>
                  <a:sym typeface="Helvetica Neue Light"/>
                </a:defRPr>
              </a:pPr>
              <a:r>
                <a:t>• Documented system configurations and procedures for internal use.</a:t>
              </a:r>
            </a:p>
          </p:txBody>
        </p:sp>
        <p:sp>
          <p:nvSpPr>
            <p:cNvPr id="973" name="Group"/>
            <p:cNvSpPr txBox="1"/>
            <p:nvPr/>
          </p:nvSpPr>
          <p:spPr>
            <a:xfrm>
              <a:off x="2501096" y="7889490"/>
              <a:ext cx="5065826" cy="31518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Autofit/>
            </a:bodyPr>
            <a:lstStyle/>
            <a:p>
              <a:pPr algn="just" defTabSz="457200">
                <a:lnSpc>
                  <a:spcPct val="120000"/>
                </a:lnSpc>
                <a:defRPr sz="1100" b="1">
                  <a:latin typeface="Helvetica Neue"/>
                  <a:ea typeface="Helvetica Neue"/>
                  <a:cs typeface="Helvetica Neue"/>
                  <a:sym typeface="Helvetica Neue"/>
                </a:defRPr>
              </a:pPr>
              <a:r>
                <a:t>Master of Science in Cybersecurity</a:t>
              </a:r>
            </a:p>
            <a:p>
              <a:pPr algn="just" defTabSz="457200">
                <a:lnSpc>
                  <a:spcPct val="120000"/>
                </a:lnSpc>
                <a:defRPr sz="1100">
                  <a:latin typeface="Helvetica Neue Light"/>
                  <a:ea typeface="Helvetica Neue Light"/>
                  <a:cs typeface="Helvetica Neue Light"/>
                  <a:sym typeface="Helvetica Neue Light"/>
                </a:defRPr>
              </a:pPr>
              <a:r>
                <a:t>Anytown University, Anytown, USA</a:t>
              </a:r>
            </a:p>
            <a:p>
              <a:pPr algn="just" defTabSz="457200">
                <a:lnSpc>
                  <a:spcPct val="120000"/>
                </a:lnSpc>
                <a:defRPr sz="1000">
                  <a:latin typeface="Helvetica Neue Light"/>
                  <a:ea typeface="Helvetica Neue Light"/>
                  <a:cs typeface="Helvetica Neue Light"/>
                  <a:sym typeface="Helvetica Neue Light"/>
                </a:defRPr>
              </a:pPr>
              <a:r>
                <a:t>[Year Started – Year Graduated]</a:t>
              </a:r>
            </a:p>
            <a:p>
              <a:pPr algn="just" defTabSz="457200">
                <a:lnSpc>
                  <a:spcPct val="120000"/>
                </a:lnSpc>
                <a:defRPr sz="1000">
                  <a:latin typeface="Helvetica Neue Light"/>
                  <a:ea typeface="Helvetica Neue Light"/>
                  <a:cs typeface="Helvetica Neue Light"/>
                  <a:sym typeface="Helvetica Neue Light"/>
                </a:defRPr>
              </a:pPr>
              <a:r>
                <a:t>• Focused on advanced network security, ethical hacking, and disaster recovery.</a:t>
              </a:r>
            </a:p>
            <a:p>
              <a:pPr algn="just" defTabSz="457200">
                <a:lnSpc>
                  <a:spcPct val="120000"/>
                </a:lnSpc>
                <a:defRPr sz="1000">
                  <a:latin typeface="Helvetica Neue Light"/>
                  <a:ea typeface="Helvetica Neue Light"/>
                  <a:cs typeface="Helvetica Neue Light"/>
                  <a:sym typeface="Helvetica Neue Light"/>
                </a:defRPr>
              </a:pPr>
              <a:r>
                <a:t>• Capstone project: Developed a secure network architecture for a medium-sized business.</a:t>
              </a:r>
            </a:p>
            <a:p>
              <a:pPr marL="110289" indent="-110289" algn="just" defTabSz="457200">
                <a:lnSpc>
                  <a:spcPct val="120000"/>
                </a:lnSpc>
                <a:buSzPct val="100000"/>
                <a:buChar char="•"/>
                <a:defRPr sz="1000">
                  <a:latin typeface="Helvetica Neue Light"/>
                  <a:ea typeface="Helvetica Neue Light"/>
                  <a:cs typeface="Helvetica Neue Light"/>
                  <a:sym typeface="Helvetica Neue Light"/>
                </a:defRPr>
              </a:pPr>
              <a:r>
                <a:t>Achievements: Published research on proactive threat detection in IT infrastructures.</a:t>
              </a:r>
            </a:p>
            <a:p>
              <a:pPr algn="just" defTabSz="457200">
                <a:lnSpc>
                  <a:spcPct val="120000"/>
                </a:lnSpc>
                <a:defRPr sz="1100" b="1">
                  <a:latin typeface="Helvetica Neue"/>
                  <a:ea typeface="Helvetica Neue"/>
                  <a:cs typeface="Helvetica Neue"/>
                  <a:sym typeface="Helvetica Neue"/>
                </a:defRPr>
              </a:pPr>
              <a:endParaRPr/>
            </a:p>
            <a:p>
              <a:pPr algn="just" defTabSz="457200">
                <a:lnSpc>
                  <a:spcPct val="120000"/>
                </a:lnSpc>
                <a:defRPr sz="1100" b="1">
                  <a:latin typeface="Helvetica Neue"/>
                  <a:ea typeface="Helvetica Neue"/>
                  <a:cs typeface="Helvetica Neue"/>
                  <a:sym typeface="Helvetica Neue"/>
                </a:defRPr>
              </a:pPr>
              <a:r>
                <a:t>Bachelor of Science in Information Technology</a:t>
              </a:r>
            </a:p>
            <a:p>
              <a:pPr algn="just" defTabSz="457200">
                <a:lnSpc>
                  <a:spcPct val="120000"/>
                </a:lnSpc>
                <a:defRPr sz="1100">
                  <a:latin typeface="Helvetica Neue Light"/>
                  <a:ea typeface="Helvetica Neue Light"/>
                  <a:cs typeface="Helvetica Neue Light"/>
                  <a:sym typeface="Helvetica Neue Light"/>
                </a:defRPr>
              </a:pPr>
              <a:r>
                <a:t>Anytown University, Anytown, USA</a:t>
              </a:r>
            </a:p>
            <a:p>
              <a:pPr algn="just" defTabSz="457200">
                <a:lnSpc>
                  <a:spcPct val="120000"/>
                </a:lnSpc>
                <a:defRPr sz="1000">
                  <a:latin typeface="Helvetica Neue Light"/>
                  <a:ea typeface="Helvetica Neue Light"/>
                  <a:cs typeface="Helvetica Neue Light"/>
                  <a:sym typeface="Helvetica Neue Light"/>
                </a:defRPr>
              </a:pPr>
              <a:r>
                <a:t>[Year Graduated[</a:t>
              </a:r>
            </a:p>
            <a:p>
              <a:pPr lvl="1" algn="just" defTabSz="457200">
                <a:lnSpc>
                  <a:spcPct val="120000"/>
                </a:lnSpc>
                <a:defRPr sz="1000">
                  <a:latin typeface="Helvetica Neue Light"/>
                  <a:ea typeface="Helvetica Neue Light"/>
                  <a:cs typeface="Helvetica Neue Light"/>
                  <a:sym typeface="Helvetica Neue Light"/>
                </a:defRPr>
              </a:pPr>
              <a:r>
                <a:t>• Relevant coursework: System Administration, Network Security, Virtualization Technologies, IT Infrastructure Management.</a:t>
              </a:r>
            </a:p>
            <a:p>
              <a:pPr lvl="1" algn="just" defTabSz="457200">
                <a:lnSpc>
                  <a:spcPct val="120000"/>
                </a:lnSpc>
                <a:defRPr sz="1000">
                  <a:latin typeface="Helvetica Neue Light"/>
                  <a:ea typeface="Helvetica Neue Light"/>
                  <a:cs typeface="Helvetica Neue Light"/>
                  <a:sym typeface="Helvetica Neue Light"/>
                </a:defRPr>
              </a:pPr>
              <a:r>
                <a:t>• Achievements: Dean’s List (3 semesters), Capstone project on implementing secure network protocols.</a:t>
              </a:r>
            </a:p>
            <a:p>
              <a:pPr lvl="1" algn="just" defTabSz="457200">
                <a:lnSpc>
                  <a:spcPct val="120000"/>
                </a:lnSpc>
                <a:defRPr sz="1000">
                  <a:latin typeface="Helvetica Neue Light"/>
                  <a:ea typeface="Helvetica Neue Light"/>
                  <a:cs typeface="Helvetica Neue Light"/>
                  <a:sym typeface="Helvetica Neue Light"/>
                </a:defRPr>
              </a:pPr>
              <a:r>
                <a:t>• GPA: 3.8</a:t>
              </a:r>
            </a:p>
          </p:txBody>
        </p:sp>
        <p:sp>
          <p:nvSpPr>
            <p:cNvPr id="974" name="Contacts"/>
            <p:cNvSpPr txBox="1"/>
            <p:nvPr/>
          </p:nvSpPr>
          <p:spPr>
            <a:xfrm rot="16200000">
              <a:off x="-128520" y="10018450"/>
              <a:ext cx="1410941" cy="3467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457200">
                <a:tabLst>
                  <a:tab pos="228600" algn="l"/>
                </a:tabLst>
                <a:defRPr sz="1200" cap="all" spc="300">
                  <a:solidFill>
                    <a:srgbClr val="D3D3D3"/>
                  </a:solidFill>
                  <a:latin typeface="Copperplate"/>
                  <a:ea typeface="Copperplate"/>
                  <a:cs typeface="Copperplate"/>
                  <a:sym typeface="Copperplate"/>
                </a:defRPr>
              </a:lvl1pPr>
            </a:lstStyle>
            <a:p>
              <a:r>
                <a:t>Contacts</a:t>
              </a:r>
            </a:p>
          </p:txBody>
        </p:sp>
        <p:sp>
          <p:nvSpPr>
            <p:cNvPr id="975" name="Phone: (123) 456-7890…"/>
            <p:cNvSpPr txBox="1"/>
            <p:nvPr/>
          </p:nvSpPr>
          <p:spPr>
            <a:xfrm rot="16200000">
              <a:off x="-421411" y="8782808"/>
              <a:ext cx="3320197" cy="9087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defTabSz="457200">
                <a:lnSpc>
                  <a:spcPct val="110000"/>
                </a:lnSpc>
                <a:tabLst>
                  <a:tab pos="228600" algn="l"/>
                </a:tabLst>
                <a:defRPr sz="800" cap="all" spc="200">
                  <a:solidFill>
                    <a:srgbClr val="FFFFFF"/>
                  </a:solidFill>
                  <a:latin typeface="Helvetica Neue"/>
                  <a:ea typeface="Helvetica Neue"/>
                  <a:cs typeface="Helvetica Neue"/>
                  <a:sym typeface="Helvetica Neue"/>
                </a:defRPr>
              </a:pPr>
              <a:r>
                <a:t>Phone: (123) 456-7890</a:t>
              </a:r>
            </a:p>
            <a:p>
              <a:pPr defTabSz="457200">
                <a:lnSpc>
                  <a:spcPct val="110000"/>
                </a:lnSpc>
                <a:tabLst>
                  <a:tab pos="228600" algn="l"/>
                </a:tabLst>
                <a:defRPr sz="800" cap="all" spc="200">
                  <a:solidFill>
                    <a:srgbClr val="FFFFFF"/>
                  </a:solidFill>
                  <a:latin typeface="Helvetica Neue"/>
                  <a:ea typeface="Helvetica Neue"/>
                  <a:cs typeface="Helvetica Neue"/>
                  <a:sym typeface="Helvetica Neue"/>
                </a:defRPr>
              </a:pPr>
              <a:r>
                <a:t>Email: jack.williams@email.com</a:t>
              </a:r>
            </a:p>
            <a:p>
              <a:pPr defTabSz="457200">
                <a:lnSpc>
                  <a:spcPct val="110000"/>
                </a:lnSpc>
                <a:tabLst>
                  <a:tab pos="228600" algn="l"/>
                </a:tabLst>
                <a:defRPr sz="800" cap="all" spc="200">
                  <a:solidFill>
                    <a:srgbClr val="FFFFFF"/>
                  </a:solidFill>
                  <a:latin typeface="Helvetica Neue"/>
                  <a:ea typeface="Helvetica Neue"/>
                  <a:cs typeface="Helvetica Neue"/>
                  <a:sym typeface="Helvetica Neue"/>
                </a:defRPr>
              </a:pPr>
              <a:r>
                <a:t>linkedin.com/in/jackwilliams</a:t>
              </a:r>
            </a:p>
            <a:p>
              <a:pPr defTabSz="457200">
                <a:lnSpc>
                  <a:spcPct val="110000"/>
                </a:lnSpc>
                <a:tabLst>
                  <a:tab pos="228600" algn="l"/>
                </a:tabLst>
                <a:defRPr sz="800" cap="all" spc="200">
                  <a:solidFill>
                    <a:srgbClr val="FFFFFF"/>
                  </a:solidFill>
                  <a:latin typeface="Helvetica Neue"/>
                  <a:ea typeface="Helvetica Neue"/>
                  <a:cs typeface="Helvetica Neue"/>
                  <a:sym typeface="Helvetica Neue"/>
                </a:defRPr>
              </a:pPr>
              <a:r>
                <a:t>GitHub: github.com/jackwilliams</a:t>
              </a:r>
            </a:p>
            <a:p>
              <a:pPr defTabSz="457200">
                <a:lnSpc>
                  <a:spcPct val="110000"/>
                </a:lnSpc>
                <a:tabLst>
                  <a:tab pos="228600" algn="l"/>
                </a:tabLst>
                <a:defRPr sz="800" cap="all" spc="200">
                  <a:solidFill>
                    <a:srgbClr val="FFFFFF"/>
                  </a:solidFill>
                  <a:latin typeface="Helvetica Neue"/>
                  <a:ea typeface="Helvetica Neue"/>
                  <a:cs typeface="Helvetica Neue"/>
                  <a:sym typeface="Helvetica Neue"/>
                </a:defRPr>
              </a:pPr>
              <a:r>
                <a:t>Location: Anytown, USA</a:t>
              </a:r>
            </a:p>
          </p:txBody>
        </p:sp>
      </p:grpSp>
      <p:sp>
        <p:nvSpPr>
          <p:cNvPr id="977" name="Line"/>
          <p:cNvSpPr/>
          <p:nvPr/>
        </p:nvSpPr>
        <p:spPr>
          <a:xfrm flipV="1">
            <a:off x="115329" y="4217143"/>
            <a:ext cx="2163577" cy="2163578"/>
          </a:xfrm>
          <a:prstGeom prst="line">
            <a:avLst/>
          </a:prstGeom>
          <a:ln w="317500">
            <a:solidFill>
              <a:srgbClr val="FFFFFF"/>
            </a:solidFill>
            <a:miter lim="400000"/>
          </a:ln>
        </p:spPr>
        <p:txBody>
          <a:bodyPr lIns="51405" tIns="51405" rIns="51405" bIns="51405"/>
          <a:lstStyle/>
          <a:p>
            <a:endParaRPr/>
          </a:p>
        </p:txBody>
      </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290</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Copperplate</vt:lpstr>
      <vt:lpstr>Helvetica</vt:lpstr>
      <vt:lpstr>Helvetica Neue</vt:lpstr>
      <vt:lpstr>Helvetica Neue Light</vt:lpstr>
      <vt:lpstr>Helvetica Neue Medium</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Пользователь</cp:lastModifiedBy>
  <cp:revision>1</cp:revision>
  <dcterms:modified xsi:type="dcterms:W3CDTF">2025-01-26T20:15:48Z</dcterms:modified>
</cp:coreProperties>
</file>