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7874000" cy="1113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5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14056" latinLnBrk="0">
      <a:defRPr sz="1200">
        <a:latin typeface="+mj-lt"/>
        <a:ea typeface="+mj-ea"/>
        <a:cs typeface="+mj-cs"/>
        <a:sym typeface="Calibri"/>
      </a:defRPr>
    </a:lvl1pPr>
    <a:lvl2pPr indent="228600" defTabSz="514056" latinLnBrk="0">
      <a:defRPr sz="1200">
        <a:latin typeface="+mj-lt"/>
        <a:ea typeface="+mj-ea"/>
        <a:cs typeface="+mj-cs"/>
        <a:sym typeface="Calibri"/>
      </a:defRPr>
    </a:lvl2pPr>
    <a:lvl3pPr indent="457200" defTabSz="514056" latinLnBrk="0">
      <a:defRPr sz="1200">
        <a:latin typeface="+mj-lt"/>
        <a:ea typeface="+mj-ea"/>
        <a:cs typeface="+mj-cs"/>
        <a:sym typeface="Calibri"/>
      </a:defRPr>
    </a:lvl3pPr>
    <a:lvl4pPr indent="685800" defTabSz="514056" latinLnBrk="0">
      <a:defRPr sz="1200">
        <a:latin typeface="+mj-lt"/>
        <a:ea typeface="+mj-ea"/>
        <a:cs typeface="+mj-cs"/>
        <a:sym typeface="Calibri"/>
      </a:defRPr>
    </a:lvl4pPr>
    <a:lvl5pPr indent="914400" defTabSz="514056" latinLnBrk="0">
      <a:defRPr sz="1200">
        <a:latin typeface="+mj-lt"/>
        <a:ea typeface="+mj-ea"/>
        <a:cs typeface="+mj-cs"/>
        <a:sym typeface="Calibri"/>
      </a:defRPr>
    </a:lvl5pPr>
    <a:lvl6pPr indent="1143000" defTabSz="514056" latinLnBrk="0">
      <a:defRPr sz="1200">
        <a:latin typeface="+mj-lt"/>
        <a:ea typeface="+mj-ea"/>
        <a:cs typeface="+mj-cs"/>
        <a:sym typeface="Calibri"/>
      </a:defRPr>
    </a:lvl6pPr>
    <a:lvl7pPr indent="1371600" defTabSz="514056" latinLnBrk="0">
      <a:defRPr sz="1200">
        <a:latin typeface="+mj-lt"/>
        <a:ea typeface="+mj-ea"/>
        <a:cs typeface="+mj-cs"/>
        <a:sym typeface="Calibri"/>
      </a:defRPr>
    </a:lvl7pPr>
    <a:lvl8pPr indent="1600200" defTabSz="514056" latinLnBrk="0">
      <a:defRPr sz="1200">
        <a:latin typeface="+mj-lt"/>
        <a:ea typeface="+mj-ea"/>
        <a:cs typeface="+mj-cs"/>
        <a:sym typeface="Calibri"/>
      </a:defRPr>
    </a:lvl8pPr>
    <a:lvl9pPr indent="1828800" defTabSz="514056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01439" y="4698119"/>
            <a:ext cx="5271122" cy="2768204"/>
          </a:xfrm>
          <a:prstGeom prst="rect">
            <a:avLst/>
          </a:prstGeom>
        </p:spPr>
        <p:txBody>
          <a:bodyPr lIns="23068" tIns="23068" rIns="23068" bIns="23068"/>
          <a:lstStyle>
            <a:lvl1pPr marL="190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1pPr>
            <a:lvl2pPr marL="571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2pPr>
            <a:lvl3pPr marL="952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3pPr>
            <a:lvl4pPr marL="1333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4pPr>
            <a:lvl5pPr marL="1714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01439" y="3996022"/>
            <a:ext cx="5271122" cy="305067"/>
          </a:xfrm>
          <a:prstGeom prst="rect">
            <a:avLst/>
          </a:prstGeom>
          <a:ln w="3175"/>
        </p:spPr>
        <p:txBody>
          <a:bodyPr lIns="23068" tIns="23068" rIns="23068" bIns="23068"/>
          <a:lstStyle>
            <a:lvl1pPr marL="0" indent="0" defTabSz="31505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92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10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01439" y="3554313"/>
            <a:ext cx="5271122" cy="461368"/>
          </a:xfrm>
          <a:prstGeom prst="rect">
            <a:avLst/>
          </a:prstGeom>
        </p:spPr>
        <p:txBody>
          <a:bodyPr lIns="23068" tIns="23068" rIns="23068" bIns="23068" anchor="t"/>
          <a:lstStyle>
            <a:lvl1pPr defTabSz="1980021">
              <a:lnSpc>
                <a:spcPct val="80000"/>
              </a:lnSpc>
              <a:defRPr sz="6200" b="1" spc="-12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0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1309" y="7452169"/>
            <a:ext cx="228306" cy="219670"/>
          </a:xfrm>
          <a:prstGeom prst="rect">
            <a:avLst/>
          </a:prstGeom>
        </p:spPr>
        <p:txBody>
          <a:bodyPr lIns="23068" tIns="23068" rIns="23068" bIns="23068" anchor="b"/>
          <a:lstStyle>
            <a:lvl1pPr algn="ctr" defTabSz="667113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07678" y="2776743"/>
            <a:ext cx="6650613" cy="4633058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7678" y="7453630"/>
            <a:ext cx="6650613" cy="24364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342900">
              <a:buSzTx/>
              <a:buFontTx/>
              <a:buNone/>
              <a:defRPr sz="2000"/>
            </a:lvl2pPr>
            <a:lvl3pPr marL="0" indent="685800">
              <a:buSzTx/>
              <a:buFontTx/>
              <a:buNone/>
              <a:defRPr sz="2000"/>
            </a:lvl3pPr>
            <a:lvl4pPr marL="0" indent="1028700">
              <a:buSzTx/>
              <a:buFontTx/>
              <a:buNone/>
              <a:defRPr sz="2000"/>
            </a:lvl4pPr>
            <a:lvl5pPr marL="0" indent="1371600"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1694" y="2964950"/>
            <a:ext cx="3277114" cy="706689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12698" y="592992"/>
            <a:ext cx="6650613" cy="21528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2730333"/>
            <a:ext cx="3262054" cy="133809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 b="1"/>
            </a:lvl1pPr>
            <a:lvl2pPr marL="0" indent="342900">
              <a:buSzTx/>
              <a:buFontTx/>
              <a:buNone/>
              <a:defRPr sz="2000" b="1"/>
            </a:lvl2pPr>
            <a:lvl3pPr marL="0" indent="685800">
              <a:buSzTx/>
              <a:buFontTx/>
              <a:buNone/>
              <a:defRPr sz="2000" b="1"/>
            </a:lvl3pPr>
            <a:lvl4pPr marL="0" indent="1028700">
              <a:buSzTx/>
              <a:buFontTx/>
              <a:buNone/>
              <a:defRPr sz="2000" b="1"/>
            </a:lvl4pPr>
            <a:lvl5pPr marL="0" indent="1371600"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985193" y="2730333"/>
            <a:ext cx="3278118" cy="133809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000" b="1"/>
            </a:pPr>
            <a:endParaRPr/>
          </a:p>
        </p:txBody>
      </p:sp>
      <p:sp>
        <p:nvSpPr>
          <p:cNvPr id="5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/>
          <a:lstStyle>
            <a:lvl1pPr marL="185737" indent="-185737">
              <a:defRPr sz="2600"/>
            </a:lvl1pPr>
            <a:lvl2pPr marL="555171" indent="-212271">
              <a:defRPr sz="2600"/>
            </a:lvl2pPr>
            <a:lvl3pPr marL="933450" indent="-247650">
              <a:defRPr sz="2600"/>
            </a:lvl3pPr>
            <a:lvl4pPr marL="1325880" indent="-297180">
              <a:defRPr sz="2600"/>
            </a:lvl4pPr>
            <a:lvl5pPr marL="1668779" indent="-297179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56047" y="4716162"/>
            <a:ext cx="5161906" cy="2710848"/>
          </a:xfrm>
          <a:prstGeom prst="rect">
            <a:avLst/>
          </a:prstGeom>
        </p:spPr>
        <p:txBody>
          <a:bodyPr lIns="22590" tIns="22590" rIns="22590" bIns="22590"/>
          <a:lstStyle>
            <a:lvl1pPr marL="152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1pPr>
            <a:lvl2pPr marL="533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2pPr>
            <a:lvl3pPr marL="914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3pPr>
            <a:lvl4pPr marL="1295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4pPr>
            <a:lvl5pPr marL="1676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56047" y="4028613"/>
            <a:ext cx="5161906" cy="298746"/>
          </a:xfrm>
          <a:prstGeom prst="rect">
            <a:avLst/>
          </a:prstGeom>
          <a:ln w="3175"/>
        </p:spPr>
        <p:txBody>
          <a:bodyPr lIns="22590" tIns="22590" rIns="22590" bIns="22590"/>
          <a:lstStyle>
            <a:lvl1pPr marL="0" indent="0" defTabSz="33516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9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56047" y="3596055"/>
            <a:ext cx="5161906" cy="451809"/>
          </a:xfrm>
          <a:prstGeom prst="rect">
            <a:avLst/>
          </a:prstGeom>
        </p:spPr>
        <p:txBody>
          <a:bodyPr lIns="22590" tIns="22590" rIns="22590" bIns="22590" anchor="t"/>
          <a:lstStyle>
            <a:lvl1pPr defTabSz="1980021">
              <a:lnSpc>
                <a:spcPct val="80000"/>
              </a:lnSpc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9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8880" y="7434598"/>
            <a:ext cx="213228" cy="193670"/>
          </a:xfrm>
          <a:prstGeom prst="rect">
            <a:avLst/>
          </a:prstGeom>
        </p:spPr>
        <p:txBody>
          <a:bodyPr lIns="22590" tIns="22590" rIns="22590" bIns="22590" anchor="b"/>
          <a:lstStyle>
            <a:lvl1pPr algn="ctr" defTabSz="667113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11694" y="592992"/>
            <a:ext cx="6650613" cy="21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1694" y="2964950"/>
            <a:ext cx="6650613" cy="706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7018058" y="10499740"/>
            <a:ext cx="244249" cy="239883"/>
          </a:xfrm>
          <a:prstGeom prst="rect">
            <a:avLst/>
          </a:prstGeom>
          <a:ln w="12700">
            <a:miter lim="400000"/>
          </a:ln>
        </p:spPr>
        <p:txBody>
          <a:bodyPr wrap="none" lIns="51405" tIns="51405" rIns="51405" bIns="51405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52450" marR="0" indent="-20955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37260" marR="0" indent="-25146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188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617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0046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475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904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333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"/>
          <p:cNvSpPr/>
          <p:nvPr/>
        </p:nvSpPr>
        <p:spPr>
          <a:xfrm>
            <a:off x="358650" y="223899"/>
            <a:ext cx="3068074" cy="10904679"/>
          </a:xfrm>
          <a:prstGeom prst="rect">
            <a:avLst/>
          </a:prstGeom>
          <a:solidFill>
            <a:srgbClr val="CAEEE8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Rectangle"/>
          <p:cNvSpPr/>
          <p:nvPr/>
        </p:nvSpPr>
        <p:spPr>
          <a:xfrm>
            <a:off x="628987" y="420461"/>
            <a:ext cx="6873994" cy="1461961"/>
          </a:xfrm>
          <a:prstGeom prst="rect">
            <a:avLst/>
          </a:prstGeom>
          <a:ln w="12700">
            <a:solidFill>
              <a:srgbClr val="2C3E5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200">
                <a:solidFill>
                  <a:srgbClr val="1D355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1" name="Group"/>
          <p:cNvSpPr txBox="1"/>
          <p:nvPr/>
        </p:nvSpPr>
        <p:spPr>
          <a:xfrm>
            <a:off x="3931412" y="611754"/>
            <a:ext cx="2977816" cy="101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3000" cap="all" spc="4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J</a:t>
            </a:r>
            <a:r>
              <a:t>ames</a:t>
            </a:r>
          </a:p>
          <a:p>
            <a:pPr defTabSz="457200">
              <a:defRPr sz="3000" cap="all" spc="4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J</a:t>
            </a:r>
            <a:r>
              <a:t>ohnson</a:t>
            </a:r>
          </a:p>
        </p:txBody>
      </p:sp>
      <p:sp>
        <p:nvSpPr>
          <p:cNvPr id="222" name="Dedicated and results-driven Sales Manager with over 15 years of experience in the automobile industry. Proven track record of exceeding sales targets, developing high-performing teams, and fostering lasting client relationships. Skilled in strategic pla"/>
          <p:cNvSpPr txBox="1"/>
          <p:nvPr/>
        </p:nvSpPr>
        <p:spPr>
          <a:xfrm>
            <a:off x="3778978" y="2641532"/>
            <a:ext cx="3673715" cy="167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just" defTabSz="457200">
              <a:lnSpc>
                <a:spcPct val="130000"/>
              </a:lnSpc>
              <a:defRPr sz="11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Dedicated and results-driven Sales Manager with over 15 years of experience in the automobile industry. Proven track record of exceeding sales targets, developing high-performing teams, and fostering lasting client relationships. Skilled in strategic planning, market analysis, and implementing effective sales strategies to drive revenue growth. Adept at leading cross-functional teams and delivering exceptional customer service.</a:t>
            </a:r>
          </a:p>
        </p:txBody>
      </p:sp>
      <p:sp>
        <p:nvSpPr>
          <p:cNvPr id="223" name="Professional Summary:"/>
          <p:cNvSpPr txBox="1"/>
          <p:nvPr/>
        </p:nvSpPr>
        <p:spPr>
          <a:xfrm>
            <a:off x="3778978" y="2065607"/>
            <a:ext cx="3563503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Professional Summary:</a:t>
            </a:r>
          </a:p>
        </p:txBody>
      </p:sp>
      <p:sp>
        <p:nvSpPr>
          <p:cNvPr id="224" name="Led a sales team of 15 representatives, consistently achieving and surpassing monthly sales targets by 20%.…"/>
          <p:cNvSpPr txBox="1"/>
          <p:nvPr/>
        </p:nvSpPr>
        <p:spPr>
          <a:xfrm>
            <a:off x="3778977" y="5355370"/>
            <a:ext cx="3673716" cy="12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algn="just" defTabSz="457200">
              <a:lnSpc>
                <a:spcPct val="13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Led a sales team of 15 representatives, consistently achieving and surpassing monthly sales targets by 20%.</a:t>
            </a:r>
          </a:p>
          <a:p>
            <a:pPr marL="90236" indent="-90236" algn="just" defTabSz="457200">
              <a:lnSpc>
                <a:spcPct val="13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Implemented a new customer relationship management (CRM) system, resulting in a 30% increase in customer retention rates.</a:t>
            </a:r>
          </a:p>
          <a:p>
            <a:pPr marL="90236" indent="-90236" algn="just" defTabSz="457200">
              <a:lnSpc>
                <a:spcPct val="13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Developed and executed strategic sales plans to expand market share, resulting in a 25% increase in …</a:t>
            </a:r>
          </a:p>
        </p:txBody>
      </p:sp>
      <p:sp>
        <p:nvSpPr>
          <p:cNvPr id="225" name="Professional Experience"/>
          <p:cNvSpPr txBox="1"/>
          <p:nvPr/>
        </p:nvSpPr>
        <p:spPr>
          <a:xfrm>
            <a:off x="3778977" y="4351485"/>
            <a:ext cx="3673716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300" cap="all" spc="403">
                <a:solidFill>
                  <a:srgbClr val="8B45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Professional</a:t>
            </a:r>
            <a:r>
              <a:t> </a:t>
            </a:r>
            <a:r>
              <a:rPr>
                <a:solidFill>
                  <a:srgbClr val="000000"/>
                </a:solidFill>
              </a:rPr>
              <a:t>Experience</a:t>
            </a:r>
          </a:p>
        </p:txBody>
      </p:sp>
      <p:sp>
        <p:nvSpPr>
          <p:cNvPr id="226" name="Sales Manager"/>
          <p:cNvSpPr txBox="1"/>
          <p:nvPr/>
        </p:nvSpPr>
        <p:spPr>
          <a:xfrm>
            <a:off x="3778977" y="4938194"/>
            <a:ext cx="2465646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Sales Manager</a:t>
            </a:r>
          </a:p>
        </p:txBody>
      </p:sp>
      <p:sp>
        <p:nvSpPr>
          <p:cNvPr id="227" name="ABC Automobiles |  Cityville | May 20XX - Present"/>
          <p:cNvSpPr txBox="1"/>
          <p:nvPr/>
        </p:nvSpPr>
        <p:spPr>
          <a:xfrm>
            <a:off x="3778978" y="5138687"/>
            <a:ext cx="3635687" cy="24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ABC Automobiles |  Cityville | May 20XX - Present</a:t>
            </a:r>
          </a:p>
        </p:txBody>
      </p:sp>
      <p:sp>
        <p:nvSpPr>
          <p:cNvPr id="228" name="References"/>
          <p:cNvSpPr txBox="1"/>
          <p:nvPr/>
        </p:nvSpPr>
        <p:spPr>
          <a:xfrm>
            <a:off x="3762939" y="8428021"/>
            <a:ext cx="3344623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15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References</a:t>
            </a:r>
          </a:p>
        </p:txBody>
      </p:sp>
      <p:sp>
        <p:nvSpPr>
          <p:cNvPr id="229" name="Contacts"/>
          <p:cNvSpPr txBox="1"/>
          <p:nvPr/>
        </p:nvSpPr>
        <p:spPr>
          <a:xfrm>
            <a:off x="832054" y="2065607"/>
            <a:ext cx="208162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Contacts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932054" y="2582815"/>
            <a:ext cx="2331372" cy="1206404"/>
            <a:chOff x="0" y="0"/>
            <a:chExt cx="2331370" cy="1206402"/>
          </a:xfrm>
        </p:grpSpPr>
        <p:sp>
          <p:nvSpPr>
            <p:cNvPr id="230" name="[Your Address]"/>
            <p:cNvSpPr txBox="1"/>
            <p:nvPr/>
          </p:nvSpPr>
          <p:spPr>
            <a:xfrm>
              <a:off x="403755" y="947360"/>
              <a:ext cx="1682104" cy="259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10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[Your Address]</a:t>
              </a:r>
            </a:p>
          </p:txBody>
        </p:sp>
        <p:sp>
          <p:nvSpPr>
            <p:cNvPr id="231" name="[Your Phone Number]"/>
            <p:cNvSpPr txBox="1"/>
            <p:nvPr/>
          </p:nvSpPr>
          <p:spPr>
            <a:xfrm>
              <a:off x="403756" y="0"/>
              <a:ext cx="1767344" cy="31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11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[Your Phone Number]</a:t>
              </a:r>
            </a:p>
          </p:txBody>
        </p:sp>
        <p:sp>
          <p:nvSpPr>
            <p:cNvPr id="232" name="[Your Email]"/>
            <p:cNvSpPr txBox="1"/>
            <p:nvPr/>
          </p:nvSpPr>
          <p:spPr>
            <a:xfrm>
              <a:off x="403756" y="361922"/>
              <a:ext cx="1927615" cy="31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11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[Your Email]</a:t>
              </a:r>
            </a:p>
          </p:txBody>
        </p:sp>
        <p:sp>
          <p:nvSpPr>
            <p:cNvPr id="233" name="Country, Zip Postal Code"/>
            <p:cNvSpPr txBox="1"/>
            <p:nvPr/>
          </p:nvSpPr>
          <p:spPr>
            <a:xfrm>
              <a:off x="403756" y="736545"/>
              <a:ext cx="1682103" cy="257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11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Country, Zip Postal Code</a:t>
              </a:r>
            </a:p>
          </p:txBody>
        </p:sp>
        <p:pic>
          <p:nvPicPr>
            <p:cNvPr id="234" name="Group 10.png" descr="Group 10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5240" y="384944"/>
              <a:ext cx="303906" cy="30390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35" name="Group 12.png" descr="Group 12.png"/>
            <p:cNvPicPr>
              <a:picLocks noChangeAspect="1"/>
            </p:cNvPicPr>
            <p:nvPr/>
          </p:nvPicPr>
          <p:blipFill>
            <a:blip r:embed="rId3"/>
            <a:srcRect l="9013" t="9013" r="9013" b="9013"/>
            <a:stretch>
              <a:fillRect/>
            </a:stretch>
          </p:blipFill>
          <p:spPr>
            <a:xfrm>
              <a:off x="0" y="736545"/>
              <a:ext cx="349833" cy="34983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36" name="Group 13.png" descr="Group 1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6162" y="23943"/>
              <a:ext cx="302061" cy="30206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238" name="Line"/>
          <p:cNvSpPr/>
          <p:nvPr/>
        </p:nvSpPr>
        <p:spPr>
          <a:xfrm flipH="1" flipV="1">
            <a:off x="622638" y="2506639"/>
            <a:ext cx="6886693" cy="1"/>
          </a:xfrm>
          <a:prstGeom prst="line">
            <a:avLst/>
          </a:prstGeom>
          <a:ln w="12700">
            <a:solidFill>
              <a:srgbClr val="1E3A5F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39" name="Education"/>
          <p:cNvSpPr txBox="1"/>
          <p:nvPr/>
        </p:nvSpPr>
        <p:spPr>
          <a:xfrm>
            <a:off x="832054" y="4351456"/>
            <a:ext cx="201698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Education</a:t>
            </a:r>
          </a:p>
        </p:txBody>
      </p:sp>
      <p:sp>
        <p:nvSpPr>
          <p:cNvPr id="240" name="Line"/>
          <p:cNvSpPr/>
          <p:nvPr/>
        </p:nvSpPr>
        <p:spPr>
          <a:xfrm flipH="1" flipV="1">
            <a:off x="622638" y="4816680"/>
            <a:ext cx="6886693" cy="1"/>
          </a:xfrm>
          <a:prstGeom prst="line">
            <a:avLst/>
          </a:prstGeom>
          <a:ln w="12700">
            <a:solidFill>
              <a:srgbClr val="1E3A5F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41" name="Law School Name…"/>
          <p:cNvSpPr txBox="1"/>
          <p:nvPr/>
        </p:nvSpPr>
        <p:spPr>
          <a:xfrm>
            <a:off x="874408" y="5288236"/>
            <a:ext cx="2454135" cy="59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Law School Name</a:t>
            </a:r>
          </a:p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City, State, Year</a:t>
            </a:r>
          </a:p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Graduated: 20XX</a:t>
            </a:r>
          </a:p>
        </p:txBody>
      </p:sp>
      <p:sp>
        <p:nvSpPr>
          <p:cNvPr id="242" name="Key Skills:"/>
          <p:cNvSpPr txBox="1"/>
          <p:nvPr/>
        </p:nvSpPr>
        <p:spPr>
          <a:xfrm>
            <a:off x="832054" y="8436163"/>
            <a:ext cx="2121266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Key Skills:</a:t>
            </a:r>
          </a:p>
        </p:txBody>
      </p:sp>
      <p:sp>
        <p:nvSpPr>
          <p:cNvPr id="243" name="John Doe"/>
          <p:cNvSpPr txBox="1"/>
          <p:nvPr/>
        </p:nvSpPr>
        <p:spPr>
          <a:xfrm>
            <a:off x="3880577" y="8967720"/>
            <a:ext cx="1899311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244" name="Creative Director"/>
          <p:cNvSpPr txBox="1"/>
          <p:nvPr/>
        </p:nvSpPr>
        <p:spPr>
          <a:xfrm>
            <a:off x="3880577" y="9138415"/>
            <a:ext cx="1249796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 spc="4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245" name="XYZ Agency"/>
          <p:cNvSpPr txBox="1"/>
          <p:nvPr/>
        </p:nvSpPr>
        <p:spPr>
          <a:xfrm>
            <a:off x="3880577" y="9300605"/>
            <a:ext cx="2092604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defTabSz="457200">
              <a:lnSpc>
                <a:spcPct val="120000"/>
              </a:lnSpc>
              <a:defRPr sz="700" cap="all" spc="35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XYZ </a:t>
            </a:r>
            <a:r>
              <a:rPr>
                <a:solidFill>
                  <a:srgbClr val="333333"/>
                </a:solidFill>
              </a:rPr>
              <a:t>Agency</a:t>
            </a:r>
          </a:p>
        </p:txBody>
      </p:sp>
      <p:sp>
        <p:nvSpPr>
          <p:cNvPr id="246" name="johndoe@xyzagency.com"/>
          <p:cNvSpPr txBox="1"/>
          <p:nvPr/>
        </p:nvSpPr>
        <p:spPr>
          <a:xfrm>
            <a:off x="3880577" y="9463169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247" name="+1234 567 890"/>
          <p:cNvSpPr txBox="1"/>
          <p:nvPr/>
        </p:nvSpPr>
        <p:spPr>
          <a:xfrm>
            <a:off x="3880577" y="9620790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defTabSz="457200">
              <a:lnSpc>
                <a:spcPct val="120000"/>
              </a:lnSpc>
              <a:defRPr sz="800" spc="4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+1234 </a:t>
            </a:r>
            <a:r>
              <a:rPr>
                <a:solidFill>
                  <a:srgbClr val="333333"/>
                </a:solidFill>
              </a:rPr>
              <a:t>567</a:t>
            </a:r>
            <a:r>
              <a:t> 890</a:t>
            </a:r>
          </a:p>
        </p:txBody>
      </p:sp>
      <p:sp>
        <p:nvSpPr>
          <p:cNvPr id="248" name="Master’s Degree in Business Administration"/>
          <p:cNvSpPr txBox="1"/>
          <p:nvPr/>
        </p:nvSpPr>
        <p:spPr>
          <a:xfrm>
            <a:off x="874407" y="4938194"/>
            <a:ext cx="2454136" cy="3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Master’s Degree in Business Administration</a:t>
            </a:r>
          </a:p>
        </p:txBody>
      </p:sp>
      <p:sp>
        <p:nvSpPr>
          <p:cNvPr id="249" name="Sales Management…"/>
          <p:cNvSpPr txBox="1"/>
          <p:nvPr/>
        </p:nvSpPr>
        <p:spPr>
          <a:xfrm>
            <a:off x="874407" y="8949077"/>
            <a:ext cx="2204148" cy="197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Sales Management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Team Leadership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Business Development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Strategic Planning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Client Relationship Management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Market Analysis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Revenue Growth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Negotiation Skills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CRM Systems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Excellent Communication</a:t>
            </a:r>
          </a:p>
        </p:txBody>
      </p:sp>
      <p:sp>
        <p:nvSpPr>
          <p:cNvPr id="250" name="Line"/>
          <p:cNvSpPr/>
          <p:nvPr/>
        </p:nvSpPr>
        <p:spPr>
          <a:xfrm flipH="1" flipV="1">
            <a:off x="622637" y="8789282"/>
            <a:ext cx="6886694" cy="1"/>
          </a:xfrm>
          <a:prstGeom prst="line">
            <a:avLst/>
          </a:prstGeom>
          <a:ln w="12700">
            <a:solidFill>
              <a:srgbClr val="1E3A5F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51" name="University Name…"/>
          <p:cNvSpPr txBox="1"/>
          <p:nvPr/>
        </p:nvSpPr>
        <p:spPr>
          <a:xfrm>
            <a:off x="874408" y="6316846"/>
            <a:ext cx="2454135" cy="59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University Name</a:t>
            </a:r>
          </a:p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City, State, Year</a:t>
            </a:r>
          </a:p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Graduated: 20XX</a:t>
            </a:r>
          </a:p>
        </p:txBody>
      </p:sp>
      <p:sp>
        <p:nvSpPr>
          <p:cNvPr id="252" name="Bachelor's Degree in Business Administration"/>
          <p:cNvSpPr txBox="1"/>
          <p:nvPr/>
        </p:nvSpPr>
        <p:spPr>
          <a:xfrm>
            <a:off x="874407" y="5952658"/>
            <a:ext cx="2454136" cy="35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Bachelor's Degree in Business Administration</a:t>
            </a:r>
          </a:p>
        </p:txBody>
      </p:sp>
      <p:sp>
        <p:nvSpPr>
          <p:cNvPr id="253" name="Law School Name…"/>
          <p:cNvSpPr txBox="1"/>
          <p:nvPr/>
        </p:nvSpPr>
        <p:spPr>
          <a:xfrm>
            <a:off x="874408" y="7430366"/>
            <a:ext cx="2454135" cy="59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Law School Name</a:t>
            </a:r>
          </a:p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City, State, Year</a:t>
            </a:r>
          </a:p>
          <a:p>
            <a:pPr defTabSz="457200">
              <a:lnSpc>
                <a:spcPct val="120000"/>
              </a:lnSpc>
              <a:defRPr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Graduated: 20XX</a:t>
            </a:r>
          </a:p>
        </p:txBody>
      </p:sp>
      <p:sp>
        <p:nvSpPr>
          <p:cNvPr id="254" name="Associate’s Degree in Business Management"/>
          <p:cNvSpPr txBox="1"/>
          <p:nvPr/>
        </p:nvSpPr>
        <p:spPr>
          <a:xfrm>
            <a:off x="874407" y="7011400"/>
            <a:ext cx="2454136" cy="34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Associate’s Degree in Business Management</a:t>
            </a:r>
          </a:p>
        </p:txBody>
      </p:sp>
      <p:sp>
        <p:nvSpPr>
          <p:cNvPr id="255" name="Sales manager"/>
          <p:cNvSpPr txBox="1"/>
          <p:nvPr/>
        </p:nvSpPr>
        <p:spPr>
          <a:xfrm>
            <a:off x="3778977" y="1749062"/>
            <a:ext cx="2972739" cy="292901"/>
          </a:xfrm>
          <a:prstGeom prst="rect">
            <a:avLst/>
          </a:prstGeom>
          <a:solidFill>
            <a:srgbClr val="CAE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z="1400" cap="all" spc="308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Sales manager</a:t>
            </a:r>
          </a:p>
        </p:txBody>
      </p:sp>
      <p:sp>
        <p:nvSpPr>
          <p:cNvPr id="256" name="J"/>
          <p:cNvSpPr txBox="1"/>
          <p:nvPr/>
        </p:nvSpPr>
        <p:spPr>
          <a:xfrm>
            <a:off x="1481485" y="596807"/>
            <a:ext cx="568404" cy="59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400" cap="all" spc="1190">
                <a:solidFill>
                  <a:srgbClr val="33333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J</a:t>
            </a:r>
          </a:p>
        </p:txBody>
      </p:sp>
      <p:sp>
        <p:nvSpPr>
          <p:cNvPr id="257" name="J"/>
          <p:cNvSpPr txBox="1"/>
          <p:nvPr/>
        </p:nvSpPr>
        <p:spPr>
          <a:xfrm>
            <a:off x="1924015" y="1073708"/>
            <a:ext cx="568404" cy="599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400" cap="all" spc="1190">
                <a:solidFill>
                  <a:srgbClr val="33333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J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1536681" y="787657"/>
            <a:ext cx="712011" cy="712011"/>
          </a:xfrm>
          <a:prstGeom prst="line">
            <a:avLst/>
          </a:prstGeom>
          <a:ln w="12700">
            <a:solidFill>
              <a:srgbClr val="333333"/>
            </a:solidFill>
            <a:miter/>
          </a:ln>
        </p:spPr>
        <p:txBody>
          <a:bodyPr lIns="51405" tIns="51405" rIns="51405" bIns="51405"/>
          <a:lstStyle/>
          <a:p>
            <a:endParaRPr/>
          </a:p>
        </p:txBody>
      </p:sp>
      <p:sp>
        <p:nvSpPr>
          <p:cNvPr id="259" name="Circle"/>
          <p:cNvSpPr/>
          <p:nvPr/>
        </p:nvSpPr>
        <p:spPr>
          <a:xfrm>
            <a:off x="1257686" y="506874"/>
            <a:ext cx="1270001" cy="1270001"/>
          </a:xfrm>
          <a:prstGeom prst="ellipse">
            <a:avLst/>
          </a:prstGeom>
          <a:ln w="12700">
            <a:solidFill>
              <a:srgbClr val="333333"/>
            </a:solidFill>
            <a:miter lim="400000"/>
          </a:ln>
        </p:spPr>
        <p:txBody>
          <a:bodyPr lIns="51405" tIns="51405" rIns="51405" bIns="51405" anchor="ctr"/>
          <a:lstStyle/>
          <a:p>
            <a:endParaRPr/>
          </a:p>
        </p:txBody>
      </p:sp>
      <p:sp>
        <p:nvSpPr>
          <p:cNvPr id="260" name="Rectangle"/>
          <p:cNvSpPr txBox="1"/>
          <p:nvPr/>
        </p:nvSpPr>
        <p:spPr>
          <a:xfrm>
            <a:off x="7112000" y="-1"/>
            <a:ext cx="762000" cy="127001"/>
          </a:xfrm>
          <a:prstGeom prst="rect">
            <a:avLst/>
          </a:prstGeom>
          <a:solidFill>
            <a:srgbClr val="CAEEE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defRPr sz="1400" cap="all" spc="308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61" name="Rectangle"/>
          <p:cNvSpPr txBox="1"/>
          <p:nvPr/>
        </p:nvSpPr>
        <p:spPr>
          <a:xfrm rot="16200000">
            <a:off x="7429293" y="316906"/>
            <a:ext cx="761614" cy="127801"/>
          </a:xfrm>
          <a:prstGeom prst="rect">
            <a:avLst/>
          </a:prstGeom>
          <a:solidFill>
            <a:srgbClr val="CAEEE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defRPr sz="1400" cap="all" spc="308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62" name="Managed a portfolio of clients, achieving a 90% client retention rate through proactive relationship management.…"/>
          <p:cNvSpPr txBox="1"/>
          <p:nvPr/>
        </p:nvSpPr>
        <p:spPr>
          <a:xfrm>
            <a:off x="3778978" y="7157024"/>
            <a:ext cx="3673715" cy="123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algn="just" defTabSz="457200">
              <a:lnSpc>
                <a:spcPct val="13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Managed a portfolio of clients, achieving a 90% client retention rate through proactive relationship management.</a:t>
            </a:r>
          </a:p>
          <a:p>
            <a:pPr marL="90236" indent="-90236" algn="just" defTabSz="457200">
              <a:lnSpc>
                <a:spcPct val="13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Consistently met and exceeded monthly sales targets, ranking as a top performer within the sales team.</a:t>
            </a:r>
          </a:p>
          <a:p>
            <a:pPr marL="90236" indent="-90236" algn="just" defTabSz="457200">
              <a:lnSpc>
                <a:spcPct val="130000"/>
              </a:lnSpc>
              <a:buSzPct val="100000"/>
              <a:buChar char="•"/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Participated in industry events and trade shows to network and promote company products.</a:t>
            </a:r>
          </a:p>
        </p:txBody>
      </p:sp>
      <p:sp>
        <p:nvSpPr>
          <p:cNvPr id="263" name="Sales Representative"/>
          <p:cNvSpPr txBox="1"/>
          <p:nvPr/>
        </p:nvSpPr>
        <p:spPr>
          <a:xfrm>
            <a:off x="3778978" y="6739848"/>
            <a:ext cx="246564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Sales Representative</a:t>
            </a:r>
          </a:p>
        </p:txBody>
      </p:sp>
      <p:sp>
        <p:nvSpPr>
          <p:cNvPr id="264" name="XYZ Motors | Citytown | Jan 20XX - April 20XX"/>
          <p:cNvSpPr txBox="1"/>
          <p:nvPr/>
        </p:nvSpPr>
        <p:spPr>
          <a:xfrm>
            <a:off x="3778978" y="6940341"/>
            <a:ext cx="3635687" cy="24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XYZ Motors | Citytown | Jan 20XX - April 20XX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Helvetica</vt:lpstr>
      <vt:lpstr>Helvetica Neue</vt:lpstr>
      <vt:lpstr>Helvetica Neue Light</vt:lpstr>
      <vt:lpstr>Helvetica Neue Medium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</cp:lastModifiedBy>
  <cp:revision>1</cp:revision>
  <dcterms:modified xsi:type="dcterms:W3CDTF">2024-09-22T22:22:36Z</dcterms:modified>
</cp:coreProperties>
</file>