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7874000" cy="11137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5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14056" latinLnBrk="0">
      <a:defRPr sz="1200">
        <a:latin typeface="+mj-lt"/>
        <a:ea typeface="+mj-ea"/>
        <a:cs typeface="+mj-cs"/>
        <a:sym typeface="Calibri"/>
      </a:defRPr>
    </a:lvl1pPr>
    <a:lvl2pPr indent="228600" defTabSz="514056" latinLnBrk="0">
      <a:defRPr sz="1200">
        <a:latin typeface="+mj-lt"/>
        <a:ea typeface="+mj-ea"/>
        <a:cs typeface="+mj-cs"/>
        <a:sym typeface="Calibri"/>
      </a:defRPr>
    </a:lvl2pPr>
    <a:lvl3pPr indent="457200" defTabSz="514056" latinLnBrk="0">
      <a:defRPr sz="1200">
        <a:latin typeface="+mj-lt"/>
        <a:ea typeface="+mj-ea"/>
        <a:cs typeface="+mj-cs"/>
        <a:sym typeface="Calibri"/>
      </a:defRPr>
    </a:lvl3pPr>
    <a:lvl4pPr indent="685800" defTabSz="514056" latinLnBrk="0">
      <a:defRPr sz="1200">
        <a:latin typeface="+mj-lt"/>
        <a:ea typeface="+mj-ea"/>
        <a:cs typeface="+mj-cs"/>
        <a:sym typeface="Calibri"/>
      </a:defRPr>
    </a:lvl4pPr>
    <a:lvl5pPr indent="914400" defTabSz="514056" latinLnBrk="0">
      <a:defRPr sz="1200">
        <a:latin typeface="+mj-lt"/>
        <a:ea typeface="+mj-ea"/>
        <a:cs typeface="+mj-cs"/>
        <a:sym typeface="Calibri"/>
      </a:defRPr>
    </a:lvl5pPr>
    <a:lvl6pPr indent="1143000" defTabSz="514056" latinLnBrk="0">
      <a:defRPr sz="1200">
        <a:latin typeface="+mj-lt"/>
        <a:ea typeface="+mj-ea"/>
        <a:cs typeface="+mj-cs"/>
        <a:sym typeface="Calibri"/>
      </a:defRPr>
    </a:lvl6pPr>
    <a:lvl7pPr indent="1371600" defTabSz="514056" latinLnBrk="0">
      <a:defRPr sz="1200">
        <a:latin typeface="+mj-lt"/>
        <a:ea typeface="+mj-ea"/>
        <a:cs typeface="+mj-cs"/>
        <a:sym typeface="Calibri"/>
      </a:defRPr>
    </a:lvl7pPr>
    <a:lvl8pPr indent="1600200" defTabSz="514056" latinLnBrk="0">
      <a:defRPr sz="1200">
        <a:latin typeface="+mj-lt"/>
        <a:ea typeface="+mj-ea"/>
        <a:cs typeface="+mj-cs"/>
        <a:sym typeface="Calibri"/>
      </a:defRPr>
    </a:lvl8pPr>
    <a:lvl9pPr indent="1828800" defTabSz="514056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01439" y="4698119"/>
            <a:ext cx="5271122" cy="2768204"/>
          </a:xfrm>
          <a:prstGeom prst="rect">
            <a:avLst/>
          </a:prstGeom>
        </p:spPr>
        <p:txBody>
          <a:bodyPr lIns="23068" tIns="23068" rIns="23068" bIns="23068"/>
          <a:lstStyle>
            <a:lvl1pPr marL="190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1pPr>
            <a:lvl2pPr marL="571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2pPr>
            <a:lvl3pPr marL="952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3pPr>
            <a:lvl4pPr marL="1333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4pPr>
            <a:lvl5pPr marL="1714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01439" y="3996022"/>
            <a:ext cx="5271122" cy="305067"/>
          </a:xfrm>
          <a:prstGeom prst="rect">
            <a:avLst/>
          </a:prstGeom>
          <a:ln w="3175"/>
        </p:spPr>
        <p:txBody>
          <a:bodyPr lIns="23068" tIns="23068" rIns="23068" bIns="23068"/>
          <a:lstStyle>
            <a:lvl1pPr marL="0" indent="0" defTabSz="31505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92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10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301439" y="3554313"/>
            <a:ext cx="5271122" cy="461368"/>
          </a:xfrm>
          <a:prstGeom prst="rect">
            <a:avLst/>
          </a:prstGeom>
        </p:spPr>
        <p:txBody>
          <a:bodyPr lIns="23068" tIns="23068" rIns="23068" bIns="23068" anchor="t"/>
          <a:lstStyle>
            <a:lvl1pPr defTabSz="1980021">
              <a:lnSpc>
                <a:spcPct val="80000"/>
              </a:lnSpc>
              <a:defRPr sz="6200" b="1" spc="-12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05" name="01"/>
          <p:cNvSpPr txBox="1">
            <a:spLocks noGrp="1"/>
          </p:cNvSpPr>
          <p:nvPr>
            <p:ph type="sldNum" sz="quarter" idx="2"/>
          </p:nvPr>
        </p:nvSpPr>
        <p:spPr>
          <a:xfrm>
            <a:off x="3821309" y="7452169"/>
            <a:ext cx="228306" cy="219670"/>
          </a:xfrm>
          <a:prstGeom prst="rect">
            <a:avLst/>
          </a:prstGeom>
        </p:spPr>
        <p:txBody>
          <a:bodyPr lIns="23068" tIns="23068" rIns="23068" bIns="23068" anchor="b"/>
          <a:lstStyle>
            <a:lvl1pPr algn="ctr" defTabSz="667113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07678" y="2776743"/>
            <a:ext cx="6650613" cy="4633058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7678" y="7453630"/>
            <a:ext cx="6650613" cy="243641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342900">
              <a:buSzTx/>
              <a:buFontTx/>
              <a:buNone/>
              <a:defRPr sz="2000"/>
            </a:lvl2pPr>
            <a:lvl3pPr marL="0" indent="685800">
              <a:buSzTx/>
              <a:buFontTx/>
              <a:buNone/>
              <a:defRPr sz="2000"/>
            </a:lvl3pPr>
            <a:lvl4pPr marL="0" indent="1028700">
              <a:buSzTx/>
              <a:buFontTx/>
              <a:buNone/>
              <a:defRPr sz="2000"/>
            </a:lvl4pPr>
            <a:lvl5pPr marL="0" indent="1371600"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11694" y="2964950"/>
            <a:ext cx="3277114" cy="706689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12698" y="592992"/>
            <a:ext cx="6650613" cy="21528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2698" y="2730333"/>
            <a:ext cx="3262054" cy="133809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 b="1"/>
            </a:lvl1pPr>
            <a:lvl2pPr marL="0" indent="342900">
              <a:buSzTx/>
              <a:buFontTx/>
              <a:buNone/>
              <a:defRPr sz="2000" b="1"/>
            </a:lvl2pPr>
            <a:lvl3pPr marL="0" indent="685800">
              <a:buSzTx/>
              <a:buFontTx/>
              <a:buNone/>
              <a:defRPr sz="2000" b="1"/>
            </a:lvl3pPr>
            <a:lvl4pPr marL="0" indent="1028700">
              <a:buSzTx/>
              <a:buFontTx/>
              <a:buNone/>
              <a:defRPr sz="2000" b="1"/>
            </a:lvl4pPr>
            <a:lvl5pPr marL="0" indent="1371600">
              <a:buSzTx/>
              <a:buFont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985193" y="2730333"/>
            <a:ext cx="3278118" cy="133809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000" b="1"/>
            </a:pPr>
            <a:endParaRPr/>
          </a:p>
        </p:txBody>
      </p:sp>
      <p:sp>
        <p:nvSpPr>
          <p:cNvPr id="5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12698" y="742526"/>
            <a:ext cx="2486953" cy="2598845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9689" y="1603653"/>
            <a:ext cx="3903622" cy="7915131"/>
          </a:xfrm>
          <a:prstGeom prst="rect">
            <a:avLst/>
          </a:prstGeom>
        </p:spPr>
        <p:txBody>
          <a:bodyPr/>
          <a:lstStyle>
            <a:lvl1pPr marL="185737" indent="-185737">
              <a:defRPr sz="2600"/>
            </a:lvl1pPr>
            <a:lvl2pPr marL="555171" indent="-212271">
              <a:defRPr sz="2600"/>
            </a:lvl2pPr>
            <a:lvl3pPr marL="933450" indent="-247650">
              <a:defRPr sz="2600"/>
            </a:lvl3pPr>
            <a:lvl4pPr marL="1325880" indent="-297180">
              <a:defRPr sz="2600"/>
            </a:lvl4pPr>
            <a:lvl5pPr marL="1668779" indent="-297179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2698" y="3341370"/>
            <a:ext cx="2486953" cy="61903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12698" y="742526"/>
            <a:ext cx="2486953" cy="2598845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359689" y="1603653"/>
            <a:ext cx="3903622" cy="79151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2698" y="3341370"/>
            <a:ext cx="2486953" cy="61903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56047" y="4716162"/>
            <a:ext cx="5161906" cy="2710848"/>
          </a:xfrm>
          <a:prstGeom prst="rect">
            <a:avLst/>
          </a:prstGeom>
        </p:spPr>
        <p:txBody>
          <a:bodyPr lIns="22590" tIns="22590" rIns="22590" bIns="22590"/>
          <a:lstStyle>
            <a:lvl1pPr marL="152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1pPr>
            <a:lvl2pPr marL="533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2pPr>
            <a:lvl3pPr marL="914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3pPr>
            <a:lvl4pPr marL="1295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4pPr>
            <a:lvl5pPr marL="1676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56047" y="4028613"/>
            <a:ext cx="5161906" cy="298746"/>
          </a:xfrm>
          <a:prstGeom prst="rect">
            <a:avLst/>
          </a:prstGeom>
          <a:ln w="3175"/>
        </p:spPr>
        <p:txBody>
          <a:bodyPr lIns="22590" tIns="22590" rIns="22590" bIns="22590"/>
          <a:lstStyle>
            <a:lvl1pPr marL="0" indent="0" defTabSz="33516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9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356047" y="3596055"/>
            <a:ext cx="5161906" cy="451809"/>
          </a:xfrm>
          <a:prstGeom prst="rect">
            <a:avLst/>
          </a:prstGeom>
        </p:spPr>
        <p:txBody>
          <a:bodyPr lIns="22590" tIns="22590" rIns="22590" bIns="22590" anchor="t"/>
          <a:lstStyle>
            <a:lvl1pPr defTabSz="1980021">
              <a:lnSpc>
                <a:spcPct val="80000"/>
              </a:lnSpc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95" name="01"/>
          <p:cNvSpPr txBox="1">
            <a:spLocks noGrp="1"/>
          </p:cNvSpPr>
          <p:nvPr>
            <p:ph type="sldNum" sz="quarter" idx="2"/>
          </p:nvPr>
        </p:nvSpPr>
        <p:spPr>
          <a:xfrm>
            <a:off x="3828880" y="7434598"/>
            <a:ext cx="213228" cy="193670"/>
          </a:xfrm>
          <a:prstGeom prst="rect">
            <a:avLst/>
          </a:prstGeom>
        </p:spPr>
        <p:txBody>
          <a:bodyPr lIns="22590" tIns="22590" rIns="22590" bIns="22590" anchor="b"/>
          <a:lstStyle>
            <a:lvl1pPr algn="ctr" defTabSz="667113">
              <a:defRPr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11694" y="592992"/>
            <a:ext cx="6650613" cy="21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1405" tIns="51405" rIns="51405" bIns="51405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11694" y="2964950"/>
            <a:ext cx="6650613" cy="706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1405" tIns="51405" rIns="51405" bIns="51405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7018058" y="10499740"/>
            <a:ext cx="244249" cy="239883"/>
          </a:xfrm>
          <a:prstGeom prst="rect">
            <a:avLst/>
          </a:prstGeom>
          <a:ln w="12700">
            <a:miter lim="400000"/>
          </a:ln>
        </p:spPr>
        <p:txBody>
          <a:bodyPr wrap="none" lIns="51405" tIns="51405" rIns="51405" bIns="51405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9614" marR="0" indent="-179614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52450" marR="0" indent="-209550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37260" marR="0" indent="-251460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188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617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0046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475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904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333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"/>
          <p:cNvSpPr/>
          <p:nvPr/>
        </p:nvSpPr>
        <p:spPr>
          <a:xfrm>
            <a:off x="4571" y="1882421"/>
            <a:ext cx="2837953" cy="9246156"/>
          </a:xfrm>
          <a:prstGeom prst="rect">
            <a:avLst/>
          </a:prstGeom>
          <a:solidFill>
            <a:srgbClr val="F0F4F8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" name="Rectangle"/>
          <p:cNvSpPr/>
          <p:nvPr/>
        </p:nvSpPr>
        <p:spPr>
          <a:xfrm>
            <a:off x="4571" y="-4011"/>
            <a:ext cx="7874001" cy="1886433"/>
          </a:xfrm>
          <a:prstGeom prst="rect">
            <a:avLst/>
          </a:prstGeom>
          <a:solidFill>
            <a:srgbClr val="D9E3F0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270" name="Group"/>
          <p:cNvGrpSpPr/>
          <p:nvPr/>
        </p:nvGrpSpPr>
        <p:grpSpPr>
          <a:xfrm>
            <a:off x="726736" y="545385"/>
            <a:ext cx="4726753" cy="945488"/>
            <a:chOff x="0" y="0"/>
            <a:chExt cx="4726751" cy="945486"/>
          </a:xfrm>
        </p:grpSpPr>
        <p:sp>
          <p:nvSpPr>
            <p:cNvPr id="268" name="JONATHAN SMITH"/>
            <p:cNvSpPr txBox="1"/>
            <p:nvPr/>
          </p:nvSpPr>
          <p:spPr>
            <a:xfrm>
              <a:off x="0" y="-1"/>
              <a:ext cx="4157858" cy="65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000" cap="all" spc="450">
                  <a:solidFill>
                    <a:srgbClr val="1E3A5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JONATHAN SMITH</a:t>
              </a:r>
            </a:p>
          </p:txBody>
        </p:sp>
        <p:sp>
          <p:nvSpPr>
            <p:cNvPr id="269" name="UX/UI Designer"/>
            <p:cNvSpPr txBox="1"/>
            <p:nvPr/>
          </p:nvSpPr>
          <p:spPr>
            <a:xfrm>
              <a:off x="-1" y="498104"/>
              <a:ext cx="4726753" cy="447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1300" cap="all" spc="286">
                  <a:solidFill>
                    <a:srgbClr val="333333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UX/UI Designer</a:t>
              </a:r>
            </a:p>
          </p:txBody>
        </p:sp>
      </p:grpSp>
      <p:sp>
        <p:nvSpPr>
          <p:cNvPr id="271" name="I am an experienced and passionate UX/UI Designer with over 8 years of expertise in creating intuitive, user-centered designs that enhance both user engagement and business outcomes. Throughout my career, I have led design teams and collaborated closely "/>
          <p:cNvSpPr txBox="1"/>
          <p:nvPr/>
        </p:nvSpPr>
        <p:spPr>
          <a:xfrm>
            <a:off x="3079248" y="2614561"/>
            <a:ext cx="4408465" cy="19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 am an experienced and passionate UX/UI Designer with over 8 years of expertise in creating intuitive, user-centered designs that enhance both user engagement and business outcomes. Throughout my career, I have led design teams and collaborated closely with product managers and developers to ensure seamless, efficient, and visually appealing user experiences. 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With a strong background in design research, wireframing, and prototyping, I excel at transforming complex ideas into innovative, functional, and aesthetically pleasing solutions. My approach to design emphasizes empathy, understanding user needs, and solving real-world problems through thoughtful and effective user interfaces. </a:t>
            </a:r>
          </a:p>
        </p:txBody>
      </p:sp>
      <p:sp>
        <p:nvSpPr>
          <p:cNvPr id="272" name="Profile Summary"/>
          <p:cNvSpPr txBox="1"/>
          <p:nvPr/>
        </p:nvSpPr>
        <p:spPr>
          <a:xfrm>
            <a:off x="3026339" y="2094059"/>
            <a:ext cx="2659256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1E3A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Profile Summary</a:t>
            </a:r>
          </a:p>
        </p:txBody>
      </p:sp>
      <p:sp>
        <p:nvSpPr>
          <p:cNvPr id="273" name="Responsibilities:…"/>
          <p:cNvSpPr txBox="1"/>
          <p:nvPr/>
        </p:nvSpPr>
        <p:spPr>
          <a:xfrm>
            <a:off x="3103223" y="5492390"/>
            <a:ext cx="4408465" cy="92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Responsibilities</a:t>
            </a:r>
            <a:r>
              <a:t>: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Led a team of designers in the development of user-centric designs for various clients.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Collaborated with product managers to define user requirements and design solutions.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Enhanced user engagement by improving navigation and user flow.</a:t>
            </a:r>
          </a:p>
        </p:txBody>
      </p:sp>
      <p:sp>
        <p:nvSpPr>
          <p:cNvPr id="274" name="Professional Experience"/>
          <p:cNvSpPr txBox="1"/>
          <p:nvPr/>
        </p:nvSpPr>
        <p:spPr>
          <a:xfrm>
            <a:off x="3050313" y="4537971"/>
            <a:ext cx="3829804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03">
                <a:solidFill>
                  <a:srgbClr val="1E3A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Professional Experience</a:t>
            </a:r>
          </a:p>
        </p:txBody>
      </p:sp>
      <p:sp>
        <p:nvSpPr>
          <p:cNvPr id="275" name="Your Position Here"/>
          <p:cNvSpPr txBox="1"/>
          <p:nvPr/>
        </p:nvSpPr>
        <p:spPr>
          <a:xfrm>
            <a:off x="3098263" y="5086510"/>
            <a:ext cx="2465645" cy="16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Your Position Here</a:t>
            </a:r>
          </a:p>
        </p:txBody>
      </p:sp>
      <p:sp>
        <p:nvSpPr>
          <p:cNvPr id="276" name="Company Name | Location | Dates of Employment"/>
          <p:cNvSpPr txBox="1"/>
          <p:nvPr/>
        </p:nvSpPr>
        <p:spPr>
          <a:xfrm>
            <a:off x="3098263" y="5257332"/>
            <a:ext cx="4370436" cy="217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cap="all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Company Name | Location | Dates of Employment</a:t>
            </a:r>
          </a:p>
        </p:txBody>
      </p:sp>
      <p:sp>
        <p:nvSpPr>
          <p:cNvPr id="277" name="References"/>
          <p:cNvSpPr txBox="1"/>
          <p:nvPr/>
        </p:nvSpPr>
        <p:spPr>
          <a:xfrm>
            <a:off x="3026339" y="8015261"/>
            <a:ext cx="3344623" cy="44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156">
                <a:solidFill>
                  <a:srgbClr val="1E3A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References</a:t>
            </a:r>
          </a:p>
        </p:txBody>
      </p:sp>
      <p:sp>
        <p:nvSpPr>
          <p:cNvPr id="278" name="Contacts"/>
          <p:cNvSpPr txBox="1"/>
          <p:nvPr/>
        </p:nvSpPr>
        <p:spPr>
          <a:xfrm>
            <a:off x="714450" y="2094059"/>
            <a:ext cx="2298662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1E3A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Contacts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700978" y="2788099"/>
            <a:ext cx="2114917" cy="1613865"/>
            <a:chOff x="0" y="0"/>
            <a:chExt cx="2114915" cy="1613863"/>
          </a:xfrm>
        </p:grpSpPr>
        <p:sp>
          <p:nvSpPr>
            <p:cNvPr id="279" name="123 Main St, New York, NY"/>
            <p:cNvSpPr txBox="1"/>
            <p:nvPr/>
          </p:nvSpPr>
          <p:spPr>
            <a:xfrm>
              <a:off x="366269" y="1325593"/>
              <a:ext cx="1525930" cy="288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9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123 Main St, New York, NY</a:t>
              </a:r>
            </a:p>
          </p:txBody>
        </p:sp>
        <p:sp>
          <p:nvSpPr>
            <p:cNvPr id="280" name="+1234 567 890"/>
            <p:cNvSpPr txBox="1"/>
            <p:nvPr/>
          </p:nvSpPr>
          <p:spPr>
            <a:xfrm>
              <a:off x="366269" y="0"/>
              <a:ext cx="1328520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9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+1234 567 890</a:t>
              </a:r>
            </a:p>
          </p:txBody>
        </p:sp>
        <p:sp>
          <p:nvSpPr>
            <p:cNvPr id="281" name="youremail@mail.com"/>
            <p:cNvSpPr txBox="1"/>
            <p:nvPr/>
          </p:nvSpPr>
          <p:spPr>
            <a:xfrm>
              <a:off x="366269" y="351362"/>
              <a:ext cx="1748647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9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youremail@mail.com</a:t>
              </a:r>
            </a:p>
          </p:txBody>
        </p:sp>
        <p:sp>
          <p:nvSpPr>
            <p:cNvPr id="282" name="www.yourwebsite.com"/>
            <p:cNvSpPr txBox="1"/>
            <p:nvPr/>
          </p:nvSpPr>
          <p:spPr>
            <a:xfrm>
              <a:off x="366269" y="707665"/>
              <a:ext cx="1748647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9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www.yourwebsite.com</a:t>
              </a:r>
            </a:p>
          </p:txBody>
        </p:sp>
        <p:sp>
          <p:nvSpPr>
            <p:cNvPr id="283" name="Country, Zip Postal Code"/>
            <p:cNvSpPr txBox="1"/>
            <p:nvPr/>
          </p:nvSpPr>
          <p:spPr>
            <a:xfrm>
              <a:off x="366269" y="1097995"/>
              <a:ext cx="1525930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9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Country, Zip Postal Code</a:t>
              </a:r>
            </a:p>
          </p:txBody>
        </p:sp>
        <p:pic>
          <p:nvPicPr>
            <p:cNvPr id="284" name="Group 10.png" descr="Group 10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5618" y="372246"/>
              <a:ext cx="275690" cy="2756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Group 12.png" descr="Group 12.png"/>
            <p:cNvPicPr>
              <a:picLocks noChangeAspect="1"/>
            </p:cNvPicPr>
            <p:nvPr/>
          </p:nvPicPr>
          <p:blipFill>
            <a:blip r:embed="rId3"/>
            <a:srcRect l="9013" t="9013" r="9013" b="9013"/>
            <a:stretch>
              <a:fillRect/>
            </a:stretch>
          </p:blipFill>
          <p:spPr>
            <a:xfrm>
              <a:off x="0" y="1089893"/>
              <a:ext cx="317353" cy="3173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Group 13.png" descr="Group 1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6454" y="21720"/>
              <a:ext cx="274017" cy="2740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Group 11.png" descr="Group 11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583" y="703513"/>
              <a:ext cx="333706" cy="333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9" name="Line"/>
          <p:cNvSpPr/>
          <p:nvPr/>
        </p:nvSpPr>
        <p:spPr>
          <a:xfrm flipH="1" flipV="1">
            <a:off x="675470" y="2506639"/>
            <a:ext cx="4787794" cy="1"/>
          </a:xfrm>
          <a:prstGeom prst="line">
            <a:avLst/>
          </a:prstGeom>
          <a:ln w="12700">
            <a:solidFill>
              <a:srgbClr val="C8C8C8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0" name="Education"/>
          <p:cNvSpPr txBox="1"/>
          <p:nvPr/>
        </p:nvSpPr>
        <p:spPr>
          <a:xfrm>
            <a:off x="705983" y="4518428"/>
            <a:ext cx="2298663" cy="44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1E3A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Education</a:t>
            </a:r>
          </a:p>
        </p:txBody>
      </p:sp>
      <p:sp>
        <p:nvSpPr>
          <p:cNvPr id="291" name="Line"/>
          <p:cNvSpPr/>
          <p:nvPr/>
        </p:nvSpPr>
        <p:spPr>
          <a:xfrm flipH="1" flipV="1">
            <a:off x="636523" y="4957706"/>
            <a:ext cx="5968846" cy="1"/>
          </a:xfrm>
          <a:prstGeom prst="line">
            <a:avLst/>
          </a:prstGeom>
          <a:ln w="12700">
            <a:solidFill>
              <a:srgbClr val="C8C8C8"/>
            </a:solidFill>
            <a:miter lim="400000"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2" name="New York University | 2010-2014"/>
          <p:cNvSpPr txBox="1"/>
          <p:nvPr/>
        </p:nvSpPr>
        <p:spPr>
          <a:xfrm>
            <a:off x="766179" y="5269265"/>
            <a:ext cx="2465645" cy="18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New York University | 2010-2014</a:t>
            </a:r>
          </a:p>
        </p:txBody>
      </p:sp>
      <p:sp>
        <p:nvSpPr>
          <p:cNvPr id="293" name="Skills"/>
          <p:cNvSpPr txBox="1"/>
          <p:nvPr/>
        </p:nvSpPr>
        <p:spPr>
          <a:xfrm>
            <a:off x="643835" y="8014019"/>
            <a:ext cx="2298662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1E3A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Skills</a:t>
            </a:r>
          </a:p>
        </p:txBody>
      </p:sp>
      <p:sp>
        <p:nvSpPr>
          <p:cNvPr id="294" name="Hobbies"/>
          <p:cNvSpPr txBox="1"/>
          <p:nvPr/>
        </p:nvSpPr>
        <p:spPr>
          <a:xfrm>
            <a:off x="643835" y="9483109"/>
            <a:ext cx="2298662" cy="345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1E3A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Hobbies</a:t>
            </a:r>
          </a:p>
        </p:txBody>
      </p:sp>
      <p:sp>
        <p:nvSpPr>
          <p:cNvPr id="295" name="Line"/>
          <p:cNvSpPr/>
          <p:nvPr/>
        </p:nvSpPr>
        <p:spPr>
          <a:xfrm flipH="1">
            <a:off x="656363" y="9813968"/>
            <a:ext cx="2204147" cy="1"/>
          </a:xfrm>
          <a:prstGeom prst="line">
            <a:avLst/>
          </a:prstGeom>
          <a:ln w="12700">
            <a:solidFill>
              <a:srgbClr val="C8C8C8"/>
            </a:solidFill>
            <a:miter lim="400000"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6" name="John Doe"/>
          <p:cNvSpPr txBox="1"/>
          <p:nvPr/>
        </p:nvSpPr>
        <p:spPr>
          <a:xfrm>
            <a:off x="3079248" y="8524764"/>
            <a:ext cx="1899311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John Doe</a:t>
            </a:r>
          </a:p>
        </p:txBody>
      </p:sp>
      <p:sp>
        <p:nvSpPr>
          <p:cNvPr id="297" name="Creative Director"/>
          <p:cNvSpPr txBox="1"/>
          <p:nvPr/>
        </p:nvSpPr>
        <p:spPr>
          <a:xfrm>
            <a:off x="3079248" y="8742040"/>
            <a:ext cx="1249796" cy="16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cap="all" spc="45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Creative Director</a:t>
            </a:r>
          </a:p>
        </p:txBody>
      </p:sp>
      <p:sp>
        <p:nvSpPr>
          <p:cNvPr id="298" name="XYZ Agency"/>
          <p:cNvSpPr txBox="1"/>
          <p:nvPr/>
        </p:nvSpPr>
        <p:spPr>
          <a:xfrm>
            <a:off x="3079248" y="8941055"/>
            <a:ext cx="2092604" cy="16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457200">
              <a:lnSpc>
                <a:spcPct val="120000"/>
              </a:lnSpc>
              <a:defRPr sz="700" cap="all" spc="35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XYZ </a:t>
            </a:r>
            <a:r>
              <a:rPr>
                <a:solidFill>
                  <a:srgbClr val="333333"/>
                </a:solidFill>
              </a:rPr>
              <a:t>Agency</a:t>
            </a:r>
          </a:p>
        </p:txBody>
      </p:sp>
      <p:sp>
        <p:nvSpPr>
          <p:cNvPr id="299" name="johndoe@xyzagency.com"/>
          <p:cNvSpPr txBox="1"/>
          <p:nvPr/>
        </p:nvSpPr>
        <p:spPr>
          <a:xfrm>
            <a:off x="3079248" y="9092195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800" spc="4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johndoe@xyzagency.com</a:t>
            </a:r>
          </a:p>
        </p:txBody>
      </p:sp>
      <p:sp>
        <p:nvSpPr>
          <p:cNvPr id="300" name="+1234 567 890"/>
          <p:cNvSpPr txBox="1"/>
          <p:nvPr/>
        </p:nvSpPr>
        <p:spPr>
          <a:xfrm>
            <a:off x="3079248" y="9262516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457200">
              <a:lnSpc>
                <a:spcPct val="120000"/>
              </a:lnSpc>
              <a:defRPr sz="800" spc="4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+1234 </a:t>
            </a:r>
            <a:r>
              <a:rPr>
                <a:solidFill>
                  <a:srgbClr val="333333"/>
                </a:solidFill>
              </a:rPr>
              <a:t>567</a:t>
            </a:r>
            <a:r>
              <a:t> 890</a:t>
            </a:r>
          </a:p>
        </p:txBody>
      </p:sp>
      <p:sp>
        <p:nvSpPr>
          <p:cNvPr id="301" name="Bachelor of Design"/>
          <p:cNvSpPr txBox="1"/>
          <p:nvPr/>
        </p:nvSpPr>
        <p:spPr>
          <a:xfrm>
            <a:off x="766179" y="5091600"/>
            <a:ext cx="2465645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Bachelor of Design</a:t>
            </a:r>
          </a:p>
        </p:txBody>
      </p:sp>
      <p:sp>
        <p:nvSpPr>
          <p:cNvPr id="302" name="Relevant Coursework: User-Centered Design, Interaction Design, Typography,.…"/>
          <p:cNvSpPr txBox="1"/>
          <p:nvPr/>
        </p:nvSpPr>
        <p:spPr>
          <a:xfrm>
            <a:off x="766179" y="5488104"/>
            <a:ext cx="1967581" cy="162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Relevant Coursework: </a:t>
            </a:r>
            <a:r>
              <a:rPr b="0"/>
              <a:t>User-Centered Design, Interaction Design, Typography,.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Key Projects:</a:t>
            </a:r>
            <a:r>
              <a:t> Developed a mobile app interface for a capstone project, which was.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Achievements:</a:t>
            </a:r>
            <a:r>
              <a:t> Graduated with Honors (Dean’s List in 2012, 2013, 2014), and received.</a:t>
            </a:r>
          </a:p>
        </p:txBody>
      </p:sp>
      <p:sp>
        <p:nvSpPr>
          <p:cNvPr id="303" name="Volunteering…"/>
          <p:cNvSpPr txBox="1"/>
          <p:nvPr/>
        </p:nvSpPr>
        <p:spPr>
          <a:xfrm>
            <a:off x="701125" y="9942926"/>
            <a:ext cx="1967580" cy="804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Volunteering  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Hiking  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Reading</a:t>
            </a:r>
          </a:p>
        </p:txBody>
      </p:sp>
      <p:sp>
        <p:nvSpPr>
          <p:cNvPr id="304" name="UI/UX Design (Advanced)…"/>
          <p:cNvSpPr txBox="1"/>
          <p:nvPr/>
        </p:nvSpPr>
        <p:spPr>
          <a:xfrm>
            <a:off x="701125" y="8534953"/>
            <a:ext cx="1967580" cy="833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UI/UX Design (Advanced)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Prototyping (Expert)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Adobe Suite (Advanced)</a:t>
            </a:r>
          </a:p>
        </p:txBody>
      </p:sp>
      <p:sp>
        <p:nvSpPr>
          <p:cNvPr id="305" name="Line"/>
          <p:cNvSpPr/>
          <p:nvPr/>
        </p:nvSpPr>
        <p:spPr>
          <a:xfrm flipH="1" flipV="1">
            <a:off x="593529" y="8406426"/>
            <a:ext cx="5968846" cy="1"/>
          </a:xfrm>
          <a:prstGeom prst="line">
            <a:avLst/>
          </a:prstGeom>
          <a:ln w="12700">
            <a:solidFill>
              <a:srgbClr val="C8C8C8"/>
            </a:solidFill>
            <a:miter lim="400000"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306" name="face-1.jpg" descr="face-1.jpg"/>
          <p:cNvPicPr>
            <a:picLocks noChangeAspect="1"/>
          </p:cNvPicPr>
          <p:nvPr/>
        </p:nvPicPr>
        <p:blipFill>
          <a:blip r:embed="rId6"/>
          <a:srcRect l="2969" t="1947" r="12066" b="13279"/>
          <a:stretch>
            <a:fillRect/>
          </a:stretch>
        </p:blipFill>
        <p:spPr>
          <a:xfrm>
            <a:off x="5898076" y="178407"/>
            <a:ext cx="1518704" cy="1521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3"/>
                  <a:pt x="2881" y="3014"/>
                </a:cubicBezTo>
                <a:cubicBezTo>
                  <a:pt x="-961" y="7036"/>
                  <a:pt x="-961" y="13556"/>
                  <a:pt x="2881" y="17578"/>
                </a:cubicBezTo>
                <a:cubicBezTo>
                  <a:pt x="6723" y="21600"/>
                  <a:pt x="12955" y="21600"/>
                  <a:pt x="16797" y="17578"/>
                </a:cubicBezTo>
                <a:cubicBezTo>
                  <a:pt x="20639" y="13556"/>
                  <a:pt x="20639" y="7036"/>
                  <a:pt x="16797" y="3014"/>
                </a:cubicBezTo>
                <a:cubicBezTo>
                  <a:pt x="14876" y="1003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7" name="Responsibilities:…"/>
          <p:cNvSpPr txBox="1"/>
          <p:nvPr/>
        </p:nvSpPr>
        <p:spPr>
          <a:xfrm>
            <a:off x="3110838" y="6786598"/>
            <a:ext cx="4408465" cy="92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Responsibilities</a:t>
            </a:r>
            <a:r>
              <a:t>: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Led a team of designers in the development of user-centric designs for various clients.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Collaborated with product managers to define user requirements and design solutions.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Enhanced user engagement by improving navigation and user flow.</a:t>
            </a:r>
          </a:p>
        </p:txBody>
      </p:sp>
      <p:sp>
        <p:nvSpPr>
          <p:cNvPr id="308" name="Your Position Here"/>
          <p:cNvSpPr txBox="1"/>
          <p:nvPr/>
        </p:nvSpPr>
        <p:spPr>
          <a:xfrm>
            <a:off x="3105878" y="6304518"/>
            <a:ext cx="2465645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Your Position Here</a:t>
            </a:r>
          </a:p>
        </p:txBody>
      </p:sp>
      <p:sp>
        <p:nvSpPr>
          <p:cNvPr id="309" name="Company Name | Location | Dates of Employment"/>
          <p:cNvSpPr txBox="1"/>
          <p:nvPr/>
        </p:nvSpPr>
        <p:spPr>
          <a:xfrm>
            <a:off x="3105878" y="6500740"/>
            <a:ext cx="4370436" cy="217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cap="all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Company Name | Location | Dates of Employment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Helvetica Neue</vt:lpstr>
      <vt:lpstr>Helvetica Neue Light</vt:lpstr>
      <vt:lpstr>Helvetica Neue Medium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Пользователь</cp:lastModifiedBy>
  <cp:revision>1</cp:revision>
  <dcterms:modified xsi:type="dcterms:W3CDTF">2024-09-22T22:23:03Z</dcterms:modified>
</cp:coreProperties>
</file>