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3.jpeg" ContentType="image/jpeg"/>
  <Override PartName="/ppt/media/image23.png" ContentType="image/png"/>
  <Override PartName="/ppt/media/image8.png" ContentType="image/png"/>
  <Override PartName="/ppt/media/image35.jpeg" ContentType="image/jpeg"/>
  <Override PartName="/ppt/media/image34.png" ContentType="image/png"/>
  <Override PartName="/ppt/media/image10.jpeg" ContentType="image/jpeg"/>
  <Override PartName="/ppt/media/image14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9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29/11/16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D4E15B-AD99-4986-9935-A35D8B099BC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29/11/16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8F2891-CE0E-4B2E-AC8D-C6CCD62AF3B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29/11/16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1590E2-3F70-455F-8E7C-27B3857F52D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0880" y="2133720"/>
            <a:ext cx="8381520" cy="146664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7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1" lang="en-US" sz="27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7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b="1" lang="en-US" sz="27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371600" y="4495680"/>
            <a:ext cx="6400440" cy="114264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1: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</a:t>
            </a:r>
            <a:r>
              <a:rPr b="1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</a:t>
            </a:r>
            <a:r>
              <a:rPr b="0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1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motivation</a:t>
            </a:r>
            <a:r>
              <a:rPr b="0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the course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</a:t>
            </a:r>
            <a:r>
              <a:rPr b="1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concrete</a:t>
            </a:r>
            <a:r>
              <a:rPr b="0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examples.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EE7E8E5-1789-4F78-AEF2-F58C9A55D86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18">
                                            <p:txEl>
                                              <p:pRg st="11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18">
                                            <p:txEl>
                                              <p:pRg st="5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990720" y="3886200"/>
            <a:ext cx="7543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have Processors running at </a:t>
            </a:r>
            <a:r>
              <a:rPr b="1" lang="en-IN" sz="2800" spc="-1" strike="noStrike" u="sng" cap="all">
                <a:solidFill>
                  <a:srgbClr val="8e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gigahertz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3E71C45-B4AB-4FF4-ABD1-C128CA952D2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838080" y="1143000"/>
            <a:ext cx="7619760" cy="213336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400" spc="-1" strike="noStrike" cap="all">
                <a:solidFill>
                  <a:srgbClr val="531b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should we care for </a:t>
            </a:r>
            <a:r>
              <a:rPr b="1" lang="en-IN" sz="2400" spc="-1" strike="noStrike" u="sng" cap="all">
                <a:solidFill>
                  <a:srgbClr val="8e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</a:t>
            </a:r>
            <a:r>
              <a:rPr b="1" lang="en-IN" sz="2400" spc="-1" strike="noStrike" cap="all">
                <a:solidFill>
                  <a:srgbClr val="531b7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Algorithms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500"/>
                                        <p:tgtEl>
                                          <p:spTgt spid="168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Revisiting problems from ESC101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8DE9C62-727E-4029-AA36-9F308312306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347" dur="indefinite" restart="never" nodeType="tmRoot">
          <p:childTnLst>
            <p:seq>
              <p:cTn id="3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1: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Bit-sum-prime numbers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positive integer is said to be 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bit-sum-prime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if the sum of its bits is a prime number.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</a:t>
            </a: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 </a:t>
            </a: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(110)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</a:t>
            </a: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(111)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</a:t>
            </a: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(11101)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Algorithmic problem</a:t>
            </a: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positive integer ,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count of all bit-sum-prime numbers less than 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Homework 1: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program for 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bit-sum prime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with  as  </a:t>
            </a: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 long int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(64 bit integer), and execute it for some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large value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execute the program for </a:t>
            </a: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=123456789123456789.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810A83-F9D2-41D2-BA71-D1C8BF5CE66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72240" y="2297520"/>
            <a:ext cx="236664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bit-sum prime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3072240" y="2743200"/>
            <a:ext cx="236664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bit-sum prime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2970720" y="3200400"/>
            <a:ext cx="295488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bit-sum prime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49" dur="indefinite" restart="never" nodeType="tmRoot">
          <p:childTnLst>
            <p:seq>
              <p:cTn id="350" dur="indefinite" nodeType="mainSeq">
                <p:childTnLst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176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1:</a:t>
            </a: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Fibonacci numbers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Fibonacci numbers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all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easy exercise 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induction or otherwise, show that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 you must have implemented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computing (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Iterative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7E49BF-6DF4-4E0A-A8FB-72ADE2A1B93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411" dur="indefinite" restart="never" nodeType="tmRoot">
          <p:childTnLst>
            <p:seq>
              <p:cTn id="412" dur="indefinite" nodeType="mainSeq">
                <p:childTnLst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500"/>
                                        <p:tgtEl>
                                          <p:spTgt spid="183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7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Iterative Algorithm for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IFib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 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    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a+b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81A3EDB-A5C2-4C5B-9C8F-65F1BE4BF60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468" dur="indefinite" restart="never" nodeType="tmRoot">
          <p:childTnLst>
            <p:seq>
              <p:cTn id="469" dur="indefinite" nodeType="mainSeq">
                <p:childTnLst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5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1" dur="500"/>
                                        <p:tgtEl>
                                          <p:spTgt spid="187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6" dur="500"/>
                                        <p:tgtEl>
                                          <p:spTgt spid="187">
                                            <p:txEl>
                                              <p:pRg st="8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1" dur="500"/>
                                        <p:tgtEl>
                                          <p:spTgt spid="187">
                                            <p:txEl>
                                              <p:pRg st="25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6" dur="500"/>
                                        <p:tgtEl>
                                          <p:spTgt spid="187">
                                            <p:txEl>
                                              <p:pRg st="53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1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1" dur="500"/>
                                        <p:tgtEl>
                                          <p:spTgt spid="187">
                                            <p:txEl>
                                              <p:pRg st="81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3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6" dur="500"/>
                                        <p:tgtEl>
                                          <p:spTgt spid="187">
                                            <p:txEl>
                                              <p:pRg st="130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82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" dur="500"/>
                                        <p:tgtEl>
                                          <p:spTgt spid="187">
                                            <p:txEl>
                                              <p:pRg st="182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34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6" dur="500"/>
                                        <p:tgtEl>
                                          <p:spTgt spid="187">
                                            <p:txEl>
                                              <p:pRg st="234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85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1" dur="500"/>
                                        <p:tgtEl>
                                          <p:spTgt spid="187">
                                            <p:txEl>
                                              <p:pRg st="285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37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6" dur="500"/>
                                        <p:tgtEl>
                                          <p:spTgt spid="187">
                                            <p:txEl>
                                              <p:pRg st="337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75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1" dur="500"/>
                                        <p:tgtEl>
                                          <p:spTgt spid="187">
                                            <p:txEl>
                                              <p:pRg st="375" end="4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00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6" dur="500"/>
                                        <p:tgtEl>
                                          <p:spTgt spid="187">
                                            <p:txEl>
                                              <p:pRg st="400" end="4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algorithm for </a:t>
            </a: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457200" y="1600200"/>
            <a:ext cx="8229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Rfib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   if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return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if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return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return(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Rfib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+ 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Rfib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065C18F-86E7-49A2-8A11-391811A1BE9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537" dur="indefinite" restart="never" nodeType="tmRoot">
          <p:childTnLst>
            <p:seq>
              <p:cTn id="538" dur="indefinite" nodeType="mainSeq">
                <p:childTnLst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" dur="500"/>
                                        <p:tgtEl>
                                          <p:spTgt spid="191">
                                            <p:txEl>
                                              <p:pRg st="1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5" dur="500"/>
                                        <p:tgtEl>
                                          <p:spTgt spid="191">
                                            <p:txEl>
                                              <p:pRg st="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0" dur="500"/>
                                        <p:tgtEl>
                                          <p:spTgt spid="191">
                                            <p:txEl>
                                              <p:pRg st="3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" dur="500"/>
                                        <p:tgtEl>
                                          <p:spTgt spid="191">
                                            <p:txEl>
                                              <p:pRg st="62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0" dur="500"/>
                                        <p:tgtEl>
                                          <p:spTgt spid="191">
                                            <p:txEl>
                                              <p:pRg st="114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Homework 1</a:t>
            </a:r>
            <a:r>
              <a:rPr b="1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(compulsory)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 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program for the following problem: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   a number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</a:t>
            </a: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 long int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(64 bit integer).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A059723-5C65-421B-BA33-01C3B7E86C7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97" name="Table 5"/>
          <p:cNvGraphicFramePr/>
          <p:nvPr/>
        </p:nvGraphicFramePr>
        <p:xfrm>
          <a:off x="1371600" y="4038120"/>
          <a:ext cx="6095520" cy="17528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Time  Taken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520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Largest for</a:t>
                      </a:r>
                      <a:r>
                        <a:rPr b="1" lang="en-IN" sz="1800" spc="-1" strike="noStrike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Rfib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520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Largest for </a:t>
                      </a:r>
                      <a:r>
                        <a:rPr b="1" lang="en-IN" sz="1800" spc="-1" strike="noStrike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IFib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520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Table 6"/>
          <p:cNvGraphicFramePr/>
          <p:nvPr/>
        </p:nvGraphicFramePr>
        <p:xfrm>
          <a:off x="1371600" y="4038120"/>
          <a:ext cx="6095520" cy="17528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466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Time  Taken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520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5200">
                      <a:solidFill>
                        <a:srgbClr val="4f81bd"/>
                      </a:solidFill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5200">
                      <a:solidFill>
                        <a:srgbClr val="4f81bd"/>
                      </a:solidFill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9" name="CustomShape 7"/>
          <p:cNvSpPr/>
          <p:nvPr/>
        </p:nvSpPr>
        <p:spPr>
          <a:xfrm>
            <a:off x="1719720" y="4724280"/>
            <a:ext cx="121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minute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1684440" y="5029200"/>
            <a:ext cx="149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minutes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1684440" y="5410080"/>
            <a:ext cx="149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minutes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1" dur="indefinite" restart="never" nodeType="tmRoot">
          <p:childTnLst>
            <p:seq>
              <p:cTn id="572" dur="indefinite" nodeType="mainSeq">
                <p:childTnLst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2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7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2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7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0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2: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Subset-sum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array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storing   numbers, and a number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Determine if there is a subset of numbers from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whose sum is 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fastest existing algorithm till date 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for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for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fastest existing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457200" y="1600200"/>
            <a:ext cx="8229240" cy="5105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1FA3B8-A11D-43AC-8BDD-CC257BA35DB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06" name="Table 5"/>
          <p:cNvGraphicFramePr/>
          <p:nvPr/>
        </p:nvGraphicFramePr>
        <p:xfrm>
          <a:off x="1219320" y="2362320"/>
          <a:ext cx="6095520" cy="380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10200"/>
              </a:tblGrid>
              <a:tr h="3805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7" name="Table 6"/>
          <p:cNvGraphicFramePr/>
          <p:nvPr/>
        </p:nvGraphicFramePr>
        <p:xfrm>
          <a:off x="1219320" y="2362320"/>
          <a:ext cx="6095520" cy="380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10200"/>
              </a:tblGrid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08" name="CustomShape 7"/>
          <p:cNvSpPr/>
          <p:nvPr/>
        </p:nvSpPr>
        <p:spPr>
          <a:xfrm>
            <a:off x="663120" y="2286000"/>
            <a:ext cx="415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7772400" y="2373840"/>
            <a:ext cx="622080" cy="369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9"/>
          <p:cNvSpPr/>
          <p:nvPr/>
        </p:nvSpPr>
        <p:spPr>
          <a:xfrm>
            <a:off x="7772400" y="2373840"/>
            <a:ext cx="622080" cy="369000"/>
          </a:xfrm>
          <a:prstGeom prst="rect">
            <a:avLst/>
          </a:prstGeom>
          <a:blipFill>
            <a:blip r:embed="rId12"/>
            <a:stretch>
              <a:fillRect l="0" t="-6345" r="-11507" b="-22173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3225240" y="4888440"/>
            <a:ext cx="222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least </a:t>
            </a: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year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3188160" y="5263200"/>
            <a:ext cx="267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least </a:t>
            </a: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1000 years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2"/>
          <p:cNvSpPr/>
          <p:nvPr/>
        </p:nvSpPr>
        <p:spPr>
          <a:xfrm>
            <a:off x="7740720" y="2373840"/>
            <a:ext cx="622080" cy="369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3"/>
          <p:cNvSpPr/>
          <p:nvPr/>
        </p:nvSpPr>
        <p:spPr>
          <a:xfrm>
            <a:off x="7740720" y="2373840"/>
            <a:ext cx="622080" cy="369000"/>
          </a:xfrm>
          <a:prstGeom prst="rect">
            <a:avLst/>
          </a:prstGeom>
          <a:blipFill>
            <a:blip r:embed="rId13"/>
            <a:stretch>
              <a:fillRect l="0" t="-6345" r="-11507" b="-22173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4721760" y="4038480"/>
            <a:ext cx="1593720" cy="364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5"/>
          <p:cNvSpPr/>
          <p:nvPr/>
        </p:nvSpPr>
        <p:spPr>
          <a:xfrm>
            <a:off x="4628880" y="4038480"/>
            <a:ext cx="1779840" cy="379440"/>
          </a:xfrm>
          <a:prstGeom prst="rect">
            <a:avLst/>
          </a:prstGeom>
          <a:blipFill>
            <a:blip r:embed="rId14"/>
            <a:stretch>
              <a:fillRect l="0" t="-3101" r="-6113" b="-21861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18" dur="indefinite" restart="never" nodeType="tmRoot">
          <p:childTnLst>
            <p:seq>
              <p:cTn id="619" dur="indefinite" nodeType="mainSeq">
                <p:childTnLst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9" dur="500"/>
                                        <p:tgtEl>
                                          <p:spTgt spid="204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9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7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9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9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9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3: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Sorting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array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storing  </a:t>
            </a: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numbers.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Sorted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fact: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significant fraction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the code of all the software is for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sorting or searching only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sort </a:t>
            </a: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million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numbers on the present day computers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Selection sort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take at least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few hours.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 sort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take only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few seconds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 sort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take  ???   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0293FB0-B1FD-4D6F-92F5-18FA05B674D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700" dur="indefinite" restart="never" nodeType="tmRoot">
          <p:childTnLst>
            <p:seq>
              <p:cTn id="701" dur="indefinite" nodeType="mainSeq">
                <p:childTnLst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1" dur="500"/>
                                        <p:tgtEl>
                                          <p:spTgt spid="218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6" dur="500"/>
                                        <p:tgtEl>
                                          <p:spTgt spid="218">
                                            <p:txEl>
                                              <p:pRg st="3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1" dur="500"/>
                                        <p:tgtEl>
                                          <p:spTgt spid="218">
                                            <p:txEl>
                                              <p:pRg st="5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6" dur="500"/>
                                        <p:tgtEl>
                                          <p:spTgt spid="218">
                                            <p:txEl>
                                              <p:pRg st="65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5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1" dur="500"/>
                                        <p:tgtEl>
                                          <p:spTgt spid="218">
                                            <p:txEl>
                                              <p:pRg st="155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11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6" dur="500"/>
                                        <p:tgtEl>
                                          <p:spTgt spid="218">
                                            <p:txEl>
                                              <p:pRg st="211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5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1" dur="500"/>
                                        <p:tgtEl>
                                          <p:spTgt spid="218">
                                            <p:txEl>
                                              <p:pRg st="258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99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6" dur="500"/>
                                        <p:tgtEl>
                                          <p:spTgt spid="218">
                                            <p:txEl>
                                              <p:pRg st="299" end="3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28600" y="274680"/>
            <a:ext cx="8610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design efficient algorithm for a problem ?</a:t>
            </a: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DDF1E8A-E9AC-42A1-BA56-A9AE581E9DE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457200" y="914400"/>
            <a:ext cx="8229240" cy="556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of </a:t>
            </a: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algorithms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structures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also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Creativity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 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Perseverance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(most important)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23" name="Picture 7" descr=""/>
          <p:cNvPicPr/>
          <p:nvPr/>
        </p:nvPicPr>
        <p:blipFill>
          <a:blip r:embed="rId1"/>
          <a:stretch/>
        </p:blipFill>
        <p:spPr>
          <a:xfrm>
            <a:off x="2860200" y="1676520"/>
            <a:ext cx="3563280" cy="3047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47" dur="indefinite" restart="never" nodeType="tmRoot">
          <p:childTnLst>
            <p:seq>
              <p:cTn id="748" dur="indefinite" nodeType="mainSeq">
                <p:childTnLst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3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4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5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56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6" dur="500"/>
                                        <p:tgtEl>
                                          <p:spTgt spid="222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1" dur="500"/>
                                        <p:tgtEl>
                                          <p:spTgt spid="222">
                                            <p:txEl>
                                              <p:pRg st="49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6" dur="500"/>
                                        <p:tgtEl>
                                          <p:spTgt spid="222">
                                            <p:txEl>
                                              <p:pRg st="7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1" dur="500"/>
                                        <p:tgtEl>
                                          <p:spTgt spid="222">
                                            <p:txEl>
                                              <p:pRg st="81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6" dur="500"/>
                                        <p:tgtEl>
                                          <p:spTgt spid="222">
                                            <p:txEl>
                                              <p:pRg st="92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1" dur="500"/>
                                        <p:tgtEl>
                                          <p:spTgt spid="222">
                                            <p:txEl>
                                              <p:pRg st="102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6" dur="500"/>
                                        <p:tgtEl>
                                          <p:spTgt spid="222">
                                            <p:txEl>
                                              <p:pRg st="111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website of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moodle.cse.iitk.ac.in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CS210: Data Structures and Algorithms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(guest login allowed)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FAC8906-2972-4472-8115-5444C9B68E9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CustomShape 4"/>
          <p:cNvSpPr/>
          <p:nvPr/>
        </p:nvSpPr>
        <p:spPr>
          <a:xfrm flipV="1">
            <a:off x="76320" y="2438280"/>
            <a:ext cx="456840" cy="19008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1905120" y="5029200"/>
            <a:ext cx="5562360" cy="99036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course will be taught </a:t>
            </a: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21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21">
                                            <p:txEl>
                                              <p:pRg st="2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21">
                                            <p:txEl>
                                              <p:pRg st="2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21">
                                            <p:txEl>
                                              <p:pRg st="65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Summary of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many practically relevant problems for which there does not exist any efficient algorithm till date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(How to deal with them ?)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algorithms are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 for theoretical as well as practical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purposes.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design is an art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demands a lot of creativity, intuition, and perseverance.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and more applications in real life require efficient algorithms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engines like 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exploits many clever algorithms.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27C331-162C-4EDE-A8E9-CEC61EC9503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797" dur="indefinite" restart="never" nodeType="tmRoot">
          <p:childTnLst>
            <p:seq>
              <p:cTn id="798" dur="indefinite" nodeType="mainSeq">
                <p:childTnLst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3" dur="500"/>
                                        <p:tgtEl>
                                          <p:spTgt spid="225">
                                            <p:txEl>
                                              <p:pRg st="0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4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8" dur="500"/>
                                        <p:tgtEl>
                                          <p:spTgt spid="225">
                                            <p:txEl>
                                              <p:pRg st="140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23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3" dur="500"/>
                                        <p:tgtEl>
                                          <p:spTgt spid="225">
                                            <p:txEl>
                                              <p:pRg st="223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1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8" dur="500"/>
                                        <p:tgtEl>
                                          <p:spTgt spid="225">
                                            <p:txEl>
                                              <p:pRg st="315" end="3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86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1" dur="500"/>
                                        <p:tgtEl>
                                          <p:spTgt spid="225">
                                            <p:txEl>
                                              <p:pRg st="386" end="4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685800" y="2133720"/>
            <a:ext cx="7772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4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Data Structures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87832A-9A02-4706-AE0F-9A5F2824BAB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822" dur="indefinite" restart="never" nodeType="tmRoot">
          <p:childTnLst>
            <p:seq>
              <p:cTn id="823" dur="indefinite" nodeType="mainSeq">
                <p:childTnLst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Example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600200"/>
            <a:ext cx="853416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 telephone directory storing telephone no. of  </a:t>
            </a: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hundred million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Aim: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answer a sequence of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queries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the form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phone number of a given person ?”.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 1 :</a:t>
            </a:r>
            <a:r>
              <a:rPr b="1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the directory in an array.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</a:t>
            </a:r>
            <a:r>
              <a:rPr b="1" lang="en-US" sz="18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sequential search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query.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 2: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the directory in an array, and </a:t>
            </a:r>
            <a:r>
              <a:rPr b="1" lang="en-US" sz="18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 it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according to names,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</a:t>
            </a:r>
            <a:r>
              <a:rPr b="1" lang="en-US" sz="18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search</a:t>
            </a:r>
            <a:r>
              <a:rPr b="0" lang="en-US" sz="18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query.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FC7DDB9-4F48-4193-A8A5-54C441234B6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986120" y="4126320"/>
            <a:ext cx="540684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query: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around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1/10</a:t>
            </a:r>
            <a:r>
              <a:rPr b="1" lang="en-IN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a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1876680" y="5867280"/>
            <a:ext cx="565560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query:</a:t>
            </a: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than 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nanoseconds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29" dur="indefinite" restart="never" nodeType="tmRoot">
          <p:childTnLst>
            <p:seq>
              <p:cTn id="830" dur="indefinite" nodeType="mainSeq">
                <p:childTnLst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5" dur="500"/>
                                        <p:tgtEl>
                                          <p:spTgt spid="232">
                                            <p:txEl>
                                              <p:pRg st="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0" dur="500"/>
                                        <p:tgtEl>
                                          <p:spTgt spid="232">
                                            <p:txEl>
                                              <p:pRg st="8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5" dur="500"/>
                                        <p:tgtEl>
                                          <p:spTgt spid="232">
                                            <p:txEl>
                                              <p:pRg st="129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03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0" dur="500"/>
                                        <p:tgtEl>
                                          <p:spTgt spid="232">
                                            <p:txEl>
                                              <p:pRg st="203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1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5" dur="500"/>
                                        <p:tgtEl>
                                          <p:spTgt spid="232">
                                            <p:txEl>
                                              <p:pRg st="217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5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0" dur="500"/>
                                        <p:tgtEl>
                                          <p:spTgt spid="232">
                                            <p:txEl>
                                              <p:pRg st="250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89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0" dur="500"/>
                                        <p:tgtEl>
                                          <p:spTgt spid="232">
                                            <p:txEl>
                                              <p:pRg st="289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03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5" dur="500"/>
                                        <p:tgtEl>
                                          <p:spTgt spid="232">
                                            <p:txEl>
                                              <p:pRg st="303" end="3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68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0" dur="500"/>
                                        <p:tgtEl>
                                          <p:spTgt spid="232">
                                            <p:txEl>
                                              <p:pRg st="368" end="4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8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a data structure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store/organize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given data in the memory of computer so that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subsequent operation (query/update) can be performed quickly 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EAC59FC-504B-42A3-BB1D-7864E01C453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886" dur="indefinite" restart="never" nodeType="tmRoot">
          <p:childTnLst>
            <p:seq>
              <p:cTn id="887" dur="indefinite" nodeType="mainSeq">
                <p:childTnLst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" dur="500"/>
                                        <p:tgtEl>
                                          <p:spTgt spid="237">
                                            <p:txEl>
                                              <p:pRg st="3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4" dur="500"/>
                                        <p:tgtEl>
                                          <p:spTgt spid="237">
                                            <p:txEl>
                                              <p:pRg st="69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Range-Minima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Motivating example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realize the </a:t>
            </a:r>
            <a:r>
              <a:rPr b="1" lang="en-IN" sz="24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importance</a:t>
            </a:r>
            <a:r>
              <a:rPr b="1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 data structures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DBD5EF-1CFD-4E36-99B6-6E544A97ADA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905" dur="indefinite" restart="never" nodeType="tmRoot">
          <p:childTnLst>
            <p:seq>
              <p:cTn id="906" dur="indefinite" nodeType="mainSeq">
                <p:childTnLst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1" dur="500"/>
                                        <p:tgtEl>
                                          <p:spTgt spid="240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6" dur="500"/>
                                        <p:tgtEl>
                                          <p:spTgt spid="240">
                                            <p:txEl>
                                              <p:pRg st="2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415320" y="5181480"/>
            <a:ext cx="241920" cy="4888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3276720" y="5791320"/>
            <a:ext cx="7477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3276720" y="5791320"/>
            <a:ext cx="747720" cy="369000"/>
          </a:xfrm>
          <a:prstGeom prst="rect">
            <a:avLst/>
          </a:prstGeom>
          <a:blipFill>
            <a:blip r:embed="rId1"/>
            <a:stretch>
              <a:fillRect l="0" t="-8169" r="-10629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5549040" y="5181480"/>
            <a:ext cx="241920" cy="4888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5334120" y="5802840"/>
            <a:ext cx="8823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5334120" y="5802840"/>
            <a:ext cx="882360" cy="369000"/>
          </a:xfrm>
          <a:prstGeom prst="rect">
            <a:avLst/>
          </a:prstGeom>
          <a:blipFill>
            <a:blip r:embed="rId2"/>
            <a:stretch>
              <a:fillRect l="0" t="-8169" r="-8239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 rot="5400000">
            <a:off x="4343760" y="3276360"/>
            <a:ext cx="472320" cy="24224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2149200" y="4800600"/>
            <a:ext cx="4876560" cy="380520"/>
          </a:xfrm>
          <a:prstGeom prst="rect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9"/>
          <p:cNvSpPr/>
          <p:nvPr/>
        </p:nvSpPr>
        <p:spPr>
          <a:xfrm>
            <a:off x="428256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10"/>
          <p:cNvSpPr/>
          <p:nvPr/>
        </p:nvSpPr>
        <p:spPr>
          <a:xfrm>
            <a:off x="336816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Line 11"/>
          <p:cNvSpPr/>
          <p:nvPr/>
        </p:nvSpPr>
        <p:spPr>
          <a:xfrm>
            <a:off x="397764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12"/>
          <p:cNvSpPr/>
          <p:nvPr/>
        </p:nvSpPr>
        <p:spPr>
          <a:xfrm>
            <a:off x="367272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13"/>
          <p:cNvSpPr/>
          <p:nvPr/>
        </p:nvSpPr>
        <p:spPr>
          <a:xfrm>
            <a:off x="245376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14"/>
          <p:cNvSpPr/>
          <p:nvPr/>
        </p:nvSpPr>
        <p:spPr>
          <a:xfrm>
            <a:off x="275832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15"/>
          <p:cNvSpPr/>
          <p:nvPr/>
        </p:nvSpPr>
        <p:spPr>
          <a:xfrm>
            <a:off x="306324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16"/>
          <p:cNvSpPr/>
          <p:nvPr/>
        </p:nvSpPr>
        <p:spPr>
          <a:xfrm>
            <a:off x="672084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Line 17"/>
          <p:cNvSpPr/>
          <p:nvPr/>
        </p:nvSpPr>
        <p:spPr>
          <a:xfrm>
            <a:off x="641592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18"/>
          <p:cNvSpPr/>
          <p:nvPr/>
        </p:nvSpPr>
        <p:spPr>
          <a:xfrm>
            <a:off x="458712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19"/>
          <p:cNvSpPr/>
          <p:nvPr/>
        </p:nvSpPr>
        <p:spPr>
          <a:xfrm>
            <a:off x="489204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20"/>
          <p:cNvSpPr/>
          <p:nvPr/>
        </p:nvSpPr>
        <p:spPr>
          <a:xfrm>
            <a:off x="519696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21"/>
          <p:cNvSpPr/>
          <p:nvPr/>
        </p:nvSpPr>
        <p:spPr>
          <a:xfrm>
            <a:off x="550152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22"/>
          <p:cNvSpPr/>
          <p:nvPr/>
        </p:nvSpPr>
        <p:spPr>
          <a:xfrm>
            <a:off x="580644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23"/>
          <p:cNvSpPr/>
          <p:nvPr/>
        </p:nvSpPr>
        <p:spPr>
          <a:xfrm>
            <a:off x="6111360" y="4800600"/>
            <a:ext cx="360" cy="380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4"/>
          <p:cNvSpPr/>
          <p:nvPr/>
        </p:nvSpPr>
        <p:spPr>
          <a:xfrm>
            <a:off x="1453320" y="4812120"/>
            <a:ext cx="645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  5    1    8  19   0   -1  30 99  -6  10   2  40  27 44  67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5"/>
          <p:cNvSpPr/>
          <p:nvPr/>
        </p:nvSpPr>
        <p:spPr>
          <a:xfrm>
            <a:off x="1517040" y="4724280"/>
            <a:ext cx="495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TextShape 26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Range-Minima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" name="TextShape 27"/>
          <p:cNvSpPr txBox="1"/>
          <p:nvPr/>
        </p:nvSpPr>
        <p:spPr>
          <a:xfrm>
            <a:off x="457200" y="1600200"/>
            <a:ext cx="8229240" cy="31237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CustomShape 28"/>
          <p:cNvSpPr/>
          <p:nvPr/>
        </p:nvSpPr>
        <p:spPr>
          <a:xfrm>
            <a:off x="3413520" y="3897720"/>
            <a:ext cx="2387520" cy="369000"/>
          </a:xfrm>
          <a:prstGeom prst="rect">
            <a:avLst/>
          </a:prstGeom>
          <a:blipFill>
            <a:blip r:embed="rId4"/>
            <a:stretch>
              <a:fillRect l="-2282" t="-8169" r="-3309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17" dur="indefinite" restart="never" nodeType="tmRoot">
          <p:childTnLst>
            <p:seq>
              <p:cTn id="918" dur="indefinite" nodeType="mainSeq">
                <p:childTnLst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3" dur="500"/>
                                        <p:tgtEl>
                                          <p:spTgt spid="268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8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3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4" fill="hold">
                      <p:stCondLst>
                        <p:cond delay="indefinite"/>
                      </p:stCondLst>
                      <p:childTnLst>
                        <p:par>
                          <p:cTn id="935" fill="hold">
                            <p:stCondLst>
                              <p:cond delay="0"/>
                            </p:stCondLst>
                            <p:childTnLst>
                              <p:par>
                                <p:cTn id="9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4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4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6" fill="hold">
                      <p:stCondLst>
                        <p:cond delay="indefinite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5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0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Range-Minima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Computational geometry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matching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an efficient subroutine in a variety of algorithms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(we shall discuss these problems sometime in this course or the next level course CS345)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7142B3A-DCB6-4059-9701-E44A5146D4C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971" dur="indefinite" restart="never" nodeType="tmRoot">
          <p:childTnLst>
            <p:seq>
              <p:cTn id="972" dur="indefinite" nodeType="mainSeq">
                <p:childTnLst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7" dur="500"/>
                                        <p:tgtEl>
                                          <p:spTgt spid="27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2" dur="500"/>
                                        <p:tgtEl>
                                          <p:spTgt spid="271">
                                            <p:txEl>
                                              <p:pRg st="15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7" dur="500"/>
                                        <p:tgtEl>
                                          <p:spTgt spid="271">
                                            <p:txEl>
                                              <p:pRg st="39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2" dur="500"/>
                                        <p:tgtEl>
                                          <p:spTgt spid="271">
                                            <p:txEl>
                                              <p:pRg st="5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11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7" dur="500"/>
                                        <p:tgtEl>
                                          <p:spTgt spid="271">
                                            <p:txEl>
                                              <p:pRg st="111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Range-Minima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 1: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Answer each query in a brute force manner using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itself.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Range-minima-trivial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    temp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(temp &lt;= 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(min &gt;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[temp])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[temp];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temp+1;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min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taken to answer a query: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FB53B5-1DA8-4F4E-9608-37E4AB1497B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419720" y="2590920"/>
            <a:ext cx="4419360" cy="990360"/>
          </a:xfrm>
          <a:prstGeom prst="ribbon2">
            <a:avLst>
              <a:gd name="adj1" fmla="val 16667"/>
              <a:gd name="adj2" fmla="val 69255"/>
            </a:avLst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for answering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queries: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3637080" y="5650560"/>
            <a:ext cx="225540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 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milliseconds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6324480" y="3886200"/>
            <a:ext cx="685440" cy="64728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7"/>
          <p:cNvSpPr/>
          <p:nvPr/>
        </p:nvSpPr>
        <p:spPr>
          <a:xfrm>
            <a:off x="5822640" y="2971800"/>
            <a:ext cx="168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few hours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98" dur="indefinite" restart="never" nodeType="tmRoot">
          <p:childTnLst>
            <p:seq>
              <p:cTn id="999" dur="indefinite" nodeType="mainSeq">
                <p:childTnLst>
                  <p:par>
                    <p:cTn id="1000" fill="hold">
                      <p:stCondLst>
                        <p:cond delay="indefinite"/>
                      </p:stCondLst>
                      <p:childTnLst>
                        <p:par>
                          <p:cTn id="1001" fill="hold">
                            <p:stCondLst>
                              <p:cond delay="0"/>
                            </p:stCondLst>
                            <p:childTnLst>
                              <p:par>
                                <p:cTn id="10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4" dur="500"/>
                                        <p:tgtEl>
                                          <p:spTgt spid="274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9" dur="500"/>
                                        <p:tgtEl>
                                          <p:spTgt spid="274">
                                            <p:txEl>
                                              <p:pRg st="12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0" fill="hold">
                      <p:stCondLst>
                        <p:cond delay="indefinite"/>
                      </p:stCondLst>
                      <p:childTnLst>
                        <p:par>
                          <p:cTn id="1011" fill="hold">
                            <p:stCondLst>
                              <p:cond delay="0"/>
                            </p:stCondLst>
                            <p:childTnLst>
                              <p:par>
                                <p:cTn id="10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4" dur="500"/>
                                        <p:tgtEl>
                                          <p:spTgt spid="274">
                                            <p:txEl>
                                              <p:pRg st="71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9" dur="500"/>
                                        <p:tgtEl>
                                          <p:spTgt spid="274">
                                            <p:txEl>
                                              <p:pRg st="97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0" fill="hold">
                      <p:stCondLst>
                        <p:cond delay="indefinite"/>
                      </p:stCondLst>
                      <p:childTnLst>
                        <p:par>
                          <p:cTn id="1021" fill="hold">
                            <p:stCondLst>
                              <p:cond delay="0"/>
                            </p:stCondLst>
                            <p:childTnLst>
                              <p:par>
                                <p:cTn id="10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15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4" dur="500"/>
                                        <p:tgtEl>
                                          <p:spTgt spid="274">
                                            <p:txEl>
                                              <p:pRg st="115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3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9" dur="500"/>
                                        <p:tgtEl>
                                          <p:spTgt spid="274">
                                            <p:txEl>
                                              <p:pRg st="13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58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4" dur="500"/>
                                        <p:tgtEl>
                                          <p:spTgt spid="274">
                                            <p:txEl>
                                              <p:pRg st="158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91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9" dur="500"/>
                                        <p:tgtEl>
                                          <p:spTgt spid="274">
                                            <p:txEl>
                                              <p:pRg st="191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2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4" dur="500"/>
                                        <p:tgtEl>
                                          <p:spTgt spid="274">
                                            <p:txEl>
                                              <p:pRg st="224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5" fill="hold">
                      <p:stCondLst>
                        <p:cond delay="indefinite"/>
                      </p:stCondLst>
                      <p:childTnLst>
                        <p:par>
                          <p:cTn id="1046" fill="hold">
                            <p:stCondLst>
                              <p:cond delay="0"/>
                            </p:stCondLst>
                            <p:childTnLst>
                              <p:par>
                                <p:cTn id="10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52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9" dur="500"/>
                                        <p:tgtEl>
                                          <p:spTgt spid="274">
                                            <p:txEl>
                                              <p:pRg st="252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0" fill="hold">
                      <p:stCondLst>
                        <p:cond delay="indefinite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6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4" dur="500"/>
                                        <p:tgtEl>
                                          <p:spTgt spid="274">
                                            <p:txEl>
                                              <p:pRg st="261" end="2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79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9" dur="500"/>
                                        <p:tgtEl>
                                          <p:spTgt spid="274">
                                            <p:txEl>
                                              <p:pRg st="279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0" fill="hold">
                      <p:stCondLst>
                        <p:cond delay="indefinite"/>
                      </p:stCondLst>
                      <p:childTnLst>
                        <p:par>
                          <p:cTn id="1061" fill="hold">
                            <p:stCondLst>
                              <p:cond delay="0"/>
                            </p:stCondLst>
                            <p:childTnLst>
                              <p:par>
                                <p:cTn id="10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81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4" dur="500"/>
                                        <p:tgtEl>
                                          <p:spTgt spid="274">
                                            <p:txEl>
                                              <p:pRg st="281" end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>
                      <p:stCondLst>
                        <p:cond delay="indefinite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6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>
                      <p:stCondLst>
                        <p:cond delay="indefinite"/>
                      </p:stCondLst>
                      <p:childTnLst>
                        <p:par>
                          <p:cTn id="1071" fill="hold">
                            <p:stCondLst>
                              <p:cond delay="0"/>
                            </p:stCondLst>
                            <p:childTnLst>
                              <p:par>
                                <p:cTn id="107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7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7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0" fill="hold">
                      <p:stCondLst>
                        <p:cond delay="indefinite"/>
                      </p:stCondLst>
                      <p:childTnLst>
                        <p:par>
                          <p:cTn id="1081" fill="hold">
                            <p:stCondLst>
                              <p:cond delay="0"/>
                            </p:stCondLst>
                            <p:childTnLst>
                              <p:par>
                                <p:cTn id="108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4F2BA3C-F890-463F-BF66-7E30D19249AA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Range-Minima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0" y="1371600"/>
            <a:ext cx="8229240" cy="475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 2: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 and store answer for each possible query in a ×</a:t>
            </a: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matrix </a:t>
            </a: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[][]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stores the smallest element from </a:t>
            </a: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[],…,</a:t>
            </a: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 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roughly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words.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1252800" y="2507760"/>
            <a:ext cx="3013920" cy="2825640"/>
          </a:xfrm>
          <a:prstGeom prst="rect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Line 5"/>
          <p:cNvSpPr/>
          <p:nvPr/>
        </p:nvSpPr>
        <p:spPr>
          <a:xfrm>
            <a:off x="236340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6"/>
          <p:cNvSpPr/>
          <p:nvPr/>
        </p:nvSpPr>
        <p:spPr>
          <a:xfrm>
            <a:off x="252180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Line 7"/>
          <p:cNvSpPr/>
          <p:nvPr/>
        </p:nvSpPr>
        <p:spPr>
          <a:xfrm>
            <a:off x="268056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8"/>
          <p:cNvSpPr/>
          <p:nvPr/>
        </p:nvSpPr>
        <p:spPr>
          <a:xfrm>
            <a:off x="283932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Line 9"/>
          <p:cNvSpPr/>
          <p:nvPr/>
        </p:nvSpPr>
        <p:spPr>
          <a:xfrm>
            <a:off x="299772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10"/>
          <p:cNvSpPr/>
          <p:nvPr/>
        </p:nvSpPr>
        <p:spPr>
          <a:xfrm>
            <a:off x="315648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Line 11"/>
          <p:cNvSpPr/>
          <p:nvPr/>
        </p:nvSpPr>
        <p:spPr>
          <a:xfrm>
            <a:off x="331524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12"/>
          <p:cNvSpPr/>
          <p:nvPr/>
        </p:nvSpPr>
        <p:spPr>
          <a:xfrm>
            <a:off x="347364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Line 13"/>
          <p:cNvSpPr/>
          <p:nvPr/>
        </p:nvSpPr>
        <p:spPr>
          <a:xfrm>
            <a:off x="363240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Line 14"/>
          <p:cNvSpPr/>
          <p:nvPr/>
        </p:nvSpPr>
        <p:spPr>
          <a:xfrm>
            <a:off x="379116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Line 15"/>
          <p:cNvSpPr/>
          <p:nvPr/>
        </p:nvSpPr>
        <p:spPr>
          <a:xfrm>
            <a:off x="394956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Line 16"/>
          <p:cNvSpPr/>
          <p:nvPr/>
        </p:nvSpPr>
        <p:spPr>
          <a:xfrm>
            <a:off x="410832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Line 17"/>
          <p:cNvSpPr/>
          <p:nvPr/>
        </p:nvSpPr>
        <p:spPr>
          <a:xfrm>
            <a:off x="1252800" y="333900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Line 18"/>
          <p:cNvSpPr/>
          <p:nvPr/>
        </p:nvSpPr>
        <p:spPr>
          <a:xfrm>
            <a:off x="1252800" y="350532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Line 19"/>
          <p:cNvSpPr/>
          <p:nvPr/>
        </p:nvSpPr>
        <p:spPr>
          <a:xfrm>
            <a:off x="1252800" y="367128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Line 20"/>
          <p:cNvSpPr/>
          <p:nvPr/>
        </p:nvSpPr>
        <p:spPr>
          <a:xfrm>
            <a:off x="1252800" y="383760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Line 21"/>
          <p:cNvSpPr/>
          <p:nvPr/>
        </p:nvSpPr>
        <p:spPr>
          <a:xfrm>
            <a:off x="1252800" y="400392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Line 22"/>
          <p:cNvSpPr/>
          <p:nvPr/>
        </p:nvSpPr>
        <p:spPr>
          <a:xfrm>
            <a:off x="1252800" y="417024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Line 23"/>
          <p:cNvSpPr/>
          <p:nvPr/>
        </p:nvSpPr>
        <p:spPr>
          <a:xfrm>
            <a:off x="1252800" y="433620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Line 24"/>
          <p:cNvSpPr/>
          <p:nvPr/>
        </p:nvSpPr>
        <p:spPr>
          <a:xfrm>
            <a:off x="220464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Line 25"/>
          <p:cNvSpPr/>
          <p:nvPr/>
        </p:nvSpPr>
        <p:spPr>
          <a:xfrm>
            <a:off x="1252800" y="267408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26"/>
          <p:cNvSpPr/>
          <p:nvPr/>
        </p:nvSpPr>
        <p:spPr>
          <a:xfrm>
            <a:off x="1252800" y="284004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Line 27"/>
          <p:cNvSpPr/>
          <p:nvPr/>
        </p:nvSpPr>
        <p:spPr>
          <a:xfrm>
            <a:off x="1252800" y="300636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28"/>
          <p:cNvSpPr/>
          <p:nvPr/>
        </p:nvSpPr>
        <p:spPr>
          <a:xfrm>
            <a:off x="1252800" y="317268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29"/>
          <p:cNvSpPr/>
          <p:nvPr/>
        </p:nvSpPr>
        <p:spPr>
          <a:xfrm>
            <a:off x="204588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30"/>
          <p:cNvSpPr/>
          <p:nvPr/>
        </p:nvSpPr>
        <p:spPr>
          <a:xfrm>
            <a:off x="188748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31"/>
          <p:cNvSpPr/>
          <p:nvPr/>
        </p:nvSpPr>
        <p:spPr>
          <a:xfrm>
            <a:off x="172872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32"/>
          <p:cNvSpPr/>
          <p:nvPr/>
        </p:nvSpPr>
        <p:spPr>
          <a:xfrm>
            <a:off x="1569960" y="250776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Line 33"/>
          <p:cNvSpPr/>
          <p:nvPr/>
        </p:nvSpPr>
        <p:spPr>
          <a:xfrm>
            <a:off x="1411560" y="2490120"/>
            <a:ext cx="360" cy="282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Line 34"/>
          <p:cNvSpPr/>
          <p:nvPr/>
        </p:nvSpPr>
        <p:spPr>
          <a:xfrm>
            <a:off x="1252800" y="450252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Line 35"/>
          <p:cNvSpPr/>
          <p:nvPr/>
        </p:nvSpPr>
        <p:spPr>
          <a:xfrm>
            <a:off x="1252800" y="466884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Line 36"/>
          <p:cNvSpPr/>
          <p:nvPr/>
        </p:nvSpPr>
        <p:spPr>
          <a:xfrm>
            <a:off x="1252800" y="483516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Line 37"/>
          <p:cNvSpPr/>
          <p:nvPr/>
        </p:nvSpPr>
        <p:spPr>
          <a:xfrm>
            <a:off x="1252800" y="500148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38"/>
          <p:cNvSpPr/>
          <p:nvPr/>
        </p:nvSpPr>
        <p:spPr>
          <a:xfrm>
            <a:off x="1252800" y="5167440"/>
            <a:ext cx="30142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9"/>
          <p:cNvSpPr/>
          <p:nvPr/>
        </p:nvSpPr>
        <p:spPr>
          <a:xfrm>
            <a:off x="506880" y="4191120"/>
            <a:ext cx="411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40"/>
          <p:cNvSpPr/>
          <p:nvPr/>
        </p:nvSpPr>
        <p:spPr>
          <a:xfrm>
            <a:off x="5105520" y="2698200"/>
            <a:ext cx="3504960" cy="99036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 2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Theoretically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</a:t>
            </a: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practically </a:t>
            </a:r>
            <a:r>
              <a:rPr b="1" lang="en-IN" sz="18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impossible</a:t>
            </a: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1"/>
          <p:cNvSpPr/>
          <p:nvPr/>
        </p:nvSpPr>
        <p:spPr>
          <a:xfrm>
            <a:off x="6553080" y="4419720"/>
            <a:ext cx="685440" cy="64728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42"/>
          <p:cNvSpPr/>
          <p:nvPr/>
        </p:nvSpPr>
        <p:spPr>
          <a:xfrm>
            <a:off x="5105520" y="3657600"/>
            <a:ext cx="4038120" cy="2057040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of </a:t>
            </a:r>
            <a:r>
              <a:rPr b="1" lang="en-IN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I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b="1" lang="en-I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 large </a:t>
            </a:r>
            <a:r>
              <a:rPr b="0" lang="en-I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be kept in RAM. So we shall have to keep most of it in the </a:t>
            </a:r>
            <a:r>
              <a:rPr b="1" lang="en-I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 disk drive. </a:t>
            </a:r>
            <a:r>
              <a:rPr b="0" lang="en-I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Hence it will take a few </a:t>
            </a:r>
            <a:r>
              <a:rPr b="1" lang="en-I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milliseconds per query</a:t>
            </a:r>
            <a:r>
              <a:rPr b="0" lang="en-I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3"/>
          <p:cNvSpPr/>
          <p:nvPr/>
        </p:nvSpPr>
        <p:spPr>
          <a:xfrm>
            <a:off x="2998080" y="3173040"/>
            <a:ext cx="158400" cy="16596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Line 44"/>
          <p:cNvSpPr/>
          <p:nvPr/>
        </p:nvSpPr>
        <p:spPr>
          <a:xfrm>
            <a:off x="657000" y="3255840"/>
            <a:ext cx="234072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5"/>
          <p:cNvSpPr/>
          <p:nvPr/>
        </p:nvSpPr>
        <p:spPr>
          <a:xfrm>
            <a:off x="469080" y="3048120"/>
            <a:ext cx="3182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6"/>
          <p:cNvSpPr/>
          <p:nvPr/>
        </p:nvSpPr>
        <p:spPr>
          <a:xfrm>
            <a:off x="469080" y="3048120"/>
            <a:ext cx="318240" cy="369000"/>
          </a:xfrm>
          <a:prstGeom prst="rect">
            <a:avLst/>
          </a:prstGeom>
          <a:blipFill>
            <a:blip r:embed="rId1"/>
            <a:stretch>
              <a:fillRect l="0" t="-8169" r="-22991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Line 47"/>
          <p:cNvSpPr/>
          <p:nvPr/>
        </p:nvSpPr>
        <p:spPr>
          <a:xfrm>
            <a:off x="3077280" y="2356920"/>
            <a:ext cx="360" cy="815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48"/>
          <p:cNvSpPr/>
          <p:nvPr/>
        </p:nvSpPr>
        <p:spPr>
          <a:xfrm>
            <a:off x="2971800" y="1981080"/>
            <a:ext cx="3243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9"/>
          <p:cNvSpPr/>
          <p:nvPr/>
        </p:nvSpPr>
        <p:spPr>
          <a:xfrm>
            <a:off x="2971800" y="1981080"/>
            <a:ext cx="324360" cy="369000"/>
          </a:xfrm>
          <a:prstGeom prst="rect">
            <a:avLst/>
          </a:prstGeom>
          <a:blipFill>
            <a:blip r:embed="rId2"/>
            <a:stretch>
              <a:fillRect l="0" t="-8169" r="-22636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087" dur="indefinite" restart="never" nodeType="tmRoot">
          <p:childTnLst>
            <p:seq>
              <p:cTn id="1088" nodeType="mainSeq">
                <p:childTnLst>
                  <p:par>
                    <p:cTn id="1089" fill="freeze">
                      <p:stCondLst>
                        <p:cond delay="indefinite"/>
                      </p:stCondLst>
                      <p:childTnLst>
                        <p:par>
                          <p:cTn id="1090" fill="freeze">
                            <p:stCondLst>
                              <p:cond delay="0"/>
                            </p:stCondLst>
                            <p:childTnLst>
                              <p:par>
                                <p:cTn id="10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fill="freeze">
                      <p:stCondLst>
                        <p:cond delay="indefinite"/>
                      </p:stCondLst>
                      <p:childTnLst>
                        <p:par>
                          <p:cTn id="1095" fill="freeze">
                            <p:stCondLst>
                              <p:cond delay="0"/>
                            </p:stCondLst>
                            <p:childTnLst>
                              <p:par>
                                <p:cTn id="109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0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1" fill="freeze">
                      <p:stCondLst>
                        <p:cond delay="indefinite"/>
                      </p:stCondLst>
                      <p:childTnLst>
                        <p:par>
                          <p:cTn id="1102" fill="freeze">
                            <p:stCondLst>
                              <p:cond delay="0"/>
                            </p:stCondLst>
                            <p:childTnLst>
                              <p:par>
                                <p:cTn id="1103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10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6" fill="freeze">
                      <p:stCondLst>
                        <p:cond delay="indefinite"/>
                      </p:stCondLst>
                      <p:childTnLst>
                        <p:par>
                          <p:cTn id="1107" fill="freeze">
                            <p:stCondLst>
                              <p:cond delay="0"/>
                            </p:stCondLst>
                            <p:childTnLst>
                              <p:par>
                                <p:cTn id="110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1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freeze">
                      <p:stCondLst>
                        <p:cond delay="indefinite"/>
                      </p:stCondLst>
                      <p:childTnLst>
                        <p:par>
                          <p:cTn id="1112" fill="freeze">
                            <p:stCondLst>
                              <p:cond delay="0"/>
                            </p:stCondLst>
                            <p:childTnLst>
                              <p:par>
                                <p:cTn id="111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11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6" fill="freeze">
                      <p:stCondLst>
                        <p:cond delay="indefinite"/>
                      </p:stCondLst>
                      <p:childTnLst>
                        <p:par>
                          <p:cTn id="1117" fill="freeze">
                            <p:stCondLst>
                              <p:cond delay="0"/>
                            </p:stCondLst>
                            <p:childTnLst>
                              <p:par>
                                <p:cTn id="1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1" fill="freeze">
                      <p:stCondLst>
                        <p:cond delay="indefinite"/>
                      </p:stCondLst>
                      <p:childTnLst>
                        <p:par>
                          <p:cTn id="1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1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2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6" fill="freeze">
                      <p:stCondLst>
                        <p:cond delay="indefinite"/>
                      </p:stCondLst>
                      <p:childTnLst>
                        <p:par>
                          <p:cTn id="1127" fill="freeze">
                            <p:stCondLst>
                              <p:cond delay="0"/>
                            </p:stCondLst>
                            <p:childTnLst>
                              <p:par>
                                <p:cTn id="1128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1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2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Range-Minima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there exist a data structure for Range-minima which 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Compact</a:t>
            </a: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(nearly </a:t>
            </a: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same size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the input array 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answer each query efficiently 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 few </a:t>
            </a: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nanoseconds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per query)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Homework 2: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Ponder over the above question.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(we shall solve it soon)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1C1FFB1-DA88-4BEF-8FE4-0BEBF43DD11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1133" dur="indefinite" restart="never" nodeType="tmRoot">
          <p:childTnLst>
            <p:seq>
              <p:cTn id="1134" dur="indefinite" nodeType="mainSeq">
                <p:childTnLst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9" dur="500"/>
                                        <p:tgtEl>
                                          <p:spTgt spid="330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0" fill="hold">
                      <p:stCondLst>
                        <p:cond delay="indefinite"/>
                      </p:stCondLst>
                      <p:childTnLst>
                        <p:par>
                          <p:cTn id="1141" fill="hold">
                            <p:stCondLst>
                              <p:cond delay="0"/>
                            </p:stCondLst>
                            <p:childTnLst>
                              <p:par>
                                <p:cTn id="1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4" dur="500"/>
                                        <p:tgtEl>
                                          <p:spTgt spid="330">
                                            <p:txEl>
                                              <p:pRg st="7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5" fill="hold">
                      <p:stCondLst>
                        <p:cond delay="indefinite"/>
                      </p:stCondLst>
                      <p:childTnLst>
                        <p:par>
                          <p:cTn id="1146" fill="hold">
                            <p:stCondLst>
                              <p:cond delay="0"/>
                            </p:stCondLst>
                            <p:childTnLst>
                              <p:par>
                                <p:cTn id="1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9" dur="500"/>
                                        <p:tgtEl>
                                          <p:spTgt spid="330">
                                            <p:txEl>
                                              <p:pRg st="7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0" fill="hold">
                      <p:stCondLst>
                        <p:cond delay="indefinite"/>
                      </p:stCondLst>
                      <p:childTnLst>
                        <p:par>
                          <p:cTn id="1151" fill="hold">
                            <p:stCondLst>
                              <p:cond delay="0"/>
                            </p:stCondLst>
                            <p:childTnLst>
                              <p:par>
                                <p:cTn id="1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8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4" dur="500"/>
                                        <p:tgtEl>
                                          <p:spTgt spid="330">
                                            <p:txEl>
                                              <p:pRg st="82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fill="hold">
                      <p:stCondLst>
                        <p:cond delay="indefinite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3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9" dur="500"/>
                                        <p:tgtEl>
                                          <p:spTgt spid="330">
                                            <p:txEl>
                                              <p:pRg st="132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0" fill="hold">
                      <p:stCondLst>
                        <p:cond delay="indefinite"/>
                      </p:stCondLst>
                      <p:childTnLst>
                        <p:par>
                          <p:cTn id="1161" fill="hold">
                            <p:stCondLst>
                              <p:cond delay="0"/>
                            </p:stCondLst>
                            <p:childTnLst>
                              <p:par>
                                <p:cTn id="1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6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4" dur="500"/>
                                        <p:tgtEl>
                                          <p:spTgt spid="330">
                                            <p:txEl>
                                              <p:pRg st="168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5" fill="hold">
                      <p:stCondLst>
                        <p:cond delay="indefinite"/>
                      </p:stCondLst>
                      <p:childTnLst>
                        <p:par>
                          <p:cTn id="1166" fill="hold">
                            <p:stCondLst>
                              <p:cond delay="0"/>
                            </p:stCondLst>
                            <p:childTnLst>
                              <p:par>
                                <p:cTn id="11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07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9" dur="500"/>
                                        <p:tgtEl>
                                          <p:spTgt spid="330">
                                            <p:txEl>
                                              <p:pRg st="207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0" fill="hold">
                      <p:stCondLst>
                        <p:cond delay="indefinite"/>
                      </p:stCondLst>
                      <p:childTnLst>
                        <p:par>
                          <p:cTn id="1171" fill="hold">
                            <p:stCondLst>
                              <p:cond delay="0"/>
                            </p:stCondLst>
                            <p:childTnLst>
                              <p:par>
                                <p:cTn id="11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52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4" dur="500"/>
                                        <p:tgtEl>
                                          <p:spTgt spid="330">
                                            <p:txEl>
                                              <p:pRg st="252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Those were the </a:t>
            </a:r>
            <a:r>
              <a:rPr b="1" lang="en-US" sz="40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golden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moments…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60CEF80-D6E8-4189-842B-25511DAF1A0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7" name="Content Placeholder 6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2742840" cy="2250000"/>
          </a:xfrm>
          <a:prstGeom prst="rect">
            <a:avLst/>
          </a:prstGeom>
          <a:ln>
            <a:noFill/>
          </a:ln>
        </p:spPr>
      </p:pic>
      <p:pic>
        <p:nvPicPr>
          <p:cNvPr id="128" name="Picture 7" descr=""/>
          <p:cNvPicPr/>
          <p:nvPr/>
        </p:nvPicPr>
        <p:blipFill>
          <a:blip r:embed="rId2"/>
          <a:stretch/>
        </p:blipFill>
        <p:spPr>
          <a:xfrm>
            <a:off x="1143000" y="4191120"/>
            <a:ext cx="2741760" cy="2522160"/>
          </a:xfrm>
          <a:prstGeom prst="rect">
            <a:avLst/>
          </a:prstGeom>
          <a:ln>
            <a:noFill/>
          </a:ln>
        </p:spPr>
      </p:pic>
      <p:pic>
        <p:nvPicPr>
          <p:cNvPr id="129" name="Picture 8" descr=""/>
          <p:cNvPicPr/>
          <p:nvPr/>
        </p:nvPicPr>
        <p:blipFill>
          <a:blip r:embed="rId3"/>
          <a:stretch/>
        </p:blipFill>
        <p:spPr>
          <a:xfrm>
            <a:off x="5102640" y="1676520"/>
            <a:ext cx="2822040" cy="1859040"/>
          </a:xfrm>
          <a:prstGeom prst="rect">
            <a:avLst/>
          </a:prstGeom>
          <a:ln>
            <a:noFill/>
          </a:ln>
        </p:spPr>
      </p:pic>
      <p:pic>
        <p:nvPicPr>
          <p:cNvPr id="130" name="Picture 10" descr=""/>
          <p:cNvPicPr/>
          <p:nvPr/>
        </p:nvPicPr>
        <p:blipFill>
          <a:blip r:embed="rId4"/>
          <a:stretch/>
        </p:blipFill>
        <p:spPr>
          <a:xfrm>
            <a:off x="5095800" y="3827520"/>
            <a:ext cx="2828520" cy="28778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2666880" y="3352680"/>
            <a:ext cx="3504960" cy="99036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an instructor, I shall try my best to make this course equally enjoyable as solving those physics problems.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Range-1-Query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Determining if a rectangle has at least one </a:t>
            </a:r>
            <a:r>
              <a:rPr b="1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1" lang="en-US" sz="3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structure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few tables.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Query time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few nanoseconds.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34" name="Table 3"/>
          <p:cNvGraphicFramePr/>
          <p:nvPr/>
        </p:nvGraphicFramePr>
        <p:xfrm>
          <a:off x="2438280" y="2540160"/>
          <a:ext cx="4343040" cy="3022200"/>
        </p:xfrm>
        <a:graphic>
          <a:graphicData uri="http://schemas.openxmlformats.org/drawingml/2006/table">
            <a:tbl>
              <a:tblPr/>
              <a:tblGrid>
                <a:gridCol w="542880"/>
                <a:gridCol w="542880"/>
                <a:gridCol w="542880"/>
                <a:gridCol w="542880"/>
                <a:gridCol w="542880"/>
                <a:gridCol w="542880"/>
                <a:gridCol w="542880"/>
                <a:gridCol w="542880"/>
              </a:tblGrid>
              <a:tr h="37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8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5" name="CustomShape 4"/>
          <p:cNvSpPr/>
          <p:nvPr/>
        </p:nvSpPr>
        <p:spPr>
          <a:xfrm>
            <a:off x="4038480" y="2895480"/>
            <a:ext cx="1142640" cy="1142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5"/>
          <p:cNvSpPr/>
          <p:nvPr/>
        </p:nvSpPr>
        <p:spPr>
          <a:xfrm>
            <a:off x="5105520" y="4038480"/>
            <a:ext cx="1142640" cy="7617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6"/>
          <p:cNvSpPr/>
          <p:nvPr/>
        </p:nvSpPr>
        <p:spPr>
          <a:xfrm>
            <a:off x="2438280" y="4038480"/>
            <a:ext cx="571320" cy="1142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7"/>
          <p:cNvSpPr/>
          <p:nvPr/>
        </p:nvSpPr>
        <p:spPr>
          <a:xfrm>
            <a:off x="3505320" y="5791320"/>
            <a:ext cx="2742840" cy="61236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 Conference in 2015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8"/>
          <p:cNvSpPr/>
          <p:nvPr/>
        </p:nvSpPr>
        <p:spPr>
          <a:xfrm>
            <a:off x="76320" y="5257800"/>
            <a:ext cx="2590560" cy="137412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idea about  when this result was derived 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75" dur="indefinite" restart="never" nodeType="tmRoot">
          <p:childTnLst>
            <p:seq>
              <p:cTn id="1176" dur="indefinite" nodeType="mainSeq">
                <p:childTnLst>
                  <p:par>
                    <p:cTn id="1177" fill="hold">
                      <p:stCondLst>
                        <p:cond delay="indefinite"/>
                      </p:stCondLst>
                      <p:childTnLst>
                        <p:par>
                          <p:cTn id="1178" fill="hold">
                            <p:stCondLst>
                              <p:cond delay="0"/>
                            </p:stCondLst>
                            <p:childTnLst>
                              <p:par>
                                <p:cTn id="1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2" fill="hold">
                      <p:stCondLst>
                        <p:cond delay="indefinite"/>
                      </p:stCondLst>
                      <p:childTnLst>
                        <p:par>
                          <p:cTn id="1183" fill="hold">
                            <p:stCondLst>
                              <p:cond delay="0"/>
                            </p:stCondLst>
                            <p:childTnLst>
                              <p:par>
                                <p:cTn id="118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8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9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2" fill="hold">
                      <p:stCondLst>
                        <p:cond delay="indefinite"/>
                      </p:stCondLst>
                      <p:childTnLst>
                        <p:par>
                          <p:cTn id="1193" fill="hold">
                            <p:stCondLst>
                              <p:cond delay="0"/>
                            </p:stCondLst>
                            <p:childTnLst>
                              <p:par>
                                <p:cTn id="119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9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7" fill="hold">
                      <p:stCondLst>
                        <p:cond delay="indefinite"/>
                      </p:stCondLst>
                      <p:childTnLst>
                        <p:par>
                          <p:cTn id="1198" fill="hold">
                            <p:stCondLst>
                              <p:cond delay="0"/>
                            </p:stCondLst>
                            <p:childTnLst>
                              <p:par>
                                <p:cTn id="119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0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2" fill="hold">
                      <p:stCondLst>
                        <p:cond delay="indefinite"/>
                      </p:stCondLst>
                      <p:childTnLst>
                        <p:par>
                          <p:cTn id="1203" fill="hold">
                            <p:stCondLst>
                              <p:cond delay="0"/>
                            </p:stCondLst>
                            <p:childTnLst>
                              <p:par>
                                <p:cTn id="120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0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1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2" fill="hold">
                      <p:stCondLst>
                        <p:cond delay="indefinite"/>
                      </p:stCondLst>
                      <p:childTnLst>
                        <p:par>
                          <p:cTn id="1213" fill="hold">
                            <p:stCondLst>
                              <p:cond delay="0"/>
                            </p:stCondLst>
                            <p:childTnLst>
                              <p:par>
                                <p:cTn id="1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6" dur="500"/>
                                        <p:tgtEl>
                                          <p:spTgt spid="333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7" fill="hold">
                      <p:stCondLst>
                        <p:cond delay="indefinite"/>
                      </p:stCondLst>
                      <p:childTnLst>
                        <p:par>
                          <p:cTn id="1218" fill="hold">
                            <p:stCondLst>
                              <p:cond delay="0"/>
                            </p:stCondLst>
                            <p:childTnLst>
                              <p:par>
                                <p:cTn id="12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1" dur="500"/>
                                        <p:tgtEl>
                                          <p:spTgt spid="333">
                                            <p:txEl>
                                              <p:pRg st="3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2" fill="hold">
                      <p:stCondLst>
                        <p:cond delay="indefinite"/>
                      </p:stCondLst>
                      <p:childTnLst>
                        <p:par>
                          <p:cTn id="1223" fill="hold">
                            <p:stCondLst>
                              <p:cond delay="0"/>
                            </p:stCondLst>
                            <p:childTnLst>
                              <p:par>
                                <p:cTn id="12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7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8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9" fill="hold">
                      <p:stCondLst>
                        <p:cond delay="indefinite"/>
                      </p:stCondLst>
                      <p:childTnLst>
                        <p:par>
                          <p:cTn id="1230" fill="hold">
                            <p:stCondLst>
                              <p:cond delay="0"/>
                            </p:stCondLst>
                            <p:childTnLst>
                              <p:par>
                                <p:cTn id="1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structures to be covered in this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Elementary Data Structures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Hierarchical Data Structures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Heap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Search Trees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Augmented Data Structures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1A17EB1-66E7-46F5-B5CE-B17344DBC66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4952880" y="5029200"/>
            <a:ext cx="2971440" cy="1142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fascinating and powerful data structures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234" dur="indefinite" restart="never" nodeType="tmRoot">
          <p:childTnLst>
            <p:seq>
              <p:cTn id="1235" dur="indefinite" nodeType="mainSeq">
                <p:childTnLst>
                  <p:par>
                    <p:cTn id="1236" fill="hold">
                      <p:stCondLst>
                        <p:cond delay="indefinite"/>
                      </p:stCondLst>
                      <p:childTnLst>
                        <p:par>
                          <p:cTn id="1237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0" dur="500"/>
                                        <p:tgtEl>
                                          <p:spTgt spid="341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1" fill="hold">
                      <p:stCondLst>
                        <p:cond delay="indefinite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5" dur="500"/>
                                        <p:tgtEl>
                                          <p:spTgt spid="341">
                                            <p:txEl>
                                              <p:pRg st="27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6" fill="hold">
                      <p:stCondLst>
                        <p:cond delay="indefinite"/>
                      </p:stCondLst>
                      <p:childTnLst>
                        <p:par>
                          <p:cTn id="1247" fill="hold">
                            <p:stCondLst>
                              <p:cond delay="0"/>
                            </p:stCondLst>
                            <p:childTnLst>
                              <p:par>
                                <p:cTn id="12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0" dur="500"/>
                                        <p:tgtEl>
                                          <p:spTgt spid="341">
                                            <p:txEl>
                                              <p:pRg st="33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5" dur="500"/>
                                        <p:tgtEl>
                                          <p:spTgt spid="341">
                                            <p:txEl>
                                              <p:pRg st="39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6" fill="hold">
                      <p:stCondLst>
                        <p:cond delay="indefinite"/>
                      </p:stCondLst>
                      <p:childTnLst>
                        <p:par>
                          <p:cTn id="1257" fill="hold">
                            <p:stCondLst>
                              <p:cond delay="0"/>
                            </p:stCondLst>
                            <p:childTnLst>
                              <p:par>
                                <p:cTn id="12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0" dur="500"/>
                                        <p:tgtEl>
                                          <p:spTgt spid="341">
                                            <p:txEl>
                                              <p:pRg st="4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1" fill="hold">
                      <p:stCondLst>
                        <p:cond delay="indefinite"/>
                      </p:stCondLst>
                      <p:childTnLst>
                        <p:par>
                          <p:cTn id="1262" fill="hold">
                            <p:stCondLst>
                              <p:cond delay="0"/>
                            </p:stCondLst>
                            <p:childTnLst>
                              <p:par>
                                <p:cTn id="12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5" dur="500"/>
                                        <p:tgtEl>
                                          <p:spTgt spid="341">
                                            <p:txEl>
                                              <p:pRg st="52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6" fill="hold">
                      <p:stCondLst>
                        <p:cond delay="indefinite"/>
                      </p:stCondLst>
                      <p:childTnLst>
                        <p:par>
                          <p:cTn id="1267" fill="hold">
                            <p:stCondLst>
                              <p:cond delay="0"/>
                            </p:stCondLst>
                            <p:childTnLst>
                              <p:par>
                                <p:cTn id="12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0" dur="500"/>
                                        <p:tgtEl>
                                          <p:spTgt spid="341">
                                            <p:txEl>
                                              <p:pRg st="8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5" dur="500"/>
                                        <p:tgtEl>
                                          <p:spTgt spid="341">
                                            <p:txEl>
                                              <p:pRg st="9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6" fill="hold">
                      <p:stCondLst>
                        <p:cond delay="indefinite"/>
                      </p:stCondLst>
                      <p:childTnLst>
                        <p:par>
                          <p:cTn id="1277" fill="hold">
                            <p:stCondLst>
                              <p:cond delay="0"/>
                            </p:stCondLst>
                            <p:childTnLst>
                              <p:par>
                                <p:cTn id="12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1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0" dur="500"/>
                                        <p:tgtEl>
                                          <p:spTgt spid="341">
                                            <p:txEl>
                                              <p:pRg st="114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1" fill="hold">
                      <p:stCondLst>
                        <p:cond delay="indefinite"/>
                      </p:stCondLst>
                      <p:childTnLst>
                        <p:par>
                          <p:cTn id="1282" fill="hold">
                            <p:stCondLst>
                              <p:cond delay="0"/>
                            </p:stCondLst>
                            <p:childTnLst>
                              <p:par>
                                <p:cTn id="1283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28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forward to working with all of you to make this course enjoyable.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course will be light in contents (no formulas)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it will be very demanding too.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case of any difficulty during the course,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 drop me an email without any delay.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shall be happy to help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CAA4D87-9545-41C7-B918-19EA67729D4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86" dur="indefinite" restart="never" nodeType="tmRoot">
          <p:childTnLst>
            <p:seq>
              <p:cTn id="1287" dur="indefinite" nodeType="mainSeq">
                <p:childTnLst>
                  <p:par>
                    <p:cTn id="1288" fill="hold">
                      <p:stCondLst>
                        <p:cond delay="indefinite"/>
                      </p:stCondLst>
                      <p:childTnLst>
                        <p:par>
                          <p:cTn id="1289" fill="hold">
                            <p:stCondLst>
                              <p:cond delay="0"/>
                            </p:stCondLst>
                            <p:childTnLst>
                              <p:par>
                                <p:cTn id="12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2" dur="500"/>
                                        <p:tgtEl>
                                          <p:spTgt spid="345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3" fill="hold">
                      <p:stCondLst>
                        <p:cond delay="indefinite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7" dur="500"/>
                                        <p:tgtEl>
                                          <p:spTgt spid="345">
                                            <p:txEl>
                                              <p:pRg st="7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8" fill="hold">
                      <p:stCondLst>
                        <p:cond delay="indefinite"/>
                      </p:stCondLst>
                      <p:childTnLst>
                        <p:par>
                          <p:cTn id="1299" fill="hold">
                            <p:stCondLst>
                              <p:cond delay="0"/>
                            </p:stCondLst>
                            <p:childTnLst>
                              <p:par>
                                <p:cTn id="13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24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2" dur="500"/>
                                        <p:tgtEl>
                                          <p:spTgt spid="345">
                                            <p:txEl>
                                              <p:pRg st="124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3" fill="hold">
                      <p:stCondLst>
                        <p:cond delay="indefinite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65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7" dur="500"/>
                                        <p:tgtEl>
                                          <p:spTgt spid="345">
                                            <p:txEl>
                                              <p:pRg st="165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8" fill="hold">
                      <p:stCondLst>
                        <p:cond delay="indefinite"/>
                      </p:stCondLst>
                      <p:childTnLst>
                        <p:par>
                          <p:cTn id="1309" fill="hold">
                            <p:stCondLst>
                              <p:cond delay="0"/>
                            </p:stCondLst>
                            <p:childTnLst>
                              <p:par>
                                <p:cTn id="13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10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2" dur="500"/>
                                        <p:tgtEl>
                                          <p:spTgt spid="345">
                                            <p:txEl>
                                              <p:pRg st="210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3" fill="hold">
                      <p:stCondLst>
                        <p:cond delay="indefinite"/>
                      </p:stCondLst>
                      <p:childTnLst>
                        <p:par>
                          <p:cTn id="1314" fill="hold">
                            <p:stCondLst>
                              <p:cond delay="0"/>
                            </p:stCondLst>
                            <p:childTnLst>
                              <p:par>
                                <p:cTn id="13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52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7" dur="500"/>
                                        <p:tgtEl>
                                          <p:spTgt spid="345">
                                            <p:txEl>
                                              <p:pRg st="252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Prerequisite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this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good command on Programming in 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 involving arrays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 lists </a:t>
            </a: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(preferred)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45684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Fascination for solving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Puzzles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24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AD8F23D-D5E1-4CEB-B928-82939AFBCF2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33">
                                            <p:txEl>
                                              <p:pRg st="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133">
                                            <p:txEl>
                                              <p:pRg st="3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133">
                                            <p:txEl>
                                              <p:pRg st="6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33">
                                            <p:txEl>
                                              <p:pRg st="72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9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133">
                                            <p:txEl>
                                              <p:pRg st="99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Salient features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concept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Solving each problem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 will emerge naturally if we ask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set of questions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then try to find their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answers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that finally it is a concept/solution derived by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not a concept from some scientist/book/teacher.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77CAD7E-4A70-4E37-8B9D-D92964E0BB5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2724840" y="2209680"/>
            <a:ext cx="449424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shall </a:t>
            </a: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re-invent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class itself.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3457440" y="3124080"/>
            <a:ext cx="400356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Through discussion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class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2971800" y="5864400"/>
            <a:ext cx="2666520" cy="61236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Isn’t that nice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136">
                                            <p:txEl>
                                              <p:pRg st="1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136">
                                            <p:txEl>
                                              <p:pRg st="38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3" dur="1000"/>
                                        <p:tgtEl>
                                          <p:spTgt spid="136">
                                            <p:txEl>
                                              <p:pRg st="6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8" dur="1000"/>
                                        <p:tgtEl>
                                          <p:spTgt spid="136">
                                            <p:txEl>
                                              <p:pRg st="67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1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3" dur="1000"/>
                                        <p:tgtEl>
                                          <p:spTgt spid="136">
                                            <p:txEl>
                                              <p:pRg st="115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6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8" dur="1000"/>
                                        <p:tgtEl>
                                          <p:spTgt spid="136">
                                            <p:txEl>
                                              <p:pRg st="160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18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3" dur="1000"/>
                                        <p:tgtEl>
                                          <p:spTgt spid="136">
                                            <p:txEl>
                                              <p:pRg st="218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77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8" dur="1000"/>
                                        <p:tgtEl>
                                          <p:spTgt spid="136">
                                            <p:txEl>
                                              <p:pRg st="277" end="3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open a desktop/laptop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87DD46F-EA00-4F90-8AD7-C42079BB458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3" name="Content Placeholder 6" descr=""/>
          <p:cNvPicPr/>
          <p:nvPr/>
        </p:nvPicPr>
        <p:blipFill>
          <a:blip r:embed="rId1"/>
          <a:stretch/>
        </p:blipFill>
        <p:spPr>
          <a:xfrm>
            <a:off x="1600200" y="1828800"/>
            <a:ext cx="1172160" cy="1060920"/>
          </a:xfrm>
          <a:prstGeom prst="rect">
            <a:avLst/>
          </a:prstGeom>
          <a:ln>
            <a:noFill/>
          </a:ln>
        </p:spPr>
      </p:pic>
      <p:pic>
        <p:nvPicPr>
          <p:cNvPr id="144" name="Picture 7" descr=""/>
          <p:cNvPicPr/>
          <p:nvPr/>
        </p:nvPicPr>
        <p:blipFill>
          <a:blip r:embed="rId2"/>
          <a:stretch/>
        </p:blipFill>
        <p:spPr>
          <a:xfrm>
            <a:off x="1447920" y="3505320"/>
            <a:ext cx="1476360" cy="977400"/>
          </a:xfrm>
          <a:prstGeom prst="rect">
            <a:avLst/>
          </a:prstGeom>
          <a:ln>
            <a:noFill/>
          </a:ln>
        </p:spPr>
      </p:pic>
      <p:pic>
        <p:nvPicPr>
          <p:cNvPr id="145" name="Picture 8" descr=""/>
          <p:cNvPicPr/>
          <p:nvPr/>
        </p:nvPicPr>
        <p:blipFill>
          <a:blip r:embed="rId3"/>
          <a:stretch/>
        </p:blipFill>
        <p:spPr>
          <a:xfrm>
            <a:off x="1447920" y="5075640"/>
            <a:ext cx="1371240" cy="124884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3659040" y="1515240"/>
            <a:ext cx="5331960" cy="1523520"/>
          </a:xfrm>
          <a:prstGeom prst="leftArrow">
            <a:avLst>
              <a:gd name="adj1" fmla="val 69440"/>
              <a:gd name="adj2" fmla="val 37688"/>
            </a:avLst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4835160" y="1891440"/>
            <a:ext cx="274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processor (CPU)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3581280" y="4952880"/>
            <a:ext cx="5409720" cy="1523520"/>
          </a:xfrm>
          <a:prstGeom prst="leftArrow">
            <a:avLst>
              <a:gd name="adj1" fmla="val 69440"/>
              <a:gd name="adj2" fmla="val 37688"/>
            </a:avLst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3151800" y="5185800"/>
            <a:ext cx="635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</a:t>
            </a:r>
            <a:r>
              <a:rPr b="1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External Memory 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(Hard Disk Drive)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3659040" y="3276720"/>
            <a:ext cx="5331960" cy="1447560"/>
          </a:xfrm>
          <a:prstGeom prst="leftArrow">
            <a:avLst>
              <a:gd name="adj1" fmla="val 69440"/>
              <a:gd name="adj2" fmla="val 37688"/>
            </a:avLst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3156480" y="3505320"/>
            <a:ext cx="563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memory (</a:t>
            </a:r>
            <a:r>
              <a:rPr b="1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RAM)</a:t>
            </a:r>
            <a:r>
              <a:rPr b="0" lang="en-IN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1981080" y="2895480"/>
            <a:ext cx="304560" cy="60768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1905120" y="4497480"/>
            <a:ext cx="304560" cy="60768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1"/>
          <p:cNvSpPr/>
          <p:nvPr/>
        </p:nvSpPr>
        <p:spPr>
          <a:xfrm>
            <a:off x="3614760" y="2233440"/>
            <a:ext cx="5669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few GHz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 few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nanoseconds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execute an instruction)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3227040" y="3877200"/>
            <a:ext cx="659880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a few GB  (Stores a billion bytes/words)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a few GHz( a few </a:t>
            </a:r>
            <a:r>
              <a:rPr b="1" lang="en-IN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nanoseconds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read a byte/word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3344400" y="5386680"/>
            <a:ext cx="588276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a few tera bytes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:  seek time =</a:t>
            </a:r>
            <a:r>
              <a:rPr b="1" lang="en-IN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miliseconds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 rate= around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billion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bits per second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4" dur="12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54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154">
                                            <p:txEl>
                                              <p:pRg st="1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4" dur="12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55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155">
                                            <p:txEl>
                                              <p:pRg st="4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4" dur="12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156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156">
                                            <p:txEl>
                                              <p:pRg st="2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500"/>
                                        <p:tgtEl>
                                          <p:spTgt spid="156">
                                            <p:txEl>
                                              <p:pRg st="61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simplifying assumption </a:t>
            </a:r>
            <a:r>
              <a:rPr b="1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(for the rest of the lecture)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 takes around a few </a:t>
            </a: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nanoseconds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execute an instruction.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(This assumption is </a:t>
            </a:r>
            <a:r>
              <a:rPr b="1" i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well supported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the modern day computers)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D232191-0F89-41A0-81D7-259F8A84E3B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280" dur="indefinite" restart="never" nodeType="tmRoot">
          <p:childTnLst>
            <p:seq>
              <p:cTn id="281" dur="indefinite" nodeType="mainSeq">
                <p:childTnLst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158">
                                            <p:txEl>
                                              <p:pRg st="2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158">
                                            <p:txEl>
                                              <p:pRg st="6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85800" y="2133720"/>
            <a:ext cx="7772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4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Algorithms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A98C268-E6C9-4765-AFC8-F91EE48DF60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7" dur="indefinite" restart="never" nodeType="tmRoot">
          <p:childTnLst>
            <p:seq>
              <p:cTn id="2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an algorithm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finite sequence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well defined instructions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required to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solve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given computational problem.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prime objective of the course: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of </a:t>
            </a:r>
            <a:r>
              <a:rPr b="1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1D36D97-B849-4068-AE66-B1504126E56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165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165">
                                            <p:txEl>
                                              <p:pRg st="1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165">
                                            <p:txEl>
                                              <p:pRg st="61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11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165">
                                            <p:txEl>
                                              <p:pRg st="111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45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500"/>
                                        <p:tgtEl>
                                          <p:spTgt spid="165">
                                            <p:txEl>
                                              <p:pRg st="145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Application>LibreOffice/5.1.4.2$Linux_X86_64 LibreOffice_project/10m0$Build-2</Application>
  <Words>1642</Words>
  <Paragraphs>418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2011-12-03T04:13:03Z</dcterms:created>
  <dc:creator>Surender Baswana</dc:creator>
  <dc:description/>
  <dc:language>en-IN</dc:language>
  <cp:lastModifiedBy/>
  <dcterms:modified xsi:type="dcterms:W3CDTF">2016-11-29T14:23:30Z</dcterms:modified>
  <cp:revision>380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