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79" r:id="rId2"/>
    <p:sldId id="480" r:id="rId3"/>
    <p:sldId id="481" r:id="rId4"/>
    <p:sldId id="455" r:id="rId5"/>
    <p:sldId id="460" r:id="rId6"/>
    <p:sldId id="456" r:id="rId7"/>
    <p:sldId id="468" r:id="rId8"/>
    <p:sldId id="457" r:id="rId9"/>
    <p:sldId id="488" r:id="rId10"/>
    <p:sldId id="490" r:id="rId11"/>
    <p:sldId id="489" r:id="rId12"/>
    <p:sldId id="487" r:id="rId13"/>
    <p:sldId id="491" r:id="rId14"/>
    <p:sldId id="483" r:id="rId15"/>
    <p:sldId id="484" r:id="rId16"/>
    <p:sldId id="485" r:id="rId17"/>
    <p:sldId id="486" r:id="rId18"/>
    <p:sldId id="495" r:id="rId19"/>
    <p:sldId id="458" r:id="rId20"/>
    <p:sldId id="496" r:id="rId21"/>
    <p:sldId id="492" r:id="rId22"/>
    <p:sldId id="493" r:id="rId23"/>
    <p:sldId id="494" r:id="rId24"/>
    <p:sldId id="464" r:id="rId25"/>
    <p:sldId id="465" r:id="rId26"/>
    <p:sldId id="46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6: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grid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Data structure gem: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Range minima Problem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Lessons</a:t>
            </a:r>
            <a:r>
              <a:rPr lang="en-US" sz="3600" b="1" dirty="0" smtClean="0"/>
              <a:t> learnt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No hand-waving works for iterative algorithms </a:t>
                </a:r>
                <a:r>
                  <a:rPr lang="en-US" sz="2400" dirty="0" smtClean="0">
                    <a:sym typeface="Wingdings" pitchFamily="2" charset="2"/>
                  </a:rPr>
                  <a:t>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r>
                  <a:rPr lang="en-US" sz="2400" dirty="0" smtClean="0">
                    <a:sym typeface="Wingdings" pitchFamily="2" charset="2"/>
                  </a:rPr>
                  <a:t>We must be sure about </a:t>
                </a:r>
              </a:p>
              <a:p>
                <a:pPr lvl="1"/>
                <a:r>
                  <a:rPr lang="en-US" sz="2000" dirty="0" smtClean="0">
                    <a:sym typeface="Wingdings" pitchFamily="2" charset="2"/>
                  </a:rPr>
                  <a:t>What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 smtClean="0">
                  <a:sym typeface="Wingdings" pitchFamily="2" charset="2"/>
                </a:endParaRPr>
              </a:p>
              <a:p>
                <a:pPr lvl="1"/>
                <a:r>
                  <a:rPr lang="en-US" sz="2000" dirty="0" smtClean="0">
                    <a:sym typeface="Wingdings" pitchFamily="2" charset="2"/>
                  </a:rPr>
                  <a:t>Proof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endParaRPr lang="en-US" sz="20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Let us revisit the</a:t>
                </a:r>
                <a:r>
                  <a:rPr lang="en-US" sz="3600" b="1" dirty="0"/>
                  <a:t> 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>
                        <a:latin typeface="Cambria Math"/>
                      </a:rPr>
                      <m:t>𝐥𝐨𝐠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) algorithm 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</a:t>
            </a:r>
            <a:r>
              <a:rPr lang="en-US" sz="2400" b="1" smtClean="0"/>
              <a:t>Proof of Correctness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“A </a:t>
                </a:r>
                <a:r>
                  <a:rPr lang="en-US" sz="2000" dirty="0"/>
                  <a:t>local minima of </a:t>
                </a:r>
                <a:r>
                  <a:rPr lang="en-US" sz="2000" dirty="0" smtClean="0"/>
                  <a:t>grid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exists in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828673" y="4144496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38800" y="45720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blipFill rotWithShape="1">
                <a:blip r:embed="rId5"/>
                <a:stretch>
                  <a:fillRect r="-1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023380" y="4050268"/>
            <a:ext cx="2777220" cy="369332"/>
            <a:chOff x="2023380" y="4888468"/>
            <a:chExt cx="2777220" cy="3693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324031" y="5105400"/>
              <a:ext cx="247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77" t="-8197" r="-441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867400" y="4495800"/>
            <a:ext cx="990600" cy="369332"/>
            <a:chOff x="1447800" y="4876800"/>
            <a:chExt cx="990600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47800" y="50292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302" t="-8333" r="-651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322956" y="61880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71" name="Equal 70"/>
          <p:cNvSpPr/>
          <p:nvPr/>
        </p:nvSpPr>
        <p:spPr>
          <a:xfrm>
            <a:off x="76200" y="6172200"/>
            <a:ext cx="457200" cy="2968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6248401" y="1752600"/>
                <a:ext cx="2895600" cy="14478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there an alternate and simpler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1752600"/>
                <a:ext cx="2895600" cy="1447800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" grpId="0" animBg="1"/>
      <p:bldP spid="70" grpId="0" animBg="1"/>
      <p:bldP spid="41" grpId="0"/>
      <p:bldP spid="7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At any stage, what guarantees the existence of </a:t>
            </a:r>
            <a:r>
              <a:rPr lang="en-US" sz="3200" b="1" dirty="0" smtClean="0">
                <a:solidFill>
                  <a:srgbClr val="7030A0"/>
                </a:solidFill>
              </a:rPr>
              <a:t>local minima </a:t>
            </a:r>
            <a:r>
              <a:rPr lang="en-US" sz="3200" b="1" dirty="0" smtClean="0"/>
              <a:t>in the region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At each stage, our algorithm may maintain a cell in the region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whose value is </a:t>
            </a:r>
            <a:r>
              <a:rPr lang="en-US" sz="2000" u="sng" dirty="0" smtClean="0"/>
              <a:t>smaller</a:t>
            </a:r>
            <a:r>
              <a:rPr lang="en-US" sz="2000" dirty="0" smtClean="0"/>
              <a:t> than all elements lying at the </a:t>
            </a:r>
            <a:r>
              <a:rPr lang="en-US" sz="2000" b="1" dirty="0" smtClean="0"/>
              <a:t>boundary</a:t>
            </a:r>
            <a:r>
              <a:rPr lang="en-US" sz="2000" dirty="0" smtClean="0"/>
              <a:t> of the </a:t>
            </a:r>
            <a:r>
              <a:rPr lang="en-US" sz="2000" b="1" dirty="0" smtClean="0"/>
              <a:t>region</a:t>
            </a:r>
            <a:r>
              <a:rPr lang="en-US" sz="2000" dirty="0" smtClean="0"/>
              <a:t> ? </a:t>
            </a:r>
          </a:p>
          <a:p>
            <a:pPr marL="0" indent="0" algn="ctr">
              <a:buNone/>
            </a:pPr>
            <a:r>
              <a:rPr lang="en-US" sz="2000" dirty="0" smtClean="0"/>
              <a:t>(Note the boundary lies outside the region)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533112" y="1499827"/>
            <a:ext cx="3821103" cy="3505200"/>
            <a:chOff x="2427297" y="2615863"/>
            <a:chExt cx="3821103" cy="3505200"/>
          </a:xfrm>
        </p:grpSpPr>
        <p:sp>
          <p:nvSpPr>
            <p:cNvPr id="5" name="Rectangle 4"/>
            <p:cNvSpPr/>
            <p:nvPr/>
          </p:nvSpPr>
          <p:spPr>
            <a:xfrm>
              <a:off x="2438400" y="2637719"/>
              <a:ext cx="3810000" cy="34833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42084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042611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43137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43663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4189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44716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45242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45768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46295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46821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47347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47874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366223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38400" y="386713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38400" y="4072037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38400" y="427694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8400" y="448184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4686745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38400" y="4891648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41558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2842622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27297" y="3047524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3252427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38400" y="345733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41032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40505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39979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39453" y="2637719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38926" y="2615863"/>
              <a:ext cx="0" cy="348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38400" y="509655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38400" y="5301453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38400" y="5711258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38400" y="54864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438400" y="5943600"/>
              <a:ext cx="381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556246" y="1531116"/>
            <a:ext cx="3786865" cy="3452055"/>
            <a:chOff x="2556246" y="1531116"/>
            <a:chExt cx="3786865" cy="3452055"/>
          </a:xfrm>
        </p:grpSpPr>
        <p:sp>
          <p:nvSpPr>
            <p:cNvPr id="61" name="Rectangle 60"/>
            <p:cNvSpPr/>
            <p:nvPr/>
          </p:nvSpPr>
          <p:spPr>
            <a:xfrm>
              <a:off x="2556246" y="1531116"/>
              <a:ext cx="3786865" cy="1015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56247" y="3980514"/>
              <a:ext cx="3786864" cy="10026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56246" y="2514600"/>
              <a:ext cx="1197605" cy="148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45506" y="2497790"/>
              <a:ext cx="1197605" cy="14874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753850" y="2546196"/>
            <a:ext cx="1391655" cy="14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753851" y="2742249"/>
            <a:ext cx="200526" cy="2137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3533271" y="2286000"/>
            <a:ext cx="1818311" cy="1944620"/>
            <a:chOff x="3533271" y="2286000"/>
            <a:chExt cx="1818311" cy="1944620"/>
          </a:xfrm>
        </p:grpSpPr>
        <p:sp>
          <p:nvSpPr>
            <p:cNvPr id="107" name="Rectangle 106"/>
            <p:cNvSpPr/>
            <p:nvPr/>
          </p:nvSpPr>
          <p:spPr>
            <a:xfrm>
              <a:off x="3747373" y="2286000"/>
              <a:ext cx="1403684" cy="260195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47374" y="3980514"/>
              <a:ext cx="1403684" cy="250104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4279009" y="3158047"/>
              <a:ext cx="1944619" cy="200527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2668012" y="3151259"/>
              <a:ext cx="1944619" cy="214101"/>
            </a:xfrm>
            <a:prstGeom prst="rect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Line Callout 1 111"/>
          <p:cNvSpPr/>
          <p:nvPr/>
        </p:nvSpPr>
        <p:spPr>
          <a:xfrm>
            <a:off x="7162800" y="2638195"/>
            <a:ext cx="1066800" cy="409805"/>
          </a:xfrm>
          <a:prstGeom prst="borderCallout1">
            <a:avLst>
              <a:gd name="adj1" fmla="val 49693"/>
              <a:gd name="adj2" fmla="val -2235"/>
              <a:gd name="adj3" fmla="val 50724"/>
              <a:gd name="adj4" fmla="val -1987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Line Callout 1 112"/>
          <p:cNvSpPr/>
          <p:nvPr/>
        </p:nvSpPr>
        <p:spPr>
          <a:xfrm>
            <a:off x="7239000" y="3400195"/>
            <a:ext cx="1219200" cy="409805"/>
          </a:xfrm>
          <a:prstGeom prst="borderCallout1">
            <a:avLst>
              <a:gd name="adj1" fmla="val 49693"/>
              <a:gd name="adj2" fmla="val -2235"/>
              <a:gd name="adj3" fmla="val 53445"/>
              <a:gd name="adj4" fmla="val -1625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Boundary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5" grpId="0" animBg="1"/>
      <p:bldP spid="106" grpId="0" animBg="1"/>
      <p:bldP spid="112" grpId="0" animBg="1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680" y="2286423"/>
            <a:ext cx="214509" cy="3470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4300" y="4129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42433" y="40826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828241"/>
            <a:ext cx="342711" cy="372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1530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102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953000" y="3094504"/>
            <a:ext cx="2783549" cy="1017319"/>
            <a:chOff x="4953000" y="3094504"/>
            <a:chExt cx="2783549" cy="1017319"/>
          </a:xfrm>
        </p:grpSpPr>
        <p:sp>
          <p:nvSpPr>
            <p:cNvPr id="39" name="TextBox 38"/>
            <p:cNvSpPr txBox="1"/>
            <p:nvPr/>
          </p:nvSpPr>
          <p:spPr>
            <a:xfrm>
              <a:off x="6781800" y="3094504"/>
              <a:ext cx="95474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smallest</a:t>
              </a:r>
              <a:endParaRPr lang="en-US" dirty="0"/>
            </a:p>
          </p:txBody>
        </p:sp>
        <p:cxnSp>
          <p:nvCxnSpPr>
            <p:cNvPr id="43" name="Straight Connector 42"/>
            <p:cNvCxnSpPr>
              <a:endCxn id="39" idx="1"/>
            </p:cNvCxnSpPr>
            <p:nvPr/>
          </p:nvCxnSpPr>
          <p:spPr>
            <a:xfrm flipV="1">
              <a:off x="4953000" y="3279170"/>
              <a:ext cx="1828800" cy="832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643625" y="408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14854" y="28604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80335" y="4106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38400" y="2315696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400800" y="1105129"/>
            <a:ext cx="2743199" cy="1310019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will be the cell in the beginning of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iteration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6356194" y="1105129"/>
            <a:ext cx="2743199" cy="1310019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will we maintain it after each iteration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71" grpId="0" animBg="1"/>
      <p:bldP spid="72" grpId="0"/>
      <p:bldP spid="73" grpId="0" animBg="1"/>
      <p:bldP spid="74" grpId="0"/>
      <p:bldP spid="75" grpId="0" animBg="1"/>
      <p:bldP spid="80" grpId="0" animBg="1"/>
      <p:bldP spid="6" grpId="0" animBg="1"/>
      <p:bldP spid="87" grpId="0" animBg="1"/>
      <p:bldP spid="91" grpId="0" animBg="1"/>
      <p:bldP spid="67" grpId="0"/>
      <p:bldP spid="68" grpId="0"/>
      <p:bldP spid="69" grpId="0"/>
      <p:bldP spid="70" grpId="0" animBg="1"/>
      <p:bldP spid="70" grpId="1" animBg="1"/>
      <p:bldP spid="5" grpId="0" animBg="1"/>
      <p:bldP spid="5" grpId="1" animBg="1"/>
      <p:bldP spid="76" grpId="0" animBg="1"/>
      <p:bldP spid="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7" y="2272319"/>
            <a:ext cx="2216891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24563" y="1495243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18956" y="4111823"/>
            <a:ext cx="271347" cy="23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643625" y="4085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446295" y="2272319"/>
            <a:ext cx="802106" cy="3518881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88535" y="1471814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29680" y="2286423"/>
            <a:ext cx="214509" cy="3470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4300" y="4129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419600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4189" y="4111823"/>
            <a:ext cx="204539" cy="231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828241"/>
            <a:ext cx="342711" cy="372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1530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10289" y="4038600"/>
            <a:ext cx="342711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90600" y="3730066"/>
            <a:ext cx="9547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smallest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945349" y="3145899"/>
            <a:ext cx="1686240" cy="76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7" idx="1"/>
            <a:endCxn id="67" idx="3"/>
          </p:cNvCxnSpPr>
          <p:nvPr/>
        </p:nvCxnSpPr>
        <p:spPr>
          <a:xfrm flipH="1" flipV="1">
            <a:off x="1945349" y="3914732"/>
            <a:ext cx="2257929" cy="17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0762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576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57155" y="41030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303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76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4000" b="1" dirty="0" smtClean="0">
                    <a:solidFill>
                      <a:srgbClr val="7030A0"/>
                    </a:solidFill>
                  </a:rPr>
                  <a:t>grid</a:t>
                </a:r>
                <a:br>
                  <a:rPr lang="en-US" sz="4000" b="1" dirty="0" smtClean="0">
                    <a:solidFill>
                      <a:srgbClr val="7030A0"/>
                    </a:solidFill>
                  </a:rPr>
                </a:br>
                <a:r>
                  <a:rPr lang="en-US" sz="2400" b="1" dirty="0" smtClean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/>
                  <a:t>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dirty="0" smtClean="0"/>
              <a:t>neat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 of this algorithm </a:t>
            </a:r>
            <a:r>
              <a:rPr lang="en-US" sz="2000" dirty="0" smtClean="0"/>
              <a:t>is given on the following slide.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427298" y="2272319"/>
            <a:ext cx="1214260" cy="3518881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518203" y="1445000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4447673" y="2245505"/>
            <a:ext cx="1800728" cy="3545695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153089" y="1480721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3657600" y="28956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934200" y="3832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47146" y="4139871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644975" y="2898384"/>
            <a:ext cx="200527" cy="1989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576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3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Local minima in a grid</a:t>
                </a:r>
                <a:br>
                  <a:rPr lang="en-US" sz="4000" b="1" dirty="0">
                    <a:solidFill>
                      <a:srgbClr val="7030A0"/>
                    </a:solidFill>
                  </a:rPr>
                </a:br>
                <a:r>
                  <a:rPr lang="en-US" sz="2400" b="1" dirty="0"/>
                  <a:t>Alternate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algorithm</a:t>
                </a:r>
                <a:endParaRPr lang="en-US" sz="24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Int Local-minima-in-grid</a:t>
                </a:r>
                <a:r>
                  <a:rPr lang="en-US" sz="2400" b="1" dirty="0" smtClean="0"/>
                  <a:t>(M) 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(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while</a:t>
                </a:r>
                <a:r>
                  <a:rPr lang="en-US" sz="1800" dirty="0" smtClean="0">
                    <a:sym typeface="Wingdings" pitchFamily="2" charset="2"/>
                  </a:rPr>
                  <a:t>(no</a:t>
                </a:r>
                <a:r>
                  <a:rPr lang="en-US" sz="1800" dirty="0" smtClean="0"/>
                  <a:t>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{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(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+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)/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 smtClean="0"/>
                  <a:t> has a local minima)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else {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	</a:t>
                </a:r>
                <a:r>
                  <a:rPr lang="en-US" sz="1800" b="1" dirty="0" smtClean="0">
                    <a:sym typeface="Wingdings" pitchFamily="2" charset="2"/>
                  </a:rPr>
                  <a:t>	</a:t>
                </a:r>
                <a:r>
                  <a:rPr lang="en-US" sz="1800" dirty="0" smtClean="0">
                    <a:sym typeface="Wingdings" pitchFamily="2" charset="2"/>
                  </a:rPr>
                  <a:t>let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be the smallest element in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’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’’</m:t>
                    </m:r>
                    <m:r>
                      <a:rPr lang="en-US" sz="18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	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ym typeface="Wingdings" pitchFamily="2" charset="2"/>
                  </a:rPr>
                  <a:t>the cell containing </a:t>
                </a:r>
                <a:r>
                  <a:rPr lang="en-US" sz="1800" b="1" dirty="0" smtClean="0">
                    <a:sym typeface="Wingdings" pitchFamily="2" charset="2"/>
                  </a:rPr>
                  <a:t>the minimum value </a:t>
                </a:r>
                <a:r>
                  <a:rPr lang="en-US" sz="1800" dirty="0" smtClean="0">
                    <a:sym typeface="Wingdings" pitchFamily="2" charset="2"/>
                  </a:rPr>
                  <a:t>among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</m:oMath>
                </a14:m>
                <a:r>
                  <a:rPr lang="en-US" sz="1800" b="1" dirty="0" smtClean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b="1" dirty="0" smtClean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"</m:t>
                    </m:r>
                  </m:oMath>
                </a14:m>
                <a:r>
                  <a:rPr lang="en-US" sz="1800" b="1" dirty="0" smtClean="0"/>
                  <a:t>}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b="1" dirty="0" smtClean="0"/>
                  <a:t>	 If </a:t>
                </a:r>
                <a:r>
                  <a:rPr lang="en-US" sz="1800" dirty="0" smtClean="0"/>
                  <a:t>(</a:t>
                </a:r>
                <a:r>
                  <a:rPr lang="en-US" sz="1800" dirty="0" smtClean="0"/>
                  <a:t>column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800" dirty="0" smtClean="0"/>
                  <a:t> is present </a:t>
                </a:r>
                <a:r>
                  <a:rPr lang="en-US" sz="1800" dirty="0" smtClean="0"/>
                  <a:t>in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/>
                  <a:t>))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L </a:t>
                </a:r>
                <a:r>
                  <a:rPr lang="en-US" sz="1800" b="1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</a:t>
                </a:r>
                <a:r>
                  <a:rPr lang="en-US" sz="1800" b="1" dirty="0" smtClean="0"/>
                  <a:t>else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r>
                  <a:rPr lang="en-US" sz="1800" b="1" dirty="0" smtClean="0"/>
                  <a:t>	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𝑪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  <a:sym typeface="Wingdings" pitchFamily="2" charset="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Homework:</a:t>
                </a:r>
                <a:r>
                  <a:rPr lang="en-US" sz="1800" b="1" dirty="0" smtClean="0">
                    <a:sym typeface="Wingdings" pitchFamily="2" charset="2"/>
                  </a:rPr>
                  <a:t>  </a:t>
                </a:r>
                <a:r>
                  <a:rPr lang="en-US" sz="1800" dirty="0" smtClean="0">
                    <a:sym typeface="Wingdings" pitchFamily="2" charset="2"/>
                  </a:rPr>
                  <a:t>Prove the correctness of this algorithm.</a:t>
                </a:r>
                <a:endParaRPr lang="en-US" sz="1800" b="1" dirty="0" smtClean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3"/>
                <a:stretch>
                  <a:fillRect l="-741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own Ribbon 14"/>
              <p:cNvSpPr/>
              <p:nvPr/>
            </p:nvSpPr>
            <p:spPr>
              <a:xfrm>
                <a:off x="5334000" y="1828800"/>
                <a:ext cx="38100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Extending it to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is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easy now.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Do it as a homework.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28800"/>
                <a:ext cx="38100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grid storing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distinct elements, a local minima </a:t>
                </a:r>
                <a:r>
                  <a:rPr lang="en-US" sz="2000" dirty="0"/>
                  <a:t>can be found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On which </a:t>
                </a:r>
                <a:r>
                  <a:rPr lang="en-US" sz="2000" dirty="0"/>
                  <a:t>algorithm </a:t>
                </a:r>
                <a:r>
                  <a:rPr lang="en-US" sz="2000" dirty="0" smtClean="0"/>
                  <a:t>paradigm, was this algorithm based on ?</a:t>
                </a:r>
              </a:p>
              <a:p>
                <a:r>
                  <a:rPr lang="en-US" sz="2000" b="1" dirty="0" smtClean="0"/>
                  <a:t>Greedy</a:t>
                </a:r>
              </a:p>
              <a:p>
                <a:r>
                  <a:rPr lang="en-US" sz="2000" b="1" dirty="0" smtClean="0"/>
                  <a:t>Divide and Conquer</a:t>
                </a:r>
              </a:p>
              <a:p>
                <a:r>
                  <a:rPr lang="en-US" sz="2000" b="1" dirty="0" smtClean="0"/>
                  <a:t>Dynamic Programming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 flipH="1">
            <a:off x="838200" y="4876800"/>
            <a:ext cx="2133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can 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log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of correctness </a:t>
            </a:r>
            <a:r>
              <a:rPr lang="en-US" sz="3200" b="1" dirty="0" smtClean="0"/>
              <a:t>of algorithms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Worked out examples: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GCD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Binary Search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GCD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143000"/>
                <a:ext cx="3429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)      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{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/>
                  <a:t>(Euclid</a:t>
                </a:r>
                <a:r>
                  <a:rPr lang="en-US" sz="2000" b="1" dirty="0"/>
                  <a:t>)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err="1" smtClean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143000"/>
                <a:ext cx="3429000" cy="4983163"/>
              </a:xfrm>
              <a:blipFill rotWithShape="1">
                <a:blip r:embed="rId2"/>
                <a:stretch>
                  <a:fillRect l="-1957" t="-612" b="-5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505200" y="1066800"/>
                <a:ext cx="5486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Proof of correctness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 : the value of 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sz="2000" dirty="0" smtClean="0"/>
                  <a:t>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err="1" smtClean="0"/>
                  <a:t>th</a:t>
                </a:r>
                <a:r>
                  <a:rPr lang="en-IN" sz="2000" dirty="0" smtClean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: the value of 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</a:t>
                </a:r>
                <a:r>
                  <a:rPr lang="en-IN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Assertion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holds for each iteration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en-I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(By induction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IN" sz="2000" dirty="0" smtClean="0"/>
                  <a:t>) hold trivially.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Induction step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holds, show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holds too)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>
                    <a:sym typeface="Wingdings" pitchFamily="2" charset="2"/>
                  </a:rPr>
                  <a:t>          </a:t>
                </a:r>
                <a:r>
                  <a:rPr lang="en-IN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iteration </a:t>
                </a:r>
                <a:r>
                  <a:rPr lang="en-US" sz="2000" dirty="0" smtClean="0">
                    <a:sym typeface="Wingdings" pitchFamily="2" charset="2"/>
                  </a:rPr>
                  <a:t>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Euclid</a:t>
                </a:r>
                <a:r>
                  <a:rPr lang="en-US" sz="2000" dirty="0" smtClean="0"/>
                  <a:t>’s Lemma and (2),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------(3).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Using  (1) and (3),assertion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holds too.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505200" y="1066800"/>
                <a:ext cx="5486400" cy="5059363"/>
              </a:xfrm>
              <a:blipFill rotWithShape="1">
                <a:blip r:embed="rId3"/>
                <a:stretch>
                  <a:fillRect l="-1111" t="-602" r="-1444" b="-19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10200" y="2590800"/>
                <a:ext cx="2169440" cy="369332"/>
              </a:xfrm>
              <a:prstGeom prst="rect">
                <a:avLst/>
              </a:prstGeom>
              <a:noFill/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= </a:t>
                </a:r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90800"/>
                <a:ext cx="21694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35" t="-6250" r="-3911" b="-20313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00217" y="4724400"/>
                <a:ext cx="3029291" cy="39164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).     ----(1)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17" y="4724400"/>
                <a:ext cx="3029291" cy="391646"/>
              </a:xfrm>
              <a:prstGeom prst="rect">
                <a:avLst/>
              </a:prstGeom>
              <a:blipFill rotWithShape="1">
                <a:blip r:embed="rId5"/>
                <a:stretch>
                  <a:fillRect l="-1400" t="-4478" r="-2800" b="-16418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9798" y="5181600"/>
                <a:ext cx="3459793" cy="39164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---(2)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98" y="5181600"/>
                <a:ext cx="3459793" cy="391646"/>
              </a:xfrm>
              <a:prstGeom prst="rect">
                <a:avLst/>
              </a:prstGeom>
              <a:blipFill rotWithShape="1">
                <a:blip r:embed="rId6"/>
                <a:stretch>
                  <a:fillRect t="-4478" r="-2281" b="-16418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7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Binary Search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Binary-Search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R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Found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 (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 </a:t>
                </a:r>
                <a:r>
                  <a:rPr lang="en-US" sz="2000" dirty="0" smtClean="0">
                    <a:sym typeface="Wingdings" pitchFamily="2" charset="2"/>
                  </a:rPr>
                  <a:t>                        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:r>
                  <a:rPr lang="en-US" sz="2000" b="1" dirty="0" smtClean="0"/>
                  <a:t>mid </a:t>
                </a:r>
                <a:r>
                  <a:rPr lang="en-US" sz="2000" dirty="0" smtClean="0">
                    <a:sym typeface="Wingdings" pitchFamily="2" charset="2"/>
                  </a:rPr>
                  <a:t> (</a:t>
                </a:r>
                <a:r>
                  <a:rPr lang="en-US" sz="2000" b="1" dirty="0" smtClean="0"/>
                  <a:t>L+R</a:t>
                </a:r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mid</a:t>
                </a:r>
                <a:r>
                  <a:rPr lang="en-US" sz="2000" dirty="0" smtClean="0"/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/>
                  <a:t>Found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true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else if 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b="1" dirty="0"/>
                  <a:t>mid</a:t>
                </a:r>
                <a:r>
                  <a:rPr lang="en-US" sz="2000" dirty="0"/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/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  ;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Found </a:t>
                </a:r>
                <a:r>
                  <a:rPr lang="en-US" sz="2000" dirty="0" smtClean="0"/>
                  <a:t>return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true;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return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false;</a:t>
                </a:r>
                <a:endParaRPr lang="en-IN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all we need to prove is that whenever code returns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false</a:t>
                </a:r>
                <a:r>
                  <a:rPr lang="en-US" sz="2000" dirty="0" smtClean="0"/>
                  <a:t> , then indeed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not present 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1655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R  </a:t>
                </a:r>
                <a:r>
                  <a:rPr lang="en-US" dirty="0" smtClean="0"/>
                  <a:t>and </a:t>
                </a:r>
                <a:r>
                  <a:rPr lang="en-US" b="1" dirty="0"/>
                  <a:t>Found </a:t>
                </a:r>
                <a:r>
                  <a:rPr lang="en-US" b="1" dirty="0" smtClean="0"/>
                  <a:t>= </a:t>
                </a:r>
                <a:r>
                  <a:rPr lang="en-US" dirty="0" smtClean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85" t="-8197" r="-3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4191000"/>
            <a:ext cx="1425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b="1" dirty="0" smtClean="0"/>
              <a:t>mid +</a:t>
            </a:r>
            <a:r>
              <a:rPr lang="en-US" b="1" dirty="0" smtClean="0">
                <a:solidFill>
                  <a:srgbClr val="0070C0"/>
                </a:solidFill>
              </a:rPr>
              <a:t> 1</a:t>
            </a:r>
            <a:r>
              <a:rPr lang="en-US" b="1" dirty="0" smtClean="0"/>
              <a:t> 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583668"/>
            <a:ext cx="14125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b="1" dirty="0" smtClean="0"/>
              <a:t>mid -</a:t>
            </a:r>
            <a:r>
              <a:rPr lang="en-US" b="1" dirty="0" smtClean="0">
                <a:solidFill>
                  <a:srgbClr val="0070C0"/>
                </a:solidFill>
              </a:rPr>
              <a:t> 1</a:t>
            </a:r>
            <a:r>
              <a:rPr lang="en-US" b="1" dirty="0" smtClean="0"/>
              <a:t>  </a:t>
            </a:r>
            <a:endParaRPr lang="en-IN" b="1" dirty="0"/>
          </a:p>
        </p:txBody>
      </p:sp>
      <p:sp>
        <p:nvSpPr>
          <p:cNvPr id="9" name="Down Ribbon 8"/>
          <p:cNvSpPr/>
          <p:nvPr/>
        </p:nvSpPr>
        <p:spPr>
          <a:xfrm>
            <a:off x="4267200" y="1768137"/>
            <a:ext cx="46482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: If the code returns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true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 then indeed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output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is correct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. 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Line Callout 2 12"/>
              <p:cNvSpPr/>
              <p:nvPr/>
            </p:nvSpPr>
            <p:spPr>
              <a:xfrm>
                <a:off x="5715000" y="4375666"/>
                <a:ext cx="3352800" cy="612648"/>
              </a:xfrm>
              <a:prstGeom prst="borderCallout2">
                <a:avLst>
                  <a:gd name="adj1" fmla="val 49693"/>
                  <a:gd name="adj2" fmla="val -18"/>
                  <a:gd name="adj3" fmla="val -57697"/>
                  <a:gd name="adj4" fmla="val -19217"/>
                  <a:gd name="adj5" fmla="val -64056"/>
                  <a:gd name="adj6" fmla="val -5524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because Found is set to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true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only 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is indeed found.</a:t>
                </a:r>
                <a:endParaRPr lang="en-IN" dirty="0"/>
              </a:p>
            </p:txBody>
          </p:sp>
        </mc:Choice>
        <mc:Fallback xmlns="">
          <p:sp>
            <p:nvSpPr>
              <p:cNvPr id="13" name="Line Callout 2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375666"/>
                <a:ext cx="3352800" cy="612648"/>
              </a:xfrm>
              <a:prstGeom prst="borderCallout2">
                <a:avLst>
                  <a:gd name="adj1" fmla="val 49693"/>
                  <a:gd name="adj2" fmla="val -18"/>
                  <a:gd name="adj3" fmla="val -57697"/>
                  <a:gd name="adj4" fmla="val -19217"/>
                  <a:gd name="adj5" fmla="val -64056"/>
                  <a:gd name="adj6" fmla="val -55243"/>
                </a:avLst>
              </a:prstGeom>
              <a:blipFill rotWithShape="1">
                <a:blip r:embed="rId5"/>
                <a:stretch>
                  <a:fillRect r="-1636" b="-10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5" grpId="0" animBg="1"/>
      <p:bldP spid="6" grpId="0" animBg="1"/>
      <p:bldP spid="7" grpId="0" animBg="1"/>
      <p:bldP spid="9" grpId="0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Binary Search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Binary-Search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...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L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R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Found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 (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 </a:t>
                </a:r>
                <a:r>
                  <a:rPr lang="en-US" sz="2000" dirty="0" smtClean="0">
                    <a:sym typeface="Wingdings" pitchFamily="2" charset="2"/>
                  </a:rPr>
                  <a:t>                        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:r>
                  <a:rPr lang="en-US" sz="2000" b="1" dirty="0" smtClean="0"/>
                  <a:t>mid </a:t>
                </a:r>
                <a:r>
                  <a:rPr lang="en-US" sz="2000" dirty="0" smtClean="0">
                    <a:sym typeface="Wingdings" pitchFamily="2" charset="2"/>
                  </a:rPr>
                  <a:t> (</a:t>
                </a:r>
                <a:r>
                  <a:rPr lang="en-US" sz="2000" b="1" dirty="0" smtClean="0"/>
                  <a:t>L+R</a:t>
                </a:r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mid</a:t>
                </a:r>
                <a:r>
                  <a:rPr lang="en-US" sz="2000" dirty="0" smtClean="0"/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/>
                  <a:t>Found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true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else if 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b="1" dirty="0"/>
                  <a:t>mid</a:t>
                </a:r>
                <a:r>
                  <a:rPr lang="en-US" sz="2000" dirty="0"/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/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  ;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Found </a:t>
                </a:r>
                <a:r>
                  <a:rPr lang="en-US" sz="2000" dirty="0" smtClean="0"/>
                  <a:t>return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true;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else </a:t>
                </a:r>
                <a:r>
                  <a:rPr lang="en-US" sz="2000" dirty="0" smtClean="0">
                    <a:sym typeface="Wingdings" pitchFamily="2" charset="2"/>
                  </a:rPr>
                  <a:t>return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false;</a:t>
                </a:r>
                <a:endParaRPr lang="en-IN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Assertion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:    </a:t>
                </a:r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:r>
                  <a:rPr lang="en-IN" sz="2000" dirty="0" smtClean="0"/>
                  <a:t>                                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proof was completed interactively in the optional doubt clearing session on 15</a:t>
                </a:r>
                <a:r>
                  <a:rPr lang="en-US" sz="2000" baseline="30000" dirty="0" smtClean="0"/>
                  <a:t>th</a:t>
                </a:r>
                <a:r>
                  <a:rPr lang="en-US" sz="2000" dirty="0" smtClean="0"/>
                  <a:t> October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45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R  </a:t>
                </a:r>
                <a:r>
                  <a:rPr lang="en-US" dirty="0" smtClean="0"/>
                  <a:t>and </a:t>
                </a:r>
                <a:r>
                  <a:rPr lang="en-US" b="1" dirty="0"/>
                  <a:t>Found </a:t>
                </a:r>
                <a:r>
                  <a:rPr lang="en-US" b="1" dirty="0" smtClean="0"/>
                  <a:t>= </a:t>
                </a:r>
                <a:r>
                  <a:rPr lang="en-US" dirty="0" smtClean="0">
                    <a:solidFill>
                      <a:srgbClr val="7030A0"/>
                    </a:solidFill>
                    <a:sym typeface="Wingdings" pitchFamily="2" charset="2"/>
                  </a:rPr>
                  <a:t>false</a:t>
                </a:r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59668"/>
                <a:ext cx="24568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85" t="-8197" r="-3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4191000"/>
            <a:ext cx="1425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b="1" dirty="0" smtClean="0"/>
              <a:t>mid +</a:t>
            </a:r>
            <a:r>
              <a:rPr lang="en-US" b="1" dirty="0" smtClean="0">
                <a:solidFill>
                  <a:srgbClr val="0070C0"/>
                </a:solidFill>
              </a:rPr>
              <a:t> 1</a:t>
            </a:r>
            <a:r>
              <a:rPr lang="en-US" b="1" dirty="0" smtClean="0"/>
              <a:t> 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4583668"/>
            <a:ext cx="14125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b="1" dirty="0" smtClean="0"/>
              <a:t>mid -</a:t>
            </a:r>
            <a:r>
              <a:rPr lang="en-US" b="1" dirty="0" smtClean="0">
                <a:solidFill>
                  <a:srgbClr val="0070C0"/>
                </a:solidFill>
              </a:rPr>
              <a:t> 1</a:t>
            </a:r>
            <a:r>
              <a:rPr lang="en-US" b="1" dirty="0" smtClean="0"/>
              <a:t>  </a:t>
            </a:r>
            <a:endParaRPr lang="en-IN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8675"/>
              </p:ext>
            </p:extLst>
          </p:nvPr>
        </p:nvGraphicFramePr>
        <p:xfrm>
          <a:off x="4876806" y="3429000"/>
          <a:ext cx="3886194" cy="431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  <a:gridCol w="298938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3440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91200" y="2568605"/>
            <a:ext cx="282450" cy="860395"/>
            <a:chOff x="5791200" y="2568605"/>
            <a:chExt cx="282450" cy="860395"/>
          </a:xfrm>
        </p:grpSpPr>
        <p:sp>
          <p:nvSpPr>
            <p:cNvPr id="12" name="Down Arrow 11"/>
            <p:cNvSpPr/>
            <p:nvPr/>
          </p:nvSpPr>
          <p:spPr>
            <a:xfrm>
              <a:off x="5791200" y="2939796"/>
              <a:ext cx="242316" cy="48920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256860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5600" y="2580273"/>
            <a:ext cx="314510" cy="860395"/>
            <a:chOff x="5791200" y="2568605"/>
            <a:chExt cx="314510" cy="860395"/>
          </a:xfrm>
        </p:grpSpPr>
        <p:sp>
          <p:nvSpPr>
            <p:cNvPr id="17" name="Down Arrow 16"/>
            <p:cNvSpPr/>
            <p:nvPr/>
          </p:nvSpPr>
          <p:spPr>
            <a:xfrm>
              <a:off x="5791200" y="2939796"/>
              <a:ext cx="242316" cy="48920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256860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90552" y="3440668"/>
            <a:ext cx="900648" cy="445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76800" y="3440668"/>
            <a:ext cx="914400" cy="4455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19928" y="3429000"/>
            <a:ext cx="971272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70218" y="3440668"/>
            <a:ext cx="1792782" cy="445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991072" y="3429000"/>
            <a:ext cx="1771928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934200" y="3429000"/>
            <a:ext cx="182880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79389" y="1608625"/>
                <a:ext cx="21836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dirty="0"/>
                  <a:t> {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],…,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:r>
                  <a:rPr lang="en-US" b="1" dirty="0"/>
                  <a:t>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89" y="1608625"/>
                <a:ext cx="218361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360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570096" y="2022980"/>
                <a:ext cx="250337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dirty="0"/>
                  <a:t> {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b="1" dirty="0" smtClean="0"/>
                  <a:t>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r>
                  <a:rPr lang="en-US" dirty="0" smtClean="0"/>
                  <a:t>],…,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]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96" y="2022980"/>
                <a:ext cx="250337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339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811644" y="201094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2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uiExpand="1"/>
      <p:bldP spid="19" grpId="0" uiExpand="1" animBg="1"/>
      <p:bldP spid="39" grpId="0" uiExpand="1" animBg="1"/>
      <p:bldP spid="40" grpId="0" animBg="1"/>
      <p:bldP spid="41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 Motivating </a:t>
            </a:r>
            <a:r>
              <a:rPr lang="en-US" sz="2800" b="1" dirty="0">
                <a:solidFill>
                  <a:srgbClr val="C00000"/>
                </a:solidFill>
              </a:rPr>
              <a:t>example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to realize the </a:t>
            </a:r>
            <a:r>
              <a:rPr lang="en-US" sz="2400" b="1" u="sng" dirty="0" smtClean="0">
                <a:solidFill>
                  <a:srgbClr val="002060"/>
                </a:solidFill>
              </a:rPr>
              <a:t>importance</a:t>
            </a:r>
            <a:r>
              <a:rPr lang="en-US" sz="2400" b="1" dirty="0" smtClean="0">
                <a:solidFill>
                  <a:srgbClr val="002060"/>
                </a:solidFill>
              </a:rPr>
              <a:t> of  data structures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i,j</a:t>
                </a:r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store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 smtClean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 number of queries be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413567" y="3897868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b="1" dirty="0" smtClean="0"/>
              <a:t>-6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7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build="p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Does there exist a data structure which is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Compact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/>
                  <a:t>size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)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Can answer each query efficiently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1800" dirty="0" smtClean="0"/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time)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b="1" u="sng" dirty="0" smtClean="0">
                    <a:solidFill>
                      <a:srgbClr val="006C31"/>
                    </a:solidFill>
                  </a:rPr>
                  <a:t>Homework 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Ponder over the above question. 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(we shall solve it in the next class)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</a:t>
            </a:r>
            <a:r>
              <a:rPr lang="en-US" sz="4000" b="1" dirty="0" smtClean="0"/>
              <a:t>grid</a:t>
            </a:r>
            <a:br>
              <a:rPr lang="en-US" sz="4000" b="1" dirty="0" smtClean="0"/>
            </a:br>
            <a:r>
              <a:rPr lang="en-US" sz="2400" b="1" dirty="0" smtClean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Search for a local minima in the column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Use this idea to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… and do not forget to prove its correctness </a:t>
                </a:r>
                <a:r>
                  <a:rPr lang="en-US" sz="2000" dirty="0" smtClean="0">
                    <a:sym typeface="Wingdings" pitchFamily="2" charset="2"/>
                  </a:rPr>
                  <a:t>.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Smallest element</a:t>
              </a:r>
            </a:p>
            <a:p>
              <a:r>
                <a:rPr lang="en-US" dirty="0" smtClean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if there is no 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local minima </a:t>
            </a:r>
            <a:r>
              <a:rPr lang="en-US" sz="1600" dirty="0" smtClean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local </a:t>
            </a:r>
            <a:r>
              <a:rPr lang="en-US" sz="1600" dirty="0" smtClean="0">
                <a:solidFill>
                  <a:srgbClr val="7030A0"/>
                </a:solidFill>
              </a:rPr>
              <a:t>minima 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uiExpand="1" animBg="1"/>
      <p:bldP spid="57" grpId="0"/>
      <p:bldP spid="60" grpId="0" uiExpand="1"/>
      <p:bldP spid="67" grpId="0" uiExpand="1"/>
      <p:bldP spid="69" grpId="0" animBg="1"/>
      <p:bldP spid="74" grpId="0" animBg="1"/>
      <p:bldP spid="74" grpId="1" animBg="1"/>
      <p:bldP spid="39" grpId="0" animBg="1"/>
      <p:bldP spid="66" grpId="0" uiExpand="1" animBg="1"/>
      <p:bldP spid="66" grpId="1" uiExpand="1" animBg="1"/>
      <p:bldP spid="73" grpId="0" uiExpand="1" animBg="1"/>
      <p:bldP spid="73" grpId="1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Int Local-minima-in-grid</a:t>
                </a:r>
                <a:r>
                  <a:rPr lang="en-US" sz="2400" b="1" dirty="0" smtClean="0"/>
                  <a:t>(M)  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// returns the column containing a local minima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while</a:t>
                </a:r>
                <a:r>
                  <a:rPr lang="en-US" sz="1800" dirty="0" smtClean="0">
                    <a:sym typeface="Wingdings" pitchFamily="2" charset="2"/>
                  </a:rPr>
                  <a:t>(no</a:t>
                </a:r>
                <a:r>
                  <a:rPr lang="en-US" sz="1800" dirty="0" smtClean="0"/>
                  <a:t>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found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{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(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+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)/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[*,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</a:rPr>
                  <a:t>]</a:t>
                </a:r>
                <a:r>
                  <a:rPr lang="en-US" sz="1800" dirty="0" smtClean="0"/>
                  <a:t> has a local minima)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else {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	</a:t>
                </a:r>
                <a:r>
                  <a:rPr lang="en-US" sz="1800" b="1" dirty="0" smtClean="0">
                    <a:sym typeface="Wingdings" pitchFamily="2" charset="2"/>
                  </a:rPr>
                  <a:t>	  </a:t>
                </a:r>
                <a:r>
                  <a:rPr lang="en-US" sz="1800" dirty="0" smtClean="0">
                    <a:sym typeface="Wingdings" pitchFamily="2" charset="2"/>
                  </a:rPr>
                  <a:t>let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be the smallest element in 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*</a:t>
                </a:r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if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M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])   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              ;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  </a:t>
                </a:r>
                <a:r>
                  <a:rPr lang="en-US" sz="18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1111" t="-1697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50" y="4191000"/>
                <a:ext cx="1447800" cy="304800"/>
              </a:xfrm>
              <a:prstGeom prst="rect">
                <a:avLst/>
              </a:prstGeom>
              <a:blipFill rotWithShape="1">
                <a:blip r:embed="rId3"/>
                <a:stretch>
                  <a:fillRect l="-2101" t="-22000" r="-5882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9" y="4495800"/>
                <a:ext cx="1524000" cy="304800"/>
              </a:xfrm>
              <a:prstGeom prst="rect">
                <a:avLst/>
              </a:prstGeom>
              <a:blipFill rotWithShape="1">
                <a:blip r:embed="rId4"/>
                <a:stretch>
                  <a:fillRect l="-800" t="-22000" r="-400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 time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1143000" cy="381000"/>
              </a:xfrm>
              <a:prstGeom prst="leftArrow">
                <a:avLst/>
              </a:prstGeom>
              <a:blipFill rotWithShape="1">
                <a:blip r:embed="rId5"/>
                <a:stretch>
                  <a:fillRect r="-4688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time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810000"/>
                <a:ext cx="1119952" cy="381000"/>
              </a:xfrm>
              <a:prstGeom prst="leftArrow">
                <a:avLst/>
              </a:prstGeom>
              <a:blipFill rotWithShape="1">
                <a:blip r:embed="rId6"/>
                <a:stretch>
                  <a:fillRect r="-4255" b="-10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382000" y="3200400"/>
            <a:ext cx="990600" cy="2057400"/>
            <a:chOff x="8382000" y="3200400"/>
            <a:chExt cx="990600" cy="20574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382000" y="3200400"/>
              <a:ext cx="304800" cy="20574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  </a:t>
                  </a:r>
                  <a:endParaRPr lang="en-US" dirty="0" smtClean="0"/>
                </a:p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501" y="4001869"/>
                  <a:ext cx="73609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438" t="-4673" r="-1322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/>
          <p:cNvSpPr/>
          <p:nvPr/>
        </p:nvSpPr>
        <p:spPr>
          <a:xfrm>
            <a:off x="6115049" y="5638800"/>
            <a:ext cx="2521451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Proof of  </a:t>
            </a:r>
            <a:r>
              <a:rPr lang="en-US" b="1" dirty="0" smtClean="0">
                <a:solidFill>
                  <a:srgbClr val="C00000"/>
                </a:solidFill>
              </a:rPr>
              <a:t>correctness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295748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a </a:t>
            </a:r>
            <a:r>
              <a:rPr lang="en-US" sz="4000" b="1" dirty="0" smtClean="0">
                <a:solidFill>
                  <a:srgbClr val="7030A0"/>
                </a:solidFill>
              </a:rPr>
              <a:t>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b="1" dirty="0" smtClean="0"/>
              <a:t>(</a:t>
            </a:r>
            <a:r>
              <a:rPr lang="en-US" sz="2400" b="1" smtClean="0"/>
              <a:t>Proof of Correctness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“A </a:t>
                </a:r>
                <a:r>
                  <a:rPr lang="en-US" sz="2000" dirty="0"/>
                  <a:t>local minima of </a:t>
                </a:r>
                <a:r>
                  <a:rPr lang="en-US" sz="2000" dirty="0" smtClean="0"/>
                  <a:t>grid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exists in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3202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5251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373006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39349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13987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3447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5496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50065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27055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2910456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1153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295748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273892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47545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49594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3692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38400" y="51444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60162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/>
          <p:cNvSpPr/>
          <p:nvPr/>
        </p:nvSpPr>
        <p:spPr>
          <a:xfrm rot="5400000">
            <a:off x="5251873" y="1664612"/>
            <a:ext cx="191581" cy="979829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427297" y="2286423"/>
            <a:ext cx="2405387" cy="3504777"/>
            <a:chOff x="550175" y="2615863"/>
            <a:chExt cx="2449503" cy="3517308"/>
          </a:xfrm>
        </p:grpSpPr>
        <p:sp>
          <p:nvSpPr>
            <p:cNvPr id="50" name="Rectangle 49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724394" y="1258229"/>
            <a:ext cx="365741" cy="800505"/>
            <a:chOff x="3276600" y="4192812"/>
            <a:chExt cx="433612" cy="792192"/>
          </a:xfrm>
        </p:grpSpPr>
        <p:sp>
          <p:nvSpPr>
            <p:cNvPr id="78" name="Up Arrow 7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5837579" y="2281981"/>
            <a:ext cx="410821" cy="3509219"/>
            <a:chOff x="550175" y="2615863"/>
            <a:chExt cx="2449503" cy="3517308"/>
          </a:xfrm>
        </p:grpSpPr>
        <p:sp>
          <p:nvSpPr>
            <p:cNvPr id="88" name="Rectangle 87"/>
            <p:cNvSpPr/>
            <p:nvPr/>
          </p:nvSpPr>
          <p:spPr>
            <a:xfrm>
              <a:off x="550175" y="2637720"/>
              <a:ext cx="2449503" cy="34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65484" y="2637719"/>
              <a:ext cx="2390078" cy="34954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50175" y="2615863"/>
              <a:ext cx="2421625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45735" y="1258229"/>
            <a:ext cx="397865" cy="800505"/>
            <a:chOff x="3276600" y="4192812"/>
            <a:chExt cx="471697" cy="792192"/>
          </a:xfrm>
        </p:grpSpPr>
        <p:sp>
          <p:nvSpPr>
            <p:cNvPr id="98" name="Up Arrow 97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4828673" y="4144496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38800" y="4572000"/>
            <a:ext cx="200527" cy="1989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2" y="6096000"/>
                <a:ext cx="3720377" cy="513282"/>
              </a:xfrm>
              <a:prstGeom prst="rect">
                <a:avLst/>
              </a:prstGeom>
              <a:blipFill rotWithShape="1">
                <a:blip r:embed="rId5"/>
                <a:stretch>
                  <a:fillRect r="-1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2023380" y="4050268"/>
            <a:ext cx="2777220" cy="369332"/>
            <a:chOff x="2023380" y="4888468"/>
            <a:chExt cx="2777220" cy="36933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324031" y="5105400"/>
              <a:ext cx="247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80" y="4888468"/>
                  <a:ext cx="2626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977" t="-8197" r="-441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867400" y="4495800"/>
            <a:ext cx="990600" cy="369332"/>
            <a:chOff x="1447800" y="4876800"/>
            <a:chExt cx="990600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47800" y="50292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780" y="4876800"/>
                  <a:ext cx="2626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302" t="-8333" r="-651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∃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:r>
                  <a:rPr lang="en-US" b="1" dirty="0" smtClean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∗,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]”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1" y="6116118"/>
                <a:ext cx="3899914" cy="513282"/>
              </a:xfrm>
              <a:prstGeom prst="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4322956" y="61880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42" name="Equal 41"/>
          <p:cNvSpPr/>
          <p:nvPr/>
        </p:nvSpPr>
        <p:spPr>
          <a:xfrm>
            <a:off x="76200" y="6172200"/>
            <a:ext cx="457200" cy="2968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56" grpId="0" animBg="1"/>
      <p:bldP spid="57" grpId="0" animBg="1"/>
      <p:bldP spid="5" grpId="0" animBg="1"/>
      <p:bldP spid="70" grpId="0" animBg="1"/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 grid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A local minima in an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err="1" smtClean="0"/>
                  <a:t>×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grid storing distinct elements can 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improve it to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72000"/>
                <a:ext cx="38100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grid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time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us carefully look at the calculations of the running time of the current </a:t>
                </a:r>
                <a:r>
                  <a:rPr lang="en-US" sz="2000" dirty="0" err="1" smtClean="0"/>
                  <a:t>algo</a:t>
                </a:r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 smtClean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about the following series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 …                           …+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𝒄𝒏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=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It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Get an !DEA from this series to modify our current algorithm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62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terms)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86200"/>
                <a:ext cx="141327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96" t="-8333" r="-779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5715000" y="4299466"/>
            <a:ext cx="609600" cy="653534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grid in 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time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Bisect alternatively along rows and column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95538" y="2590800"/>
            <a:ext cx="184483" cy="3505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4628147" y="47244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80021" y="4251878"/>
            <a:ext cx="1820779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>
            <a:off x="4953000" y="3733800"/>
            <a:ext cx="381000" cy="48920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10200" y="2590801"/>
            <a:ext cx="188495" cy="1661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618747" y="3810000"/>
            <a:ext cx="401053" cy="34708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18747" y="3227364"/>
            <a:ext cx="782053" cy="20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5791200" y="2743200"/>
            <a:ext cx="381000" cy="48416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590800" y="2637719"/>
            <a:ext cx="2005264" cy="3483344"/>
            <a:chOff x="2438400" y="2637719"/>
            <a:chExt cx="2005264" cy="348334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4251877"/>
            <a:ext cx="1828800" cy="1869186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596062" y="2612656"/>
            <a:ext cx="1002633" cy="1618730"/>
            <a:chOff x="2438400" y="2637719"/>
            <a:chExt cx="2005264" cy="3483344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626767" y="3227364"/>
            <a:ext cx="774033" cy="982166"/>
            <a:chOff x="2438400" y="2637719"/>
            <a:chExt cx="2005264" cy="348334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53200" y="2817560"/>
            <a:ext cx="2590800" cy="61470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INCORRECT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2612656"/>
            <a:ext cx="3810000" cy="2458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95538" y="2590800"/>
            <a:ext cx="200525" cy="2480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grid in </a:t>
                </a:r>
                <a:r>
                  <a:rPr lang="en-US" sz="3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 time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3958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3432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92905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92379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91853" y="2612656"/>
            <a:ext cx="0" cy="24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1326" y="2590800"/>
            <a:ext cx="0" cy="248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flipH="1">
            <a:off x="3526964" y="3258723"/>
            <a:ext cx="511293" cy="3784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596063" y="2598743"/>
            <a:ext cx="1828800" cy="2472743"/>
            <a:chOff x="2438400" y="2637719"/>
            <a:chExt cx="2005264" cy="348334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438400" y="2637719"/>
              <a:ext cx="1981199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2637719"/>
              <a:ext cx="2005264" cy="348334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25640" y="26103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50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916040" y="4828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60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324920" y="35882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98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145236" y="36371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97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532692" y="36092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99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925440" y="36371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96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909202" y="3820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09202" y="40227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25440" y="42518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09202" y="44567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927118" y="46616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36764" y="486658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27118" y="50732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20595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1696</Words>
  <Application>Microsoft Office PowerPoint</Application>
  <PresentationFormat>On-screen Show (4:3)</PresentationFormat>
  <Paragraphs>431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(CS210A) </vt:lpstr>
      <vt:lpstr>Local minima in an array (Proof of correctness)</vt:lpstr>
      <vt:lpstr>Local minima in a grid (extending the solution from 1-D to 2-D)</vt:lpstr>
      <vt:lpstr>Local minima in a grid</vt:lpstr>
      <vt:lpstr>Local minima in a grid (Proof of Correctness)</vt:lpstr>
      <vt:lpstr>Local minima in a grid</vt:lpstr>
      <vt:lpstr>Local minima in a grid in O(n) time</vt:lpstr>
      <vt:lpstr>Local minima in a grid in O(n) time</vt:lpstr>
      <vt:lpstr>Local minima in a grid in O(n) time</vt:lpstr>
      <vt:lpstr>Lessons learnt</vt:lpstr>
      <vt:lpstr>Let us revisit the (n log n) algorithm </vt:lpstr>
      <vt:lpstr>Local minima in a grid (Proof of Correctness)</vt:lpstr>
      <vt:lpstr>At any stage, what guarantees the existence of local minima in the region ?</vt:lpstr>
      <vt:lpstr>Local minima in a grid Alternate O(n log n) algorithm)</vt:lpstr>
      <vt:lpstr>Local minima in a grid Alternate O(n log n) algorithm</vt:lpstr>
      <vt:lpstr>Local minima in a grid Alternate O(n log n) algorithm</vt:lpstr>
      <vt:lpstr>Local minima in a grid Alternate O(n log n) algorithm</vt:lpstr>
      <vt:lpstr>Local minima in a grid Alternate O(n log n) algorithm</vt:lpstr>
      <vt:lpstr>PowerPoint Presentation</vt:lpstr>
      <vt:lpstr>Proof of correctness of algorithms</vt:lpstr>
      <vt:lpstr>GCD </vt:lpstr>
      <vt:lpstr>Binary Search</vt:lpstr>
      <vt:lpstr>Binary Search</vt:lpstr>
      <vt:lpstr>Range-Minima Problem</vt:lpstr>
      <vt:lpstr>Range-Minima Problem</vt:lpstr>
      <vt:lpstr>Range-Minima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535</cp:revision>
  <dcterms:created xsi:type="dcterms:W3CDTF">2011-12-03T04:13:03Z</dcterms:created>
  <dcterms:modified xsi:type="dcterms:W3CDTF">2016-01-19T10:50:03Z</dcterms:modified>
</cp:coreProperties>
</file>