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74" r:id="rId2"/>
    <p:sldId id="592" r:id="rId3"/>
    <p:sldId id="643" r:id="rId4"/>
    <p:sldId id="625" r:id="rId5"/>
    <p:sldId id="533" r:id="rId6"/>
    <p:sldId id="570" r:id="rId7"/>
    <p:sldId id="594" r:id="rId8"/>
    <p:sldId id="596" r:id="rId9"/>
    <p:sldId id="595" r:id="rId10"/>
    <p:sldId id="555" r:id="rId11"/>
    <p:sldId id="620" r:id="rId12"/>
    <p:sldId id="564" r:id="rId13"/>
    <p:sldId id="647" r:id="rId14"/>
    <p:sldId id="591" r:id="rId15"/>
    <p:sldId id="650" r:id="rId16"/>
    <p:sldId id="641" r:id="rId17"/>
    <p:sldId id="648" r:id="rId18"/>
    <p:sldId id="649" r:id="rId19"/>
    <p:sldId id="65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1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1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10" Type="http://schemas.openxmlformats.org/officeDocument/2006/relationships/image" Target="../media/image39.png"/><Relationship Id="rId9" Type="http://schemas.openxmlformats.org/officeDocument/2006/relationships/image" Target="../media/image150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Designing a Survey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 smtClean="0"/>
                  <a:t> : 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</a:t>
                </a:r>
                <a:r>
                  <a:rPr lang="en-US" sz="2000" dirty="0" smtClean="0"/>
                  <a:t>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4797552"/>
            <a:ext cx="5715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formulate the problem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 an </a:t>
            </a:r>
            <a:r>
              <a:rPr lang="en-US" b="1" dirty="0" smtClean="0">
                <a:solidFill>
                  <a:schemeClr val="tx1"/>
                </a:solidFill>
              </a:rPr>
              <a:t>instance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rgbClr val="7030A0"/>
                </a:solidFill>
              </a:rPr>
              <a:t>feasible flow with </a:t>
            </a:r>
            <a:r>
              <a:rPr lang="en-US" u="sng" dirty="0" smtClean="0">
                <a:solidFill>
                  <a:srgbClr val="C00000"/>
                </a:solidFill>
              </a:rPr>
              <a:t>lower bound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Constraints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smtClean="0"/>
                  <a:t>A customer can review </a:t>
                </a:r>
                <a:r>
                  <a:rPr lang="en-US" sz="1800" u="sng" dirty="0" smtClean="0"/>
                  <a:t>only that </a:t>
                </a:r>
                <a:r>
                  <a:rPr lang="en-US" sz="1800" dirty="0" smtClean="0"/>
                  <a:t>product which he/she has used earlier.</a:t>
                </a:r>
              </a:p>
              <a:p>
                <a:r>
                  <a:rPr lang="en-US" sz="1800" dirty="0" smtClean="0"/>
                  <a:t>Customer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products.</a:t>
                </a:r>
              </a:p>
              <a:p>
                <a:r>
                  <a:rPr lang="en-US" sz="1800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</a:t>
                </a:r>
                <a:r>
                  <a:rPr lang="en-US" sz="1800" dirty="0" smtClean="0"/>
                  <a:t>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: Survey Design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if and only if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360" t="-674" r="-1964" b="-1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How to conserve flow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86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has label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 rotWithShape="1">
                <a:blip r:embed="rId13"/>
                <a:stretch>
                  <a:fillRect t="-30921" b="-30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loud Callout 8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has label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loud Callout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304800" y="6172200"/>
            <a:ext cx="5105399" cy="719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sincere attempt to prove this Theorem on your own before seeing it on the next 2 slides.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0" grpId="0"/>
      <p:bldP spid="53" grpId="0" animBg="1"/>
      <p:bldP spid="57" grpId="0"/>
      <p:bldP spid="177" grpId="0"/>
      <p:bldP spid="60" grpId="0"/>
      <p:bldP spid="178" grpId="0"/>
      <p:bldP spid="61" grpId="0"/>
      <p:bldP spid="5" grpId="0" animBg="1"/>
      <p:bldP spid="6" grpId="0" animBg="1"/>
      <p:bldP spid="6" grpId="1" animBg="1"/>
      <p:bldP spid="86" grpId="0" animBg="1"/>
      <p:bldP spid="86" grpId="1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1)</a:t>
                </a:r>
                <a:r>
                  <a:rPr lang="en-US" sz="1800" dirty="0" smtClean="0"/>
                  <a:t> If survey design with these constraints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lower bound</a:t>
                </a:r>
                <a:r>
                  <a:rPr lang="en-US" sz="1800" dirty="0" smtClean="0"/>
                  <a:t>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survey, assign flow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products,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receives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reviews,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u="sng" dirty="0" smtClean="0"/>
                  <a:t>lower bounds </a:t>
                </a:r>
                <a:r>
                  <a:rPr lang="en-US" sz="1800" dirty="0" smtClean="0"/>
                  <a:t>on flows are satisfied.</a:t>
                </a:r>
              </a:p>
              <a:p>
                <a:pPr marL="0" indent="0">
                  <a:buNone/>
                </a:pPr>
                <a:r>
                  <a:rPr lang="en-US" sz="1800" u="sng" dirty="0" smtClean="0"/>
                  <a:t>Conservation</a:t>
                </a:r>
                <a:r>
                  <a:rPr lang="en-US" sz="1800" dirty="0" smtClean="0"/>
                  <a:t> of flow holds at each node.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  <a:blipFill rotWithShape="1">
                <a:blip r:embed="rId2"/>
                <a:stretch>
                  <a:fillRect l="-1241" t="-635" b="-25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2)</a:t>
                </a:r>
                <a:r>
                  <a:rPr lang="en-US" sz="1800" dirty="0" smtClean="0"/>
                  <a:t> If 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survey </a:t>
                </a:r>
                <a:r>
                  <a:rPr lang="en-US" sz="1800" dirty="0"/>
                  <a:t>design with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constraints is </a:t>
                </a:r>
                <a:r>
                  <a:rPr lang="en-US" sz="1800" dirty="0" smtClean="0"/>
                  <a:t>possible.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Design survey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satisfies lower bound and capacity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capacity </a:t>
                </a:r>
                <a:r>
                  <a:rPr lang="en-US" sz="1800" dirty="0"/>
                  <a:t>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 Survey satisfies all 3 constraints.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  <a:blipFill rotWithShape="1">
                <a:blip r:embed="rId2"/>
                <a:stretch>
                  <a:fillRect l="-1241" t="-548" r="-6483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0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An Airline Problem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84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Airline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cities to be served.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fights to be operated.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Flight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 smtClean="0"/>
                  <a:t> parameters: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source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dirty="0" smtClean="0"/>
                  <a:t>destination</a:t>
                </a:r>
              </a:p>
              <a:p>
                <a:r>
                  <a:rPr lang="en-US" sz="2000" dirty="0" err="1" smtClean="0"/>
                  <a:t>dep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departure time</a:t>
                </a:r>
              </a:p>
              <a:p>
                <a:r>
                  <a:rPr lang="en-US" sz="2000" dirty="0" err="1" smtClean="0"/>
                  <a:t>arr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arrival time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What is the minimum no. of </a:t>
                </a:r>
                <a:r>
                  <a:rPr lang="en-US" sz="2000" dirty="0" err="1" smtClean="0"/>
                  <a:t>aeroplanes</a:t>
                </a:r>
                <a:r>
                  <a:rPr lang="en-US" sz="2000" dirty="0" smtClean="0"/>
                  <a:t> to serve all flights ?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),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dep(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arr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))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6" t="-6349" r="-30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(Delhi, Bombay,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67" t="-6349" r="-22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Lucknow</a:t>
                </a:r>
                <a:r>
                  <a:rPr lang="en-US" dirty="0" smtClean="0"/>
                  <a:t>, Hyderabad,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PM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27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(Bombay, Hyderabad,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dirty="0" smtClean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50" t="-6452" r="-178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(Bombay, </a:t>
                </a:r>
                <a:r>
                  <a:rPr lang="en-US" dirty="0" err="1" smtClean="0"/>
                  <a:t>Lucknow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 smtClean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80" t="-6452" r="-2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(Delhi, Chennai,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656" t="-6452" r="-227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(Chennai, Bombay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PM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34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276600" y="4463534"/>
            <a:ext cx="1371600" cy="1740932"/>
            <a:chOff x="3448044" y="4463534"/>
            <a:chExt cx="1371600" cy="17409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48044" y="4463534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5928" y="4463534"/>
              <a:ext cx="0" cy="1740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1"/>
            </p:cNvCxnSpPr>
            <p:nvPr/>
          </p:nvCxnSpPr>
          <p:spPr>
            <a:xfrm>
              <a:off x="4352922" y="6204466"/>
              <a:ext cx="466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414839" y="4463534"/>
            <a:ext cx="4576761" cy="1790085"/>
            <a:chOff x="4414839" y="4463534"/>
            <a:chExt cx="4576761" cy="1790085"/>
          </a:xfrm>
        </p:grpSpPr>
        <p:grpSp>
          <p:nvGrpSpPr>
            <p:cNvPr id="31" name="Group 30"/>
            <p:cNvGrpSpPr/>
            <p:nvPr/>
          </p:nvGrpSpPr>
          <p:grpSpPr>
            <a:xfrm>
              <a:off x="4414839" y="4463534"/>
              <a:ext cx="4576761" cy="1773198"/>
              <a:chOff x="-112079" y="4174113"/>
              <a:chExt cx="4576761" cy="177319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-112079" y="4463534"/>
                <a:ext cx="45767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64682" y="4463534"/>
                <a:ext cx="0" cy="1483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-97796" y="4174113"/>
                <a:ext cx="2952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4419600" y="4463534"/>
              <a:ext cx="0" cy="289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775408" y="6253619"/>
              <a:ext cx="2161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524000" y="3657600"/>
            <a:ext cx="6324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4618127" y="2198132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5310108"/>
            <a:ext cx="8498019" cy="894358"/>
            <a:chOff x="0" y="5310108"/>
            <a:chExt cx="8498019" cy="894358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5310108"/>
              <a:ext cx="8498019" cy="894358"/>
              <a:chOff x="-4135575" y="4463534"/>
              <a:chExt cx="8498019" cy="8943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448044" y="4463534"/>
                <a:ext cx="914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345928" y="4463534"/>
                <a:ext cx="0" cy="4343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-4135575" y="5357892"/>
                <a:ext cx="4667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0" y="5744495"/>
              <a:ext cx="84980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63" y="5770079"/>
              <a:ext cx="0" cy="43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loud Callout 46"/>
          <p:cNvSpPr/>
          <p:nvPr/>
        </p:nvSpPr>
        <p:spPr>
          <a:xfrm>
            <a:off x="4628287" y="2204164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4603851" y="2204720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  <p:bldP spid="25" grpId="0" animBg="1"/>
      <p:bldP spid="25" grpId="1" animBg="1"/>
      <p:bldP spid="2" grpId="0" animBg="1"/>
      <p:bldP spid="2" grpId="1" animBg="1"/>
      <p:bldP spid="42" grpId="0" animBg="1"/>
      <p:bldP spid="42" grpId="1" animBg="1"/>
      <p:bldP spid="43" grpId="0" animBg="1"/>
      <p:bldP spid="47" grpId="0" animBg="1"/>
      <p:bldP spid="47" grpId="1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Constructing</a:t>
            </a:r>
            <a:r>
              <a:rPr lang="en-US" sz="3200" b="1" dirty="0" smtClean="0"/>
              <a:t> an instance 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Flow with lower bound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339" t="-8197" r="-146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create two nodes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Introduce an edge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blipFill rotWithShape="1"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of these edges will have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lower-bound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as well as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capacity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directed-edge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destination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)=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source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and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Departure-time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)&gt;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Arrival-time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blipFill rotWithShape="1">
                <a:blip r:embed="rId5"/>
                <a:stretch>
                  <a:fillRect t="-5517" b="-1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/>
          <p:nvPr/>
        </p:nvSpPr>
        <p:spPr>
          <a:xfrm>
            <a:off x="1333500" y="6007636"/>
            <a:ext cx="6477000" cy="719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Introduce a source and a sink.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ounded Rectangle 80"/>
              <p:cNvSpPr/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an edge from source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each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an 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sink for each flight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1" name="Rounded 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blipFill rotWithShape="1">
                <a:blip r:embed="rId6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333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 rotWithShape="1">
                <a:blip r:embed="rId10"/>
                <a:stretch>
                  <a:fillRect l="-6723" r="-14286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2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6" grpId="0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2" uiExpand="1" build="allAtOnce" animBg="1"/>
      <p:bldP spid="80" grpId="0" animBg="1"/>
      <p:bldP spid="80" grpId="1" animBg="1"/>
      <p:bldP spid="81" grpId="0" animBg="1"/>
      <p:bldP spid="81" grpId="1" animBg="1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Constructing</a:t>
            </a:r>
            <a:r>
              <a:rPr lang="en-US" sz="3200" b="1" dirty="0" smtClean="0"/>
              <a:t> an instance 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Flow with lower bound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339" t="-8197" r="-146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33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 rotWithShape="1">
                <a:blip r:embed="rId6"/>
                <a:stretch>
                  <a:fillRect l="-6723" r="-14286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473200" y="6443491"/>
            <a:ext cx="6375400" cy="414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be one instance of </a:t>
            </a:r>
            <a:r>
              <a:rPr lang="en-US" b="1" dirty="0" smtClean="0">
                <a:solidFill>
                  <a:srgbClr val="7030A0"/>
                </a:solidFill>
              </a:rPr>
              <a:t>flow with lower-bound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Constructing</a:t>
            </a:r>
            <a:r>
              <a:rPr lang="en-US" sz="3200" b="1" dirty="0" smtClean="0"/>
              <a:t> an instance 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Flow with lower bound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1" name="Content Placeholder 5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0" y="2523190"/>
            <a:ext cx="558050" cy="4468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39" t="-8197" r="-146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98937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  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989373" cy="513282"/>
              </a:xfrm>
              <a:prstGeom prst="rect">
                <a:avLst/>
              </a:prstGeom>
              <a:blipFill rotWithShape="1">
                <a:blip r:embed="rId6"/>
                <a:stretch>
                  <a:fillRect l="-4938" r="-10494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09600" y="3516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781800" y="2341606"/>
                <a:ext cx="2480807" cy="92333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flights can be served </a:t>
                </a:r>
              </a:p>
              <a:p>
                <a:pPr algn="ctr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aeroplanes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41606"/>
                <a:ext cx="2480807" cy="923330"/>
              </a:xfrm>
              <a:prstGeom prst="rect">
                <a:avLst/>
              </a:prstGeom>
              <a:blipFill rotWithShape="1">
                <a:blip r:embed="rId8"/>
                <a:stretch>
                  <a:fillRect t="-2597" r="-3676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71022" y="6040804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22" y="6040804"/>
                <a:ext cx="3786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6302671" y="5602069"/>
                <a:ext cx="2917529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Flow with lower bound exists</a:t>
                </a:r>
              </a:p>
              <a:p>
                <a:pPr algn="ctr"/>
                <a:r>
                  <a:rPr lang="en-US" dirty="0" smtClean="0"/>
                  <a:t>for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1" y="5602069"/>
                <a:ext cx="2917529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455" t="-3704" r="-29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Up-Down Arrow 30"/>
          <p:cNvSpPr/>
          <p:nvPr/>
        </p:nvSpPr>
        <p:spPr>
          <a:xfrm>
            <a:off x="7772400" y="3276599"/>
            <a:ext cx="402204" cy="2325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0" y="5562600"/>
            <a:ext cx="3810000" cy="1069848"/>
          </a:xfrm>
          <a:prstGeom prst="cloudCallout">
            <a:avLst>
              <a:gd name="adj1" fmla="val -22166"/>
              <a:gd name="adj2" fmla="val 68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compute the smallest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841985" y="6454894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85" y="6454894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ent-Up Arrow 33"/>
          <p:cNvSpPr/>
          <p:nvPr/>
        </p:nvSpPr>
        <p:spPr>
          <a:xfrm flipH="1">
            <a:off x="4592275" y="6324600"/>
            <a:ext cx="1083388" cy="365760"/>
          </a:xfrm>
          <a:prstGeom prst="bentUpArrow">
            <a:avLst>
              <a:gd name="adj1" fmla="val 11111"/>
              <a:gd name="adj2" fmla="val 15972"/>
              <a:gd name="adj3" fmla="val 25000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867400" y="647700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4770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365334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581400" y="5028622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581400" y="2590800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581400" y="3193534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676400" y="3352800"/>
            <a:ext cx="2054514" cy="3048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600200" y="2743200"/>
            <a:ext cx="2000559" cy="9144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600200" y="3733800"/>
            <a:ext cx="2070329" cy="1438472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5056126" y="2590800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56126" y="3803134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029200" y="4412734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288205" y="2743200"/>
            <a:ext cx="1973113" cy="968282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260969" y="3733800"/>
            <a:ext cx="2054231" cy="2286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257800" y="3787682"/>
            <a:ext cx="2079718" cy="7843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>
            <a:off x="1447800" y="2286000"/>
            <a:ext cx="6019799" cy="3581400"/>
          </a:xfrm>
          <a:prstGeom prst="arc">
            <a:avLst>
              <a:gd name="adj1" fmla="val 21317833"/>
              <a:gd name="adj2" fmla="val 11176546"/>
            </a:avLst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0" y="2057400"/>
            <a:ext cx="2514600" cy="3200400"/>
            <a:chOff x="3200400" y="2209800"/>
            <a:chExt cx="2514600" cy="3200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810000" y="2209800"/>
              <a:ext cx="1600200" cy="152400"/>
              <a:chOff x="3657600" y="2189480"/>
              <a:chExt cx="1600200" cy="1524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/>
              <p:cNvCxnSpPr>
                <a:stCxn id="134" idx="6"/>
                <a:endCxn id="133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3810000" y="2819400"/>
              <a:ext cx="1600200" cy="152400"/>
              <a:chOff x="3657600" y="2189480"/>
              <a:chExt cx="1600200" cy="152400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7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810000" y="3429000"/>
              <a:ext cx="1600200" cy="152400"/>
              <a:chOff x="3657600" y="2189480"/>
              <a:chExt cx="1600200" cy="1524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stCxn id="142" idx="6"/>
                <a:endCxn id="141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3810000" y="4038600"/>
              <a:ext cx="1600200" cy="152400"/>
              <a:chOff x="3657600" y="2189480"/>
              <a:chExt cx="1600200" cy="15240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>
                <a:stCxn id="146" idx="6"/>
                <a:endCxn id="145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810000" y="4648200"/>
              <a:ext cx="1600200" cy="152400"/>
              <a:chOff x="3657600" y="2189480"/>
              <a:chExt cx="1600200" cy="1524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Arrow Connector 150"/>
              <p:cNvCxnSpPr>
                <a:stCxn id="150" idx="6"/>
                <a:endCxn id="149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810000" y="5257800"/>
              <a:ext cx="1600200" cy="152400"/>
              <a:chOff x="3657600" y="2189480"/>
              <a:chExt cx="1600200" cy="15240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Arrow Connector 154"/>
              <p:cNvCxnSpPr>
                <a:stCxn id="154" idx="6"/>
                <a:endCxn id="153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3496906" y="3505204"/>
              <a:ext cx="2141894" cy="1219196"/>
              <a:chOff x="3344506" y="3352804"/>
              <a:chExt cx="2141894" cy="1219196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344506" y="3352804"/>
                <a:ext cx="2141894" cy="1219196"/>
                <a:chOff x="-16517" y="5310108"/>
                <a:chExt cx="8531052" cy="1300879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927020" y="5310108"/>
                  <a:ext cx="7587515" cy="1300879"/>
                  <a:chOff x="-3208555" y="4463534"/>
                  <a:chExt cx="7587515" cy="1300879"/>
                </a:xfrm>
              </p:grpSpPr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4362443" y="4463534"/>
                    <a:ext cx="16517" cy="813053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-3208555" y="5764413"/>
                    <a:ext cx="4667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-16517" y="6123161"/>
                  <a:ext cx="8498019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-16517" y="6123156"/>
                  <a:ext cx="24579" cy="487831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3350677" y="4572000"/>
                <a:ext cx="230723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3505200" y="2286000"/>
              <a:ext cx="2141894" cy="1828800"/>
              <a:chOff x="3344506" y="3352804"/>
              <a:chExt cx="2141894" cy="1219196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344506" y="3352804"/>
                <a:ext cx="2141894" cy="1219196"/>
                <a:chOff x="-16517" y="5310108"/>
                <a:chExt cx="8531052" cy="1300879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927020" y="5310108"/>
                  <a:ext cx="7587515" cy="1300879"/>
                  <a:chOff x="-3208555" y="4463534"/>
                  <a:chExt cx="7587515" cy="1300879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4362443" y="4463534"/>
                    <a:ext cx="16517" cy="65044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>
                    <a:off x="-3208555" y="5764413"/>
                    <a:ext cx="4667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-16517" y="5960548"/>
                  <a:ext cx="8498017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-16513" y="5960548"/>
                  <a:ext cx="24575" cy="650439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Straight Connector 166"/>
              <p:cNvCxnSpPr/>
              <p:nvPr/>
            </p:nvCxnSpPr>
            <p:spPr>
              <a:xfrm>
                <a:off x="3350677" y="4572000"/>
                <a:ext cx="230723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 flipV="1">
              <a:off x="3200400" y="2285998"/>
              <a:ext cx="2514600" cy="3048008"/>
              <a:chOff x="3344506" y="3352803"/>
              <a:chExt cx="2141894" cy="1189461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3344506" y="3352803"/>
                <a:ext cx="2141894" cy="1189459"/>
                <a:chOff x="-16517" y="5310108"/>
                <a:chExt cx="8531052" cy="126915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1584895" y="5310108"/>
                  <a:ext cx="6929640" cy="1269150"/>
                  <a:chOff x="-2550680" y="4463534"/>
                  <a:chExt cx="6929640" cy="126915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362443" y="4463534"/>
                    <a:ext cx="16517" cy="813053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-2550680" y="5732684"/>
                    <a:ext cx="46672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-16517" y="6123161"/>
                  <a:ext cx="8498019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8062" y="6123156"/>
                  <a:ext cx="3" cy="456102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V="1">
                <a:off x="3350677" y="4542264"/>
                <a:ext cx="448170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3" name="Content Placeholder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50" y="3200400"/>
            <a:ext cx="558050" cy="4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Content Placeholder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350" y="5039515"/>
            <a:ext cx="558050" cy="4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26" grpId="0"/>
      <p:bldP spid="91" grpId="0"/>
      <p:bldP spid="7" grpId="0" animBg="1"/>
      <p:bldP spid="9" grpId="0" animBg="1"/>
      <p:bldP spid="96" grpId="0" animBg="1"/>
      <p:bldP spid="31" grpId="0" animBg="1"/>
      <p:bldP spid="32" grpId="0" animBg="1"/>
      <p:bldP spid="97" grpId="0" animBg="1"/>
      <p:bldP spid="34" grpId="0" animBg="1"/>
      <p:bldP spid="109" grpId="0" animBg="1"/>
      <p:bldP spid="110" grpId="0" animBg="1"/>
      <p:bldP spid="111" grpId="0" animBg="1"/>
      <p:bldP spid="40" grpId="0"/>
      <p:bldP spid="41" grpId="0" animBg="1"/>
      <p:bldP spid="114" grpId="0" animBg="1"/>
      <p:bldP spid="115" grpId="0" animBg="1"/>
      <p:bldP spid="120" grpId="0" animBg="1"/>
      <p:bldP spid="125" grpId="0" animBg="1"/>
      <p:bldP spid="127" grpId="0" animBg="1"/>
      <p:bldP spid="1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438400" y="48006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first have a motivating problem that  is solved using this generalization.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 smtClean="0"/>
                  <a:t> : 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</a:t>
                </a:r>
                <a:r>
                  <a:rPr lang="en-US" sz="2000" dirty="0" smtClean="0"/>
                  <a:t>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276600" y="4028440"/>
            <a:ext cx="5334000" cy="153416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this problem seem to have anything to do with flow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it does not appear on the first glance.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971800" y="2587752"/>
            <a:ext cx="33528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class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u="sng" dirty="0"/>
                  <a:t>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if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 rotWithShape="1">
                <a:blip r:embed="rId2"/>
                <a:stretch>
                  <a:fillRect l="-7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90800" y="152400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33248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4094480"/>
            <a:ext cx="4343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 rotWithShape="1">
                <a:blip r:embed="rId2"/>
                <a:stretch>
                  <a:fillRect l="-7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05000" y="5029200"/>
            <a:ext cx="1752600" cy="1066800"/>
            <a:chOff x="3124200" y="4495800"/>
            <a:chExt cx="17526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3815576" y="4953000"/>
              <a:ext cx="375424" cy="445532"/>
              <a:chOff x="3429000" y="2286000"/>
              <a:chExt cx="37542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2286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00400" y="4495800"/>
              <a:ext cx="8028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124200" y="5029200"/>
              <a:ext cx="879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V="1">
              <a:off x="3124200" y="5029200"/>
              <a:ext cx="8790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20376" y="5067300"/>
              <a:ext cx="756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0376" y="4648200"/>
              <a:ext cx="756424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0376" y="5105400"/>
              <a:ext cx="756424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910840" y="5181600"/>
            <a:ext cx="756424" cy="914400"/>
            <a:chOff x="4272776" y="4800600"/>
            <a:chExt cx="756424" cy="914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272776" y="5219700"/>
              <a:ext cx="75642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72776" y="4800600"/>
              <a:ext cx="756424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72776" y="5257800"/>
              <a:ext cx="756424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05000" y="5029200"/>
            <a:ext cx="879088" cy="1066800"/>
            <a:chOff x="5562600" y="4648200"/>
            <a:chExt cx="879088" cy="10668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638800" y="4648200"/>
              <a:ext cx="8028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62600" y="5181600"/>
              <a:ext cx="8790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62600" y="5181600"/>
              <a:ext cx="8790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Ribbon 47"/>
          <p:cNvSpPr/>
          <p:nvPr/>
        </p:nvSpPr>
        <p:spPr>
          <a:xfrm>
            <a:off x="4876800" y="5140452"/>
            <a:ext cx="38100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Reduce to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circulation with demand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&gt;0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then there is surplus of flow accumulating into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. To ensure conservation constraint, we have to balance it by equivalent flow leaving it. 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Does it remind of some problem from past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), as follows.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 ?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=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Flow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/>
                  <a:t>with lower bound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exists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:r>
                  <a:rPr lang="en-US" sz="1800" b="1" dirty="0" smtClean="0"/>
                  <a:t>iff</a:t>
                </a:r>
                <a:r>
                  <a:rPr lang="en-US" sz="1800" dirty="0" smtClean="0"/>
                  <a:t> a circulation with demand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exists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  <a:blipFill rotWithShape="1">
                <a:blip r:embed="rId2"/>
                <a:stretch>
                  <a:fillRect l="-711" t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blipFill rotWithShape="1">
                <a:blip r:embed="rId3"/>
                <a:stretch>
                  <a:fillRect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9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795380" y="4572000"/>
            <a:ext cx="320562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14953</TotalTime>
  <Words>1446</Words>
  <Application>Microsoft Office PowerPoint</Application>
  <PresentationFormat>On-screen Show (4:3)</PresentationFormat>
  <Paragraphs>256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Design and Analysis of Algorithms (CS345/CS345A)  </vt:lpstr>
      <vt:lpstr>Generalization of max-flow Problem</vt:lpstr>
      <vt:lpstr>Generalization of max-flow Problem</vt:lpstr>
      <vt:lpstr>Survey Design Problem (As a motivating example)</vt:lpstr>
      <vt:lpstr>Generalization of max-flow Problem</vt:lpstr>
      <vt:lpstr>Circulation with demand</vt:lpstr>
      <vt:lpstr>Flow with lower bound </vt:lpstr>
      <vt:lpstr>Flow with lower bound </vt:lpstr>
      <vt:lpstr>Flow with lower bound </vt:lpstr>
      <vt:lpstr>Applications of Flow with lower bound</vt:lpstr>
      <vt:lpstr>Survey Design Problem (As a motivating example)</vt:lpstr>
      <vt:lpstr>Survey Design Problem</vt:lpstr>
      <vt:lpstr>Survey Design Problem</vt:lpstr>
      <vt:lpstr>Survey Design Problem</vt:lpstr>
      <vt:lpstr>Applications of Flow with lower bound</vt:lpstr>
      <vt:lpstr>An Airline Problem </vt:lpstr>
      <vt:lpstr>Constructing an instance of  Flow with lower bound</vt:lpstr>
      <vt:lpstr>Constructing an instance of  Flow with lower bound</vt:lpstr>
      <vt:lpstr>Constructing an instance of  Flow with lower bound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1450</cp:revision>
  <dcterms:created xsi:type="dcterms:W3CDTF">2011-12-03T04:13:03Z</dcterms:created>
  <dcterms:modified xsi:type="dcterms:W3CDTF">2017-10-16T07:08:50Z</dcterms:modified>
</cp:coreProperties>
</file>