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3" r:id="rId3"/>
    <p:sldId id="264" r:id="rId4"/>
    <p:sldId id="277" r:id="rId5"/>
    <p:sldId id="348" r:id="rId6"/>
    <p:sldId id="257" r:id="rId7"/>
    <p:sldId id="276" r:id="rId8"/>
    <p:sldId id="259" r:id="rId9"/>
    <p:sldId id="349" r:id="rId10"/>
    <p:sldId id="350" r:id="rId11"/>
    <p:sldId id="351" r:id="rId12"/>
    <p:sldId id="353" r:id="rId13"/>
    <p:sldId id="352" r:id="rId14"/>
    <p:sldId id="354" r:id="rId15"/>
    <p:sldId id="355" r:id="rId16"/>
    <p:sldId id="356" r:id="rId17"/>
    <p:sldId id="357" r:id="rId18"/>
    <p:sldId id="358" r:id="rId19"/>
    <p:sldId id="359" r:id="rId20"/>
    <p:sldId id="360" r:id="rId21"/>
    <p:sldId id="361" r:id="rId22"/>
    <p:sldId id="362" r:id="rId23"/>
    <p:sldId id="363" r:id="rId24"/>
    <p:sldId id="364" r:id="rId25"/>
    <p:sldId id="366" r:id="rId26"/>
    <p:sldId id="367" r:id="rId27"/>
    <p:sldId id="369" r:id="rId28"/>
    <p:sldId id="368" r:id="rId29"/>
    <p:sldId id="370" r:id="rId30"/>
    <p:sldId id="373" r:id="rId31"/>
    <p:sldId id="371" r:id="rId32"/>
    <p:sldId id="372" r:id="rId33"/>
    <p:sldId id="374" r:id="rId34"/>
    <p:sldId id="375" r:id="rId35"/>
    <p:sldId id="376" r:id="rId36"/>
    <p:sldId id="377" r:id="rId37"/>
    <p:sldId id="379" r:id="rId38"/>
    <p:sldId id="378" r:id="rId39"/>
    <p:sldId id="381" r:id="rId40"/>
    <p:sldId id="382" r:id="rId41"/>
    <p:sldId id="383" r:id="rId42"/>
    <p:sldId id="384" r:id="rId43"/>
    <p:sldId id="385" r:id="rId44"/>
    <p:sldId id="386" r:id="rId45"/>
    <p:sldId id="387" r:id="rId46"/>
    <p:sldId id="388" r:id="rId47"/>
    <p:sldId id="389" r:id="rId48"/>
    <p:sldId id="3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y Attard" initials="AA" lastIdx="2" clrIdx="0">
    <p:extLst>
      <p:ext uri="{19B8F6BF-5375-455C-9EA6-DF929625EA0E}">
        <p15:presenceInfo xmlns:p15="http://schemas.microsoft.com/office/powerpoint/2012/main" userId="56c7af673aecff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2" autoAdjust="0"/>
    <p:restoredTop sz="94660"/>
  </p:normalViewPr>
  <p:slideViewPr>
    <p:cSldViewPr snapToGrid="0">
      <p:cViewPr varScale="1">
        <p:scale>
          <a:sx n="110" d="100"/>
          <a:sy n="110" d="100"/>
        </p:scale>
        <p:origin x="378"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98C04-9E5E-451F-B1E8-32120E085B2F}" type="datetimeFigureOut">
              <a:rPr lang="en-US" smtClean="0"/>
              <a:t>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584E8D-EB33-48D4-8045-C42E2C8A0711}" type="slidenum">
              <a:rPr lang="en-US" smtClean="0"/>
              <a:t>‹#›</a:t>
            </a:fld>
            <a:endParaRPr lang="en-US"/>
          </a:p>
        </p:txBody>
      </p:sp>
    </p:spTree>
    <p:extLst>
      <p:ext uri="{BB962C8B-B14F-4D97-AF65-F5344CB8AC3E}">
        <p14:creationId xmlns:p14="http://schemas.microsoft.com/office/powerpoint/2010/main" val="997516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a:t>
            </a:fld>
            <a:endParaRPr lang="en-US"/>
          </a:p>
        </p:txBody>
      </p:sp>
    </p:spTree>
    <p:extLst>
      <p:ext uri="{BB962C8B-B14F-4D97-AF65-F5344CB8AC3E}">
        <p14:creationId xmlns:p14="http://schemas.microsoft.com/office/powerpoint/2010/main" val="2176744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14</a:t>
            </a:fld>
            <a:endParaRPr lang="en-US"/>
          </a:p>
        </p:txBody>
      </p:sp>
    </p:spTree>
    <p:extLst>
      <p:ext uri="{BB962C8B-B14F-4D97-AF65-F5344CB8AC3E}">
        <p14:creationId xmlns:p14="http://schemas.microsoft.com/office/powerpoint/2010/main" val="1136900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15</a:t>
            </a:fld>
            <a:endParaRPr lang="en-US"/>
          </a:p>
        </p:txBody>
      </p:sp>
    </p:spTree>
    <p:extLst>
      <p:ext uri="{BB962C8B-B14F-4D97-AF65-F5344CB8AC3E}">
        <p14:creationId xmlns:p14="http://schemas.microsoft.com/office/powerpoint/2010/main" val="2112516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16</a:t>
            </a:fld>
            <a:endParaRPr lang="en-US"/>
          </a:p>
        </p:txBody>
      </p:sp>
    </p:spTree>
    <p:extLst>
      <p:ext uri="{BB962C8B-B14F-4D97-AF65-F5344CB8AC3E}">
        <p14:creationId xmlns:p14="http://schemas.microsoft.com/office/powerpoint/2010/main" val="952185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17</a:t>
            </a:fld>
            <a:endParaRPr lang="en-US"/>
          </a:p>
        </p:txBody>
      </p:sp>
    </p:spTree>
    <p:extLst>
      <p:ext uri="{BB962C8B-B14F-4D97-AF65-F5344CB8AC3E}">
        <p14:creationId xmlns:p14="http://schemas.microsoft.com/office/powerpoint/2010/main" val="1303671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18</a:t>
            </a:fld>
            <a:endParaRPr lang="en-US"/>
          </a:p>
        </p:txBody>
      </p:sp>
    </p:spTree>
    <p:extLst>
      <p:ext uri="{BB962C8B-B14F-4D97-AF65-F5344CB8AC3E}">
        <p14:creationId xmlns:p14="http://schemas.microsoft.com/office/powerpoint/2010/main" val="2206053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19</a:t>
            </a:fld>
            <a:endParaRPr lang="en-US"/>
          </a:p>
        </p:txBody>
      </p:sp>
    </p:spTree>
    <p:extLst>
      <p:ext uri="{BB962C8B-B14F-4D97-AF65-F5344CB8AC3E}">
        <p14:creationId xmlns:p14="http://schemas.microsoft.com/office/powerpoint/2010/main" val="3404830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20</a:t>
            </a:fld>
            <a:endParaRPr lang="en-US"/>
          </a:p>
        </p:txBody>
      </p:sp>
    </p:spTree>
    <p:extLst>
      <p:ext uri="{BB962C8B-B14F-4D97-AF65-F5344CB8AC3E}">
        <p14:creationId xmlns:p14="http://schemas.microsoft.com/office/powerpoint/2010/main" val="239104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21</a:t>
            </a:fld>
            <a:endParaRPr lang="en-US"/>
          </a:p>
        </p:txBody>
      </p:sp>
    </p:spTree>
    <p:extLst>
      <p:ext uri="{BB962C8B-B14F-4D97-AF65-F5344CB8AC3E}">
        <p14:creationId xmlns:p14="http://schemas.microsoft.com/office/powerpoint/2010/main" val="2451616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22</a:t>
            </a:fld>
            <a:endParaRPr lang="en-US"/>
          </a:p>
        </p:txBody>
      </p:sp>
    </p:spTree>
    <p:extLst>
      <p:ext uri="{BB962C8B-B14F-4D97-AF65-F5344CB8AC3E}">
        <p14:creationId xmlns:p14="http://schemas.microsoft.com/office/powerpoint/2010/main" val="3662069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23</a:t>
            </a:fld>
            <a:endParaRPr lang="en-US"/>
          </a:p>
        </p:txBody>
      </p:sp>
    </p:spTree>
    <p:extLst>
      <p:ext uri="{BB962C8B-B14F-4D97-AF65-F5344CB8AC3E}">
        <p14:creationId xmlns:p14="http://schemas.microsoft.com/office/powerpoint/2010/main" val="2416717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5</a:t>
            </a:fld>
            <a:endParaRPr lang="en-US"/>
          </a:p>
        </p:txBody>
      </p:sp>
    </p:spTree>
    <p:extLst>
      <p:ext uri="{BB962C8B-B14F-4D97-AF65-F5344CB8AC3E}">
        <p14:creationId xmlns:p14="http://schemas.microsoft.com/office/powerpoint/2010/main" val="1372267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24</a:t>
            </a:fld>
            <a:endParaRPr lang="en-US"/>
          </a:p>
        </p:txBody>
      </p:sp>
    </p:spTree>
    <p:extLst>
      <p:ext uri="{BB962C8B-B14F-4D97-AF65-F5344CB8AC3E}">
        <p14:creationId xmlns:p14="http://schemas.microsoft.com/office/powerpoint/2010/main" val="2871826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25</a:t>
            </a:fld>
            <a:endParaRPr lang="en-US"/>
          </a:p>
        </p:txBody>
      </p:sp>
    </p:spTree>
    <p:extLst>
      <p:ext uri="{BB962C8B-B14F-4D97-AF65-F5344CB8AC3E}">
        <p14:creationId xmlns:p14="http://schemas.microsoft.com/office/powerpoint/2010/main" val="4102749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26</a:t>
            </a:fld>
            <a:endParaRPr lang="en-US"/>
          </a:p>
        </p:txBody>
      </p:sp>
    </p:spTree>
    <p:extLst>
      <p:ext uri="{BB962C8B-B14F-4D97-AF65-F5344CB8AC3E}">
        <p14:creationId xmlns:p14="http://schemas.microsoft.com/office/powerpoint/2010/main" val="3551618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27</a:t>
            </a:fld>
            <a:endParaRPr lang="en-US"/>
          </a:p>
        </p:txBody>
      </p:sp>
    </p:spTree>
    <p:extLst>
      <p:ext uri="{BB962C8B-B14F-4D97-AF65-F5344CB8AC3E}">
        <p14:creationId xmlns:p14="http://schemas.microsoft.com/office/powerpoint/2010/main" val="1736997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28</a:t>
            </a:fld>
            <a:endParaRPr lang="en-US"/>
          </a:p>
        </p:txBody>
      </p:sp>
    </p:spTree>
    <p:extLst>
      <p:ext uri="{BB962C8B-B14F-4D97-AF65-F5344CB8AC3E}">
        <p14:creationId xmlns:p14="http://schemas.microsoft.com/office/powerpoint/2010/main" val="3191827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29</a:t>
            </a:fld>
            <a:endParaRPr lang="en-US"/>
          </a:p>
        </p:txBody>
      </p:sp>
    </p:spTree>
    <p:extLst>
      <p:ext uri="{BB962C8B-B14F-4D97-AF65-F5344CB8AC3E}">
        <p14:creationId xmlns:p14="http://schemas.microsoft.com/office/powerpoint/2010/main" val="3680635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30</a:t>
            </a:fld>
            <a:endParaRPr lang="en-US"/>
          </a:p>
        </p:txBody>
      </p:sp>
    </p:spTree>
    <p:extLst>
      <p:ext uri="{BB962C8B-B14F-4D97-AF65-F5344CB8AC3E}">
        <p14:creationId xmlns:p14="http://schemas.microsoft.com/office/powerpoint/2010/main" val="1645052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31</a:t>
            </a:fld>
            <a:endParaRPr lang="en-US"/>
          </a:p>
        </p:txBody>
      </p:sp>
    </p:spTree>
    <p:extLst>
      <p:ext uri="{BB962C8B-B14F-4D97-AF65-F5344CB8AC3E}">
        <p14:creationId xmlns:p14="http://schemas.microsoft.com/office/powerpoint/2010/main" val="1048581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32</a:t>
            </a:fld>
            <a:endParaRPr lang="en-US"/>
          </a:p>
        </p:txBody>
      </p:sp>
    </p:spTree>
    <p:extLst>
      <p:ext uri="{BB962C8B-B14F-4D97-AF65-F5344CB8AC3E}">
        <p14:creationId xmlns:p14="http://schemas.microsoft.com/office/powerpoint/2010/main" val="2590541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33</a:t>
            </a:fld>
            <a:endParaRPr lang="en-US"/>
          </a:p>
        </p:txBody>
      </p:sp>
    </p:spTree>
    <p:extLst>
      <p:ext uri="{BB962C8B-B14F-4D97-AF65-F5344CB8AC3E}">
        <p14:creationId xmlns:p14="http://schemas.microsoft.com/office/powerpoint/2010/main" val="2682010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6</a:t>
            </a:fld>
            <a:endParaRPr lang="en-US"/>
          </a:p>
        </p:txBody>
      </p:sp>
    </p:spTree>
    <p:extLst>
      <p:ext uri="{BB962C8B-B14F-4D97-AF65-F5344CB8AC3E}">
        <p14:creationId xmlns:p14="http://schemas.microsoft.com/office/powerpoint/2010/main" val="28078227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34</a:t>
            </a:fld>
            <a:endParaRPr lang="en-US"/>
          </a:p>
        </p:txBody>
      </p:sp>
    </p:spTree>
    <p:extLst>
      <p:ext uri="{BB962C8B-B14F-4D97-AF65-F5344CB8AC3E}">
        <p14:creationId xmlns:p14="http://schemas.microsoft.com/office/powerpoint/2010/main" val="2687042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35</a:t>
            </a:fld>
            <a:endParaRPr lang="en-US"/>
          </a:p>
        </p:txBody>
      </p:sp>
    </p:spTree>
    <p:extLst>
      <p:ext uri="{BB962C8B-B14F-4D97-AF65-F5344CB8AC3E}">
        <p14:creationId xmlns:p14="http://schemas.microsoft.com/office/powerpoint/2010/main" val="40917726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36</a:t>
            </a:fld>
            <a:endParaRPr lang="en-US"/>
          </a:p>
        </p:txBody>
      </p:sp>
    </p:spTree>
    <p:extLst>
      <p:ext uri="{BB962C8B-B14F-4D97-AF65-F5344CB8AC3E}">
        <p14:creationId xmlns:p14="http://schemas.microsoft.com/office/powerpoint/2010/main" val="2939843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37</a:t>
            </a:fld>
            <a:endParaRPr lang="en-US"/>
          </a:p>
        </p:txBody>
      </p:sp>
    </p:spTree>
    <p:extLst>
      <p:ext uri="{BB962C8B-B14F-4D97-AF65-F5344CB8AC3E}">
        <p14:creationId xmlns:p14="http://schemas.microsoft.com/office/powerpoint/2010/main" val="2959615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38</a:t>
            </a:fld>
            <a:endParaRPr lang="en-US"/>
          </a:p>
        </p:txBody>
      </p:sp>
    </p:spTree>
    <p:extLst>
      <p:ext uri="{BB962C8B-B14F-4D97-AF65-F5344CB8AC3E}">
        <p14:creationId xmlns:p14="http://schemas.microsoft.com/office/powerpoint/2010/main" val="1770566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39</a:t>
            </a:fld>
            <a:endParaRPr lang="en-US"/>
          </a:p>
        </p:txBody>
      </p:sp>
    </p:spTree>
    <p:extLst>
      <p:ext uri="{BB962C8B-B14F-4D97-AF65-F5344CB8AC3E}">
        <p14:creationId xmlns:p14="http://schemas.microsoft.com/office/powerpoint/2010/main" val="636769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40</a:t>
            </a:fld>
            <a:endParaRPr lang="en-US"/>
          </a:p>
        </p:txBody>
      </p:sp>
    </p:spTree>
    <p:extLst>
      <p:ext uri="{BB962C8B-B14F-4D97-AF65-F5344CB8AC3E}">
        <p14:creationId xmlns:p14="http://schemas.microsoft.com/office/powerpoint/2010/main" val="1306134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41</a:t>
            </a:fld>
            <a:endParaRPr lang="en-US"/>
          </a:p>
        </p:txBody>
      </p:sp>
    </p:spTree>
    <p:extLst>
      <p:ext uri="{BB962C8B-B14F-4D97-AF65-F5344CB8AC3E}">
        <p14:creationId xmlns:p14="http://schemas.microsoft.com/office/powerpoint/2010/main" val="33747381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42</a:t>
            </a:fld>
            <a:endParaRPr lang="en-US"/>
          </a:p>
        </p:txBody>
      </p:sp>
    </p:spTree>
    <p:extLst>
      <p:ext uri="{BB962C8B-B14F-4D97-AF65-F5344CB8AC3E}">
        <p14:creationId xmlns:p14="http://schemas.microsoft.com/office/powerpoint/2010/main" val="673813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43</a:t>
            </a:fld>
            <a:endParaRPr lang="en-US"/>
          </a:p>
        </p:txBody>
      </p:sp>
    </p:spTree>
    <p:extLst>
      <p:ext uri="{BB962C8B-B14F-4D97-AF65-F5344CB8AC3E}">
        <p14:creationId xmlns:p14="http://schemas.microsoft.com/office/powerpoint/2010/main" val="2280914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8</a:t>
            </a:fld>
            <a:endParaRPr lang="en-US"/>
          </a:p>
        </p:txBody>
      </p:sp>
    </p:spTree>
    <p:extLst>
      <p:ext uri="{BB962C8B-B14F-4D97-AF65-F5344CB8AC3E}">
        <p14:creationId xmlns:p14="http://schemas.microsoft.com/office/powerpoint/2010/main" val="1365702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44</a:t>
            </a:fld>
            <a:endParaRPr lang="en-US"/>
          </a:p>
        </p:txBody>
      </p:sp>
    </p:spTree>
    <p:extLst>
      <p:ext uri="{BB962C8B-B14F-4D97-AF65-F5344CB8AC3E}">
        <p14:creationId xmlns:p14="http://schemas.microsoft.com/office/powerpoint/2010/main" val="21588494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45</a:t>
            </a:fld>
            <a:endParaRPr lang="en-US"/>
          </a:p>
        </p:txBody>
      </p:sp>
    </p:spTree>
    <p:extLst>
      <p:ext uri="{BB962C8B-B14F-4D97-AF65-F5344CB8AC3E}">
        <p14:creationId xmlns:p14="http://schemas.microsoft.com/office/powerpoint/2010/main" val="325123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46</a:t>
            </a:fld>
            <a:endParaRPr lang="en-US"/>
          </a:p>
        </p:txBody>
      </p:sp>
    </p:spTree>
    <p:extLst>
      <p:ext uri="{BB962C8B-B14F-4D97-AF65-F5344CB8AC3E}">
        <p14:creationId xmlns:p14="http://schemas.microsoft.com/office/powerpoint/2010/main" val="19547546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47</a:t>
            </a:fld>
            <a:endParaRPr lang="en-US"/>
          </a:p>
        </p:txBody>
      </p:sp>
    </p:spTree>
    <p:extLst>
      <p:ext uri="{BB962C8B-B14F-4D97-AF65-F5344CB8AC3E}">
        <p14:creationId xmlns:p14="http://schemas.microsoft.com/office/powerpoint/2010/main" val="12603991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48</a:t>
            </a:fld>
            <a:endParaRPr lang="en-US"/>
          </a:p>
        </p:txBody>
      </p:sp>
    </p:spTree>
    <p:extLst>
      <p:ext uri="{BB962C8B-B14F-4D97-AF65-F5344CB8AC3E}">
        <p14:creationId xmlns:p14="http://schemas.microsoft.com/office/powerpoint/2010/main" val="4052834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9</a:t>
            </a:fld>
            <a:endParaRPr lang="en-US"/>
          </a:p>
        </p:txBody>
      </p:sp>
    </p:spTree>
    <p:extLst>
      <p:ext uri="{BB962C8B-B14F-4D97-AF65-F5344CB8AC3E}">
        <p14:creationId xmlns:p14="http://schemas.microsoft.com/office/powerpoint/2010/main" val="774452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10</a:t>
            </a:fld>
            <a:endParaRPr lang="en-US"/>
          </a:p>
        </p:txBody>
      </p:sp>
    </p:spTree>
    <p:extLst>
      <p:ext uri="{BB962C8B-B14F-4D97-AF65-F5344CB8AC3E}">
        <p14:creationId xmlns:p14="http://schemas.microsoft.com/office/powerpoint/2010/main" val="2964026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11</a:t>
            </a:fld>
            <a:endParaRPr lang="en-US"/>
          </a:p>
        </p:txBody>
      </p:sp>
    </p:spTree>
    <p:extLst>
      <p:ext uri="{BB962C8B-B14F-4D97-AF65-F5344CB8AC3E}">
        <p14:creationId xmlns:p14="http://schemas.microsoft.com/office/powerpoint/2010/main" val="3195309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12</a:t>
            </a:fld>
            <a:endParaRPr lang="en-US"/>
          </a:p>
        </p:txBody>
      </p:sp>
    </p:spTree>
    <p:extLst>
      <p:ext uri="{BB962C8B-B14F-4D97-AF65-F5344CB8AC3E}">
        <p14:creationId xmlns:p14="http://schemas.microsoft.com/office/powerpoint/2010/main" val="484878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84E8D-EB33-48D4-8045-C42E2C8A0711}" type="slidenum">
              <a:rPr lang="en-US" smtClean="0"/>
              <a:t>13</a:t>
            </a:fld>
            <a:endParaRPr lang="en-US"/>
          </a:p>
        </p:txBody>
      </p:sp>
    </p:spTree>
    <p:extLst>
      <p:ext uri="{BB962C8B-B14F-4D97-AF65-F5344CB8AC3E}">
        <p14:creationId xmlns:p14="http://schemas.microsoft.com/office/powerpoint/2010/main" val="31193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B76B-B297-4A05-AE6D-6D19D43550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F207AA-1266-4B9C-B681-B8BBC1213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F8E842-4E38-4746-9F30-E38A32DDC54A}"/>
              </a:ext>
            </a:extLst>
          </p:cNvPr>
          <p:cNvSpPr>
            <a:spLocks noGrp="1"/>
          </p:cNvSpPr>
          <p:nvPr>
            <p:ph type="dt" sz="half" idx="10"/>
          </p:nvPr>
        </p:nvSpPr>
        <p:spPr/>
        <p:txBody>
          <a:bodyPr/>
          <a:lstStyle/>
          <a:p>
            <a:fld id="{9E1009D0-2E2D-4576-9581-992E77D7F9F9}" type="datetime1">
              <a:rPr lang="en-US" smtClean="0"/>
              <a:t>2/28/2021</a:t>
            </a:fld>
            <a:endParaRPr lang="en-US"/>
          </a:p>
        </p:txBody>
      </p:sp>
      <p:sp>
        <p:nvSpPr>
          <p:cNvPr id="5" name="Footer Placeholder 4">
            <a:extLst>
              <a:ext uri="{FF2B5EF4-FFF2-40B4-BE49-F238E27FC236}">
                <a16:creationId xmlns:a16="http://schemas.microsoft.com/office/drawing/2014/main" id="{20AEEAA7-493F-4CC7-997B-0EB2888B4DDD}"/>
              </a:ext>
            </a:extLst>
          </p:cNvPr>
          <p:cNvSpPr>
            <a:spLocks noGrp="1"/>
          </p:cNvSpPr>
          <p:nvPr>
            <p:ph type="ftr" sz="quarter" idx="11"/>
          </p:nvPr>
        </p:nvSpPr>
        <p:spPr/>
        <p:txBody>
          <a:bodyPr/>
          <a:lstStyle/>
          <a:p>
            <a:r>
              <a:rPr lang="en-US"/>
              <a:t>Copyright 2020 Adiuvo Engineering &amp; Training, Ltd.</a:t>
            </a:r>
            <a:endParaRPr lang="en-US" dirty="0"/>
          </a:p>
        </p:txBody>
      </p:sp>
      <p:sp>
        <p:nvSpPr>
          <p:cNvPr id="6" name="Slide Number Placeholder 5">
            <a:extLst>
              <a:ext uri="{FF2B5EF4-FFF2-40B4-BE49-F238E27FC236}">
                <a16:creationId xmlns:a16="http://schemas.microsoft.com/office/drawing/2014/main" id="{9D857B79-C00A-4C35-BEF9-0CD59AA0FB68}"/>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413279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A06D-4151-4E22-AA8F-AD4B508ACB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DA1F41-A09F-4CBD-9740-C8BFB18A25B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2C3F2-C181-44A8-BB64-98CED6EFC4DA}"/>
              </a:ext>
            </a:extLst>
          </p:cNvPr>
          <p:cNvSpPr>
            <a:spLocks noGrp="1"/>
          </p:cNvSpPr>
          <p:nvPr>
            <p:ph type="dt" sz="half" idx="10"/>
          </p:nvPr>
        </p:nvSpPr>
        <p:spPr/>
        <p:txBody>
          <a:bodyPr/>
          <a:lstStyle/>
          <a:p>
            <a:fld id="{C01762A8-9106-478C-82C9-85C4D8753663}" type="datetime1">
              <a:rPr lang="en-US" smtClean="0"/>
              <a:t>2/28/2021</a:t>
            </a:fld>
            <a:endParaRPr lang="en-US"/>
          </a:p>
        </p:txBody>
      </p:sp>
      <p:sp>
        <p:nvSpPr>
          <p:cNvPr id="5" name="Footer Placeholder 4">
            <a:extLst>
              <a:ext uri="{FF2B5EF4-FFF2-40B4-BE49-F238E27FC236}">
                <a16:creationId xmlns:a16="http://schemas.microsoft.com/office/drawing/2014/main" id="{26F25D97-2137-474B-BB47-7FA3CBF4B612}"/>
              </a:ext>
            </a:extLst>
          </p:cNvPr>
          <p:cNvSpPr>
            <a:spLocks noGrp="1"/>
          </p:cNvSpPr>
          <p:nvPr>
            <p:ph type="ftr" sz="quarter" idx="11"/>
          </p:nvPr>
        </p:nvSpPr>
        <p:spPr/>
        <p:txBody>
          <a:bodyPr/>
          <a:lstStyle/>
          <a:p>
            <a:r>
              <a:rPr lang="en-US"/>
              <a:t>Copyright 2020 Adiuvo Engineering &amp; Training, Ltd.</a:t>
            </a:r>
          </a:p>
        </p:txBody>
      </p:sp>
      <p:sp>
        <p:nvSpPr>
          <p:cNvPr id="6" name="Slide Number Placeholder 5">
            <a:extLst>
              <a:ext uri="{FF2B5EF4-FFF2-40B4-BE49-F238E27FC236}">
                <a16:creationId xmlns:a16="http://schemas.microsoft.com/office/drawing/2014/main" id="{B5C52132-24BA-482C-9681-A99FBF62C6B4}"/>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33992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8CA734-54B9-4517-930F-BB7B0165B3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BFC5B5-445C-454C-852C-582D2BF416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79284-79B0-4D59-BDB0-FA7A117EED71}"/>
              </a:ext>
            </a:extLst>
          </p:cNvPr>
          <p:cNvSpPr>
            <a:spLocks noGrp="1"/>
          </p:cNvSpPr>
          <p:nvPr>
            <p:ph type="dt" sz="half" idx="10"/>
          </p:nvPr>
        </p:nvSpPr>
        <p:spPr/>
        <p:txBody>
          <a:bodyPr/>
          <a:lstStyle/>
          <a:p>
            <a:fld id="{A657AF4A-80A9-43A3-82B8-5373B7C897E3}" type="datetime1">
              <a:rPr lang="en-US" smtClean="0"/>
              <a:t>2/28/2021</a:t>
            </a:fld>
            <a:endParaRPr lang="en-US"/>
          </a:p>
        </p:txBody>
      </p:sp>
      <p:sp>
        <p:nvSpPr>
          <p:cNvPr id="5" name="Footer Placeholder 4">
            <a:extLst>
              <a:ext uri="{FF2B5EF4-FFF2-40B4-BE49-F238E27FC236}">
                <a16:creationId xmlns:a16="http://schemas.microsoft.com/office/drawing/2014/main" id="{D1A2E986-81C9-4877-9057-3C98525DA0F4}"/>
              </a:ext>
            </a:extLst>
          </p:cNvPr>
          <p:cNvSpPr>
            <a:spLocks noGrp="1"/>
          </p:cNvSpPr>
          <p:nvPr>
            <p:ph type="ftr" sz="quarter" idx="11"/>
          </p:nvPr>
        </p:nvSpPr>
        <p:spPr/>
        <p:txBody>
          <a:bodyPr/>
          <a:lstStyle/>
          <a:p>
            <a:r>
              <a:rPr lang="en-US"/>
              <a:t>Copyright 2020 Adiuvo Engineering &amp; Training, Ltd.</a:t>
            </a:r>
          </a:p>
        </p:txBody>
      </p:sp>
      <p:sp>
        <p:nvSpPr>
          <p:cNvPr id="6" name="Slide Number Placeholder 5">
            <a:extLst>
              <a:ext uri="{FF2B5EF4-FFF2-40B4-BE49-F238E27FC236}">
                <a16:creationId xmlns:a16="http://schemas.microsoft.com/office/drawing/2014/main" id="{991EA329-480F-4F2A-9DCC-4A6D945732FD}"/>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321011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FE16-77BD-43D6-AE09-D70E366C9BD2}"/>
              </a:ext>
            </a:extLst>
          </p:cNvPr>
          <p:cNvSpPr>
            <a:spLocks noGrp="1"/>
          </p:cNvSpPr>
          <p:nvPr>
            <p:ph type="title"/>
          </p:nvPr>
        </p:nvSpPr>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C9678A9D-C754-4577-9DE7-4EB597C36508}"/>
              </a:ext>
            </a:extLst>
          </p:cNvPr>
          <p:cNvSpPr>
            <a:spLocks noGrp="1"/>
          </p:cNvSpPr>
          <p:nvPr>
            <p:ph idx="1"/>
          </p:nvPr>
        </p:nvSpPr>
        <p:spPr/>
        <p:txBody>
          <a:bodyPr/>
          <a:lstStyle>
            <a:lvl1pPr>
              <a:defRPr sz="2000"/>
            </a:lvl1pPr>
            <a:lvl2pPr>
              <a:defRPr sz="1600"/>
            </a:lvl2pPr>
          </a:lstStyle>
          <a:p>
            <a:pPr lvl="0"/>
            <a:r>
              <a:rPr lang="en-US" dirty="0"/>
              <a:t>Edit Master text styles</a:t>
            </a:r>
          </a:p>
          <a:p>
            <a:pPr lvl="1"/>
            <a:r>
              <a:rPr lang="en-US" dirty="0"/>
              <a:t>Second level</a:t>
            </a:r>
          </a:p>
        </p:txBody>
      </p:sp>
      <p:sp>
        <p:nvSpPr>
          <p:cNvPr id="4" name="Date Placeholder 3">
            <a:extLst>
              <a:ext uri="{FF2B5EF4-FFF2-40B4-BE49-F238E27FC236}">
                <a16:creationId xmlns:a16="http://schemas.microsoft.com/office/drawing/2014/main" id="{4985F4BA-0F11-40B6-A40D-30E351247C1A}"/>
              </a:ext>
            </a:extLst>
          </p:cNvPr>
          <p:cNvSpPr>
            <a:spLocks noGrp="1"/>
          </p:cNvSpPr>
          <p:nvPr>
            <p:ph type="dt" sz="half" idx="10"/>
          </p:nvPr>
        </p:nvSpPr>
        <p:spPr/>
        <p:txBody>
          <a:bodyPr/>
          <a:lstStyle/>
          <a:p>
            <a:r>
              <a:rPr lang="en-US" dirty="0"/>
              <a:t>Integrating Arm Cortex-M1 Soft CPUs into Xilinx FPGAs Workshop </a:t>
            </a:r>
          </a:p>
        </p:txBody>
      </p:sp>
      <p:sp>
        <p:nvSpPr>
          <p:cNvPr id="5" name="Footer Placeholder 4">
            <a:extLst>
              <a:ext uri="{FF2B5EF4-FFF2-40B4-BE49-F238E27FC236}">
                <a16:creationId xmlns:a16="http://schemas.microsoft.com/office/drawing/2014/main" id="{7C32C4D6-0A46-4C04-ACB7-F154CB2F1505}"/>
              </a:ext>
            </a:extLst>
          </p:cNvPr>
          <p:cNvSpPr>
            <a:spLocks noGrp="1"/>
          </p:cNvSpPr>
          <p:nvPr>
            <p:ph type="ftr" sz="quarter" idx="11"/>
          </p:nvPr>
        </p:nvSpPr>
        <p:spPr/>
        <p:txBody>
          <a:bodyPr/>
          <a:lstStyle/>
          <a:p>
            <a:r>
              <a:rPr lang="en-US"/>
              <a:t>Copyright 2020 Adiuvo Engineering &amp; Training, Ltd.</a:t>
            </a:r>
          </a:p>
        </p:txBody>
      </p:sp>
      <p:sp>
        <p:nvSpPr>
          <p:cNvPr id="6" name="Slide Number Placeholder 5">
            <a:extLst>
              <a:ext uri="{FF2B5EF4-FFF2-40B4-BE49-F238E27FC236}">
                <a16:creationId xmlns:a16="http://schemas.microsoft.com/office/drawing/2014/main" id="{C09C67E6-1043-473C-B430-ACE564B282E9}"/>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3313149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5F93-B5F4-471D-84F5-4986EDAFDB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7E0EB3-CF75-49B8-8241-A5102B409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8D1A29F-CA8C-4852-8EF5-0EEFF184DB08}"/>
              </a:ext>
            </a:extLst>
          </p:cNvPr>
          <p:cNvSpPr>
            <a:spLocks noGrp="1"/>
          </p:cNvSpPr>
          <p:nvPr>
            <p:ph type="dt" sz="half" idx="10"/>
          </p:nvPr>
        </p:nvSpPr>
        <p:spPr/>
        <p:txBody>
          <a:bodyPr/>
          <a:lstStyle/>
          <a:p>
            <a:fld id="{D9EA0D27-F759-4BB9-A74A-BD116BE4FD2A}" type="datetime1">
              <a:rPr lang="en-US" smtClean="0"/>
              <a:t>2/28/2021</a:t>
            </a:fld>
            <a:endParaRPr lang="en-US"/>
          </a:p>
        </p:txBody>
      </p:sp>
      <p:sp>
        <p:nvSpPr>
          <p:cNvPr id="5" name="Footer Placeholder 4">
            <a:extLst>
              <a:ext uri="{FF2B5EF4-FFF2-40B4-BE49-F238E27FC236}">
                <a16:creationId xmlns:a16="http://schemas.microsoft.com/office/drawing/2014/main" id="{E2E92CFF-8AC1-41BD-B938-D527639EE7B6}"/>
              </a:ext>
            </a:extLst>
          </p:cNvPr>
          <p:cNvSpPr>
            <a:spLocks noGrp="1"/>
          </p:cNvSpPr>
          <p:nvPr>
            <p:ph type="ftr" sz="quarter" idx="11"/>
          </p:nvPr>
        </p:nvSpPr>
        <p:spPr/>
        <p:txBody>
          <a:bodyPr/>
          <a:lstStyle/>
          <a:p>
            <a:r>
              <a:rPr lang="en-US"/>
              <a:t>Copyright 2020 Adiuvo Engineering &amp; Training, Ltd.</a:t>
            </a:r>
          </a:p>
        </p:txBody>
      </p:sp>
      <p:sp>
        <p:nvSpPr>
          <p:cNvPr id="6" name="Slide Number Placeholder 5">
            <a:extLst>
              <a:ext uri="{FF2B5EF4-FFF2-40B4-BE49-F238E27FC236}">
                <a16:creationId xmlns:a16="http://schemas.microsoft.com/office/drawing/2014/main" id="{433CCAE9-B867-42D1-9C05-2CC663D087F3}"/>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121462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6626-AE8A-4026-96C3-D855987D7611}"/>
              </a:ext>
            </a:extLst>
          </p:cNvPr>
          <p:cNvSpPr>
            <a:spLocks noGrp="1"/>
          </p:cNvSpPr>
          <p:nvPr>
            <p:ph type="title"/>
          </p:nvPr>
        </p:nvSpPr>
        <p:spPr/>
        <p:txBody>
          <a:bodyP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A9A04795-B124-404A-8F93-B7545AFF7B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609119-A809-4667-8EF9-B705301E68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12C896-8D61-43EC-876C-FD3DBF3BAF15}"/>
              </a:ext>
            </a:extLst>
          </p:cNvPr>
          <p:cNvSpPr>
            <a:spLocks noGrp="1"/>
          </p:cNvSpPr>
          <p:nvPr>
            <p:ph type="dt" sz="half" idx="10"/>
          </p:nvPr>
        </p:nvSpPr>
        <p:spPr/>
        <p:txBody>
          <a:bodyPr/>
          <a:lstStyle/>
          <a:p>
            <a:fld id="{BA04A777-792C-4049-89AA-C4D825EC1A4B}" type="datetime1">
              <a:rPr lang="en-US" smtClean="0"/>
              <a:t>2/28/2021</a:t>
            </a:fld>
            <a:endParaRPr lang="en-US"/>
          </a:p>
        </p:txBody>
      </p:sp>
      <p:sp>
        <p:nvSpPr>
          <p:cNvPr id="6" name="Footer Placeholder 5">
            <a:extLst>
              <a:ext uri="{FF2B5EF4-FFF2-40B4-BE49-F238E27FC236}">
                <a16:creationId xmlns:a16="http://schemas.microsoft.com/office/drawing/2014/main" id="{5920941B-A79C-48E1-AA3C-44EFD8ABFF22}"/>
              </a:ext>
            </a:extLst>
          </p:cNvPr>
          <p:cNvSpPr>
            <a:spLocks noGrp="1"/>
          </p:cNvSpPr>
          <p:nvPr>
            <p:ph type="ftr" sz="quarter" idx="11"/>
          </p:nvPr>
        </p:nvSpPr>
        <p:spPr/>
        <p:txBody>
          <a:bodyPr/>
          <a:lstStyle/>
          <a:p>
            <a:r>
              <a:rPr lang="en-US"/>
              <a:t>Copyright 2020 Adiuvo Engineering &amp; Training, Ltd.</a:t>
            </a:r>
          </a:p>
        </p:txBody>
      </p:sp>
      <p:sp>
        <p:nvSpPr>
          <p:cNvPr id="7" name="Slide Number Placeholder 6">
            <a:extLst>
              <a:ext uri="{FF2B5EF4-FFF2-40B4-BE49-F238E27FC236}">
                <a16:creationId xmlns:a16="http://schemas.microsoft.com/office/drawing/2014/main" id="{26B4029D-AD0B-455C-80E9-147D7BE06359}"/>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135837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7E46-01B6-4A51-9C88-69066A8295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7D7957-D3A4-4305-A2BA-3C3682A231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9B9756-0820-4F9B-857D-540B02C3F3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F4BA15-C86D-4DC7-B552-D1EB44447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9AB69C-322B-4D4C-AF35-E1434508AF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E95221-D055-4DD3-B7B8-7BAB24215554}"/>
              </a:ext>
            </a:extLst>
          </p:cNvPr>
          <p:cNvSpPr>
            <a:spLocks noGrp="1"/>
          </p:cNvSpPr>
          <p:nvPr>
            <p:ph type="dt" sz="half" idx="10"/>
          </p:nvPr>
        </p:nvSpPr>
        <p:spPr/>
        <p:txBody>
          <a:bodyPr/>
          <a:lstStyle/>
          <a:p>
            <a:fld id="{BC529E72-DEEC-4BAC-9013-E70BED12C4EC}" type="datetime1">
              <a:rPr lang="en-US" smtClean="0"/>
              <a:t>2/28/2021</a:t>
            </a:fld>
            <a:endParaRPr lang="en-US"/>
          </a:p>
        </p:txBody>
      </p:sp>
      <p:sp>
        <p:nvSpPr>
          <p:cNvPr id="8" name="Footer Placeholder 7">
            <a:extLst>
              <a:ext uri="{FF2B5EF4-FFF2-40B4-BE49-F238E27FC236}">
                <a16:creationId xmlns:a16="http://schemas.microsoft.com/office/drawing/2014/main" id="{DC1A8E6D-FCA1-4743-89F8-2F1D7B9141F3}"/>
              </a:ext>
            </a:extLst>
          </p:cNvPr>
          <p:cNvSpPr>
            <a:spLocks noGrp="1"/>
          </p:cNvSpPr>
          <p:nvPr>
            <p:ph type="ftr" sz="quarter" idx="11"/>
          </p:nvPr>
        </p:nvSpPr>
        <p:spPr/>
        <p:txBody>
          <a:bodyPr/>
          <a:lstStyle/>
          <a:p>
            <a:r>
              <a:rPr lang="en-US"/>
              <a:t>Copyright 2020 Adiuvo Engineering &amp; Training, Ltd.</a:t>
            </a:r>
          </a:p>
        </p:txBody>
      </p:sp>
      <p:sp>
        <p:nvSpPr>
          <p:cNvPr id="9" name="Slide Number Placeholder 8">
            <a:extLst>
              <a:ext uri="{FF2B5EF4-FFF2-40B4-BE49-F238E27FC236}">
                <a16:creationId xmlns:a16="http://schemas.microsoft.com/office/drawing/2014/main" id="{82CBD95C-6629-49E5-ABB8-4E8BBF3C29C8}"/>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2667211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A402-468B-4AB3-97E3-C617DE72B90D}"/>
              </a:ext>
            </a:extLst>
          </p:cNvPr>
          <p:cNvSpPr>
            <a:spLocks noGrp="1"/>
          </p:cNvSpPr>
          <p:nvPr>
            <p:ph type="title"/>
          </p:nvPr>
        </p:nvSpPr>
        <p:spPr/>
        <p:txBody>
          <a:bodyPr>
            <a:normAutofit/>
          </a:bodyPr>
          <a:lstStyle>
            <a:lvl1pPr>
              <a:defRPr sz="2800"/>
            </a:lvl1pPr>
          </a:lstStyle>
          <a:p>
            <a:r>
              <a:rPr lang="en-US" dirty="0"/>
              <a:t>Click to edit Master title style</a:t>
            </a:r>
          </a:p>
        </p:txBody>
      </p:sp>
      <p:sp>
        <p:nvSpPr>
          <p:cNvPr id="3" name="Date Placeholder 2">
            <a:extLst>
              <a:ext uri="{FF2B5EF4-FFF2-40B4-BE49-F238E27FC236}">
                <a16:creationId xmlns:a16="http://schemas.microsoft.com/office/drawing/2014/main" id="{19927401-541B-4705-B95A-2D96388C8EB7}"/>
              </a:ext>
            </a:extLst>
          </p:cNvPr>
          <p:cNvSpPr>
            <a:spLocks noGrp="1"/>
          </p:cNvSpPr>
          <p:nvPr>
            <p:ph type="dt" sz="half" idx="10"/>
          </p:nvPr>
        </p:nvSpPr>
        <p:spPr/>
        <p:txBody>
          <a:bodyPr/>
          <a:lstStyle/>
          <a:p>
            <a:fld id="{834837DA-9E57-425C-BEE5-80CCA221B860}" type="datetime1">
              <a:rPr lang="en-US" smtClean="0"/>
              <a:t>2/28/2021</a:t>
            </a:fld>
            <a:endParaRPr lang="en-US"/>
          </a:p>
        </p:txBody>
      </p:sp>
      <p:sp>
        <p:nvSpPr>
          <p:cNvPr id="4" name="Footer Placeholder 3">
            <a:extLst>
              <a:ext uri="{FF2B5EF4-FFF2-40B4-BE49-F238E27FC236}">
                <a16:creationId xmlns:a16="http://schemas.microsoft.com/office/drawing/2014/main" id="{44C46F1A-0607-46E0-A637-E113100E0276}"/>
              </a:ext>
            </a:extLst>
          </p:cNvPr>
          <p:cNvSpPr>
            <a:spLocks noGrp="1"/>
          </p:cNvSpPr>
          <p:nvPr>
            <p:ph type="ftr" sz="quarter" idx="11"/>
          </p:nvPr>
        </p:nvSpPr>
        <p:spPr/>
        <p:txBody>
          <a:bodyPr/>
          <a:lstStyle/>
          <a:p>
            <a:r>
              <a:rPr lang="en-US"/>
              <a:t>Copyright 2020 Adiuvo Engineering &amp; Training, Ltd.</a:t>
            </a:r>
          </a:p>
        </p:txBody>
      </p:sp>
      <p:sp>
        <p:nvSpPr>
          <p:cNvPr id="5" name="Slide Number Placeholder 4">
            <a:extLst>
              <a:ext uri="{FF2B5EF4-FFF2-40B4-BE49-F238E27FC236}">
                <a16:creationId xmlns:a16="http://schemas.microsoft.com/office/drawing/2014/main" id="{DF3ABC4C-051E-4F8C-A75B-CA1E219AC94B}"/>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65408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48E7B8-6EA3-461A-8B9C-23CD3DF3AC3A}"/>
              </a:ext>
            </a:extLst>
          </p:cNvPr>
          <p:cNvSpPr>
            <a:spLocks noGrp="1"/>
          </p:cNvSpPr>
          <p:nvPr>
            <p:ph type="dt" sz="half" idx="10"/>
          </p:nvPr>
        </p:nvSpPr>
        <p:spPr/>
        <p:txBody>
          <a:bodyPr/>
          <a:lstStyle/>
          <a:p>
            <a:fld id="{4F639C54-F12F-4F39-8251-CA876262F5CE}" type="datetime1">
              <a:rPr lang="en-US" smtClean="0"/>
              <a:t>2/28/2021</a:t>
            </a:fld>
            <a:endParaRPr lang="en-US"/>
          </a:p>
        </p:txBody>
      </p:sp>
      <p:sp>
        <p:nvSpPr>
          <p:cNvPr id="3" name="Footer Placeholder 2">
            <a:extLst>
              <a:ext uri="{FF2B5EF4-FFF2-40B4-BE49-F238E27FC236}">
                <a16:creationId xmlns:a16="http://schemas.microsoft.com/office/drawing/2014/main" id="{42C7D91F-46A1-493D-892D-2505BDE08878}"/>
              </a:ext>
            </a:extLst>
          </p:cNvPr>
          <p:cNvSpPr>
            <a:spLocks noGrp="1"/>
          </p:cNvSpPr>
          <p:nvPr>
            <p:ph type="ftr" sz="quarter" idx="11"/>
          </p:nvPr>
        </p:nvSpPr>
        <p:spPr/>
        <p:txBody>
          <a:bodyPr/>
          <a:lstStyle/>
          <a:p>
            <a:r>
              <a:rPr lang="en-US"/>
              <a:t>Copyright 2020 Adiuvo Engineering &amp; Training, Ltd.</a:t>
            </a:r>
          </a:p>
        </p:txBody>
      </p:sp>
      <p:sp>
        <p:nvSpPr>
          <p:cNvPr id="4" name="Slide Number Placeholder 3">
            <a:extLst>
              <a:ext uri="{FF2B5EF4-FFF2-40B4-BE49-F238E27FC236}">
                <a16:creationId xmlns:a16="http://schemas.microsoft.com/office/drawing/2014/main" id="{5B13F9CA-F145-4F9B-897F-BBE950F22954}"/>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3611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6380-887D-4F2E-94C7-A0C210B9D7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2994BD-9AD1-4057-B185-69216ED7AF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2B946B-DA1E-47C8-B4BE-7FA85AEBF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0BC02C-1F68-41AC-B68B-E0196DF06429}"/>
              </a:ext>
            </a:extLst>
          </p:cNvPr>
          <p:cNvSpPr>
            <a:spLocks noGrp="1"/>
          </p:cNvSpPr>
          <p:nvPr>
            <p:ph type="dt" sz="half" idx="10"/>
          </p:nvPr>
        </p:nvSpPr>
        <p:spPr/>
        <p:txBody>
          <a:bodyPr/>
          <a:lstStyle/>
          <a:p>
            <a:fld id="{0D3BF144-7B92-4293-9DF9-3DE640C60A5D}" type="datetime1">
              <a:rPr lang="en-US" smtClean="0"/>
              <a:t>2/28/2021</a:t>
            </a:fld>
            <a:endParaRPr lang="en-US"/>
          </a:p>
        </p:txBody>
      </p:sp>
      <p:sp>
        <p:nvSpPr>
          <p:cNvPr id="6" name="Footer Placeholder 5">
            <a:extLst>
              <a:ext uri="{FF2B5EF4-FFF2-40B4-BE49-F238E27FC236}">
                <a16:creationId xmlns:a16="http://schemas.microsoft.com/office/drawing/2014/main" id="{9E072210-340B-405A-BAE9-02535C020AC9}"/>
              </a:ext>
            </a:extLst>
          </p:cNvPr>
          <p:cNvSpPr>
            <a:spLocks noGrp="1"/>
          </p:cNvSpPr>
          <p:nvPr>
            <p:ph type="ftr" sz="quarter" idx="11"/>
          </p:nvPr>
        </p:nvSpPr>
        <p:spPr/>
        <p:txBody>
          <a:bodyPr/>
          <a:lstStyle/>
          <a:p>
            <a:r>
              <a:rPr lang="en-US"/>
              <a:t>Copyright 2020 Adiuvo Engineering &amp; Training, Ltd.</a:t>
            </a:r>
          </a:p>
        </p:txBody>
      </p:sp>
      <p:sp>
        <p:nvSpPr>
          <p:cNvPr id="7" name="Slide Number Placeholder 6">
            <a:extLst>
              <a:ext uri="{FF2B5EF4-FFF2-40B4-BE49-F238E27FC236}">
                <a16:creationId xmlns:a16="http://schemas.microsoft.com/office/drawing/2014/main" id="{F8FF795D-E0E6-4044-A37B-47B9FBEC2A3B}"/>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369766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8C96-6531-4CB8-832C-AE210F582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2F941F-3C38-4091-98FA-4EB256926D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6469BA-52D4-4C5F-B611-604850ADB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98AF81-0D3A-4C9E-AA83-DDF762299609}"/>
              </a:ext>
            </a:extLst>
          </p:cNvPr>
          <p:cNvSpPr>
            <a:spLocks noGrp="1"/>
          </p:cNvSpPr>
          <p:nvPr>
            <p:ph type="dt" sz="half" idx="10"/>
          </p:nvPr>
        </p:nvSpPr>
        <p:spPr/>
        <p:txBody>
          <a:bodyPr/>
          <a:lstStyle/>
          <a:p>
            <a:fld id="{B052D547-DBAF-42E0-A053-6D6D5BB528DB}" type="datetime1">
              <a:rPr lang="en-US" smtClean="0"/>
              <a:t>2/28/2021</a:t>
            </a:fld>
            <a:endParaRPr lang="en-US"/>
          </a:p>
        </p:txBody>
      </p:sp>
      <p:sp>
        <p:nvSpPr>
          <p:cNvPr id="6" name="Footer Placeholder 5">
            <a:extLst>
              <a:ext uri="{FF2B5EF4-FFF2-40B4-BE49-F238E27FC236}">
                <a16:creationId xmlns:a16="http://schemas.microsoft.com/office/drawing/2014/main" id="{945FBFA4-AB81-48BE-8E34-0E2DE670905C}"/>
              </a:ext>
            </a:extLst>
          </p:cNvPr>
          <p:cNvSpPr>
            <a:spLocks noGrp="1"/>
          </p:cNvSpPr>
          <p:nvPr>
            <p:ph type="ftr" sz="quarter" idx="11"/>
          </p:nvPr>
        </p:nvSpPr>
        <p:spPr/>
        <p:txBody>
          <a:bodyPr/>
          <a:lstStyle/>
          <a:p>
            <a:r>
              <a:rPr lang="en-US"/>
              <a:t>Copyright 2020 Adiuvo Engineering &amp; Training, Ltd.</a:t>
            </a:r>
          </a:p>
        </p:txBody>
      </p:sp>
      <p:sp>
        <p:nvSpPr>
          <p:cNvPr id="7" name="Slide Number Placeholder 6">
            <a:extLst>
              <a:ext uri="{FF2B5EF4-FFF2-40B4-BE49-F238E27FC236}">
                <a16:creationId xmlns:a16="http://schemas.microsoft.com/office/drawing/2014/main" id="{6A613717-B3D2-4F33-A87D-A9354950818C}"/>
              </a:ext>
            </a:extLst>
          </p:cNvPr>
          <p:cNvSpPr>
            <a:spLocks noGrp="1"/>
          </p:cNvSpPr>
          <p:nvPr>
            <p:ph type="sldNum" sz="quarter" idx="12"/>
          </p:nvPr>
        </p:nvSpPr>
        <p:spPr/>
        <p:txBody>
          <a:bodyPr/>
          <a:lstStyle/>
          <a:p>
            <a:fld id="{869DC6BA-4FE4-48BA-9153-68AD698EC1FD}" type="slidenum">
              <a:rPr lang="en-US" smtClean="0"/>
              <a:t>‹#›</a:t>
            </a:fld>
            <a:endParaRPr lang="en-US"/>
          </a:p>
        </p:txBody>
      </p:sp>
    </p:spTree>
    <p:extLst>
      <p:ext uri="{BB962C8B-B14F-4D97-AF65-F5344CB8AC3E}">
        <p14:creationId xmlns:p14="http://schemas.microsoft.com/office/powerpoint/2010/main" val="337123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C1CC5-A931-4882-AC52-6A65286DA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077721-6F3A-462C-B394-8F4A08BE4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36C1F-E69D-4302-953F-9BB8B05520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73522-CA21-4EED-8420-289AA7B5D31B}" type="datetime1">
              <a:rPr lang="en-US" smtClean="0"/>
              <a:t>2/28/2021</a:t>
            </a:fld>
            <a:endParaRPr lang="en-US"/>
          </a:p>
        </p:txBody>
      </p:sp>
      <p:sp>
        <p:nvSpPr>
          <p:cNvPr id="5" name="Footer Placeholder 4">
            <a:extLst>
              <a:ext uri="{FF2B5EF4-FFF2-40B4-BE49-F238E27FC236}">
                <a16:creationId xmlns:a16="http://schemas.microsoft.com/office/drawing/2014/main" id="{03C42175-BA40-4F4E-AFC0-D292CFC50A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2020 Adiuvo Engineering &amp; Training, Ltd.</a:t>
            </a:r>
          </a:p>
        </p:txBody>
      </p:sp>
      <p:sp>
        <p:nvSpPr>
          <p:cNvPr id="6" name="Slide Number Placeholder 5">
            <a:extLst>
              <a:ext uri="{FF2B5EF4-FFF2-40B4-BE49-F238E27FC236}">
                <a16:creationId xmlns:a16="http://schemas.microsoft.com/office/drawing/2014/main" id="{B5C61C41-15C0-4B34-BAF1-AEAF04BC5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DC6BA-4FE4-48BA-9153-68AD698EC1FD}" type="slidenum">
              <a:rPr lang="en-US" smtClean="0"/>
              <a:t>‹#›</a:t>
            </a:fld>
            <a:endParaRPr lang="en-US"/>
          </a:p>
        </p:txBody>
      </p:sp>
      <p:sp>
        <p:nvSpPr>
          <p:cNvPr id="7" name="fc" descr=" ">
            <a:extLst>
              <a:ext uri="{FF2B5EF4-FFF2-40B4-BE49-F238E27FC236}">
                <a16:creationId xmlns:a16="http://schemas.microsoft.com/office/drawing/2014/main" id="{8149D057-678C-469A-AEED-61928EF07F18}"/>
              </a:ext>
            </a:extLst>
          </p:cNvPr>
          <p:cNvSpPr txBox="1"/>
          <p:nvPr userDrawn="1"/>
        </p:nvSpPr>
        <p:spPr>
          <a:xfrm>
            <a:off x="0" y="6537960"/>
            <a:ext cx="12192000" cy="223138"/>
          </a:xfrm>
          <a:prstGeom prst="rect">
            <a:avLst/>
          </a:prstGeom>
          <a:noFill/>
        </p:spPr>
        <p:txBody>
          <a:bodyPr vert="horz" rtlCol="0">
            <a:spAutoFit/>
          </a:bodyPr>
          <a:lstStyle/>
          <a:p>
            <a:pPr algn="ctr"/>
            <a:r>
              <a:rPr lang="en-US" sz="850" b="0" i="0" u="none" baseline="0">
                <a:solidFill>
                  <a:srgbClr val="000000"/>
                </a:solidFill>
                <a:latin typeface="Microsoft Sans Serif" panose="020B0604020202020204" pitchFamily="34" charset="0"/>
              </a:rPr>
              <a:t> </a:t>
            </a:r>
          </a:p>
        </p:txBody>
      </p:sp>
    </p:spTree>
    <p:extLst>
      <p:ext uri="{BB962C8B-B14F-4D97-AF65-F5344CB8AC3E}">
        <p14:creationId xmlns:p14="http://schemas.microsoft.com/office/powerpoint/2010/main" val="821298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adam@adiuvoengineering.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ore.digilentinc.com/basys-3-artix-7-fpga-beginner-board-recommended-for-introductory-use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xilinx.com/support/download/index.html/content/xilinx/en/downloadNav/viti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ATaylorCEngFIET/CrowdSupplyWorkShop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259E5B-84E1-414C-A9BF-22AF19990A1B}"/>
              </a:ext>
            </a:extLst>
          </p:cNvPr>
          <p:cNvSpPr>
            <a:spLocks noGrp="1"/>
          </p:cNvSpPr>
          <p:nvPr>
            <p:ph type="sldNum" sz="quarter" idx="12"/>
          </p:nvPr>
        </p:nvSpPr>
        <p:spPr/>
        <p:txBody>
          <a:bodyPr/>
          <a:lstStyle/>
          <a:p>
            <a:fld id="{869DC6BA-4FE4-48BA-9153-68AD698EC1FD}" type="slidenum">
              <a:rPr lang="en-US" smtClean="0"/>
              <a:t>1</a:t>
            </a:fld>
            <a:endParaRPr lang="en-US" dirty="0"/>
          </a:p>
        </p:txBody>
      </p:sp>
      <p:sp>
        <p:nvSpPr>
          <p:cNvPr id="5" name="Footer Placeholder 4">
            <a:extLst>
              <a:ext uri="{FF2B5EF4-FFF2-40B4-BE49-F238E27FC236}">
                <a16:creationId xmlns:a16="http://schemas.microsoft.com/office/drawing/2014/main" id="{289C8D3D-8775-4098-A8AC-734F29B6A8D3}"/>
              </a:ext>
            </a:extLst>
          </p:cNvPr>
          <p:cNvSpPr>
            <a:spLocks noGrp="1"/>
          </p:cNvSpPr>
          <p:nvPr>
            <p:ph type="ftr" sz="quarter" idx="11"/>
          </p:nvPr>
        </p:nvSpPr>
        <p:spPr/>
        <p:txBody>
          <a:bodyPr/>
          <a:lstStyle/>
          <a:p>
            <a:r>
              <a:rPr lang="en-US" dirty="0"/>
              <a:t>Copyright 2020 </a:t>
            </a:r>
            <a:r>
              <a:rPr lang="en-US" dirty="0" err="1"/>
              <a:t>Adiuvo</a:t>
            </a:r>
            <a:r>
              <a:rPr lang="en-US" dirty="0"/>
              <a:t> Engineering &amp; Training, Ltd.</a:t>
            </a:r>
          </a:p>
        </p:txBody>
      </p:sp>
      <p:sp>
        <p:nvSpPr>
          <p:cNvPr id="6" name="Title 5">
            <a:extLst>
              <a:ext uri="{FF2B5EF4-FFF2-40B4-BE49-F238E27FC236}">
                <a16:creationId xmlns:a16="http://schemas.microsoft.com/office/drawing/2014/main" id="{48073E9E-314E-4AB2-B263-9724E1A09F83}"/>
              </a:ext>
            </a:extLst>
          </p:cNvPr>
          <p:cNvSpPr txBox="1">
            <a:spLocks/>
          </p:cNvSpPr>
          <p:nvPr/>
        </p:nvSpPr>
        <p:spPr>
          <a:xfrm>
            <a:off x="831850" y="1709738"/>
            <a:ext cx="10515600" cy="285273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b="1" dirty="0"/>
              <a:t>Crowd Supply</a:t>
            </a:r>
            <a:endParaRPr lang="en-US" sz="5400" b="1" dirty="0">
              <a:solidFill>
                <a:srgbClr val="FF0000"/>
              </a:solidFill>
            </a:endParaRPr>
          </a:p>
          <a:p>
            <a:pPr algn="l"/>
            <a:endParaRPr lang="en-US" sz="5400" b="1" dirty="0"/>
          </a:p>
          <a:p>
            <a:pPr algn="l"/>
            <a:r>
              <a:rPr lang="en-US" sz="4800" dirty="0"/>
              <a:t>Course Workbook</a:t>
            </a:r>
            <a:endParaRPr lang="en-US" sz="4000" dirty="0"/>
          </a:p>
        </p:txBody>
      </p:sp>
    </p:spTree>
    <p:extLst>
      <p:ext uri="{BB962C8B-B14F-4D97-AF65-F5344CB8AC3E}">
        <p14:creationId xmlns:p14="http://schemas.microsoft.com/office/powerpoint/2010/main" val="664601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439886" y="1776549"/>
            <a:ext cx="5294811" cy="440800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10</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Leave the defaults unchanged and click next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 email&#10;&#10;Description automatically generated">
            <a:extLst>
              <a:ext uri="{FF2B5EF4-FFF2-40B4-BE49-F238E27FC236}">
                <a16:creationId xmlns:a16="http://schemas.microsoft.com/office/drawing/2014/main" id="{724B00EC-720A-45DC-A56D-8F285D22C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299" y="1872343"/>
            <a:ext cx="4963401" cy="4187870"/>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6663000" y="5714217"/>
            <a:ext cx="635726" cy="2772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1973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361509" y="1598528"/>
            <a:ext cx="5495107" cy="46803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11</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Click finish to export the hardware definition</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text, application&#10;&#10;Description automatically generated">
            <a:extLst>
              <a:ext uri="{FF2B5EF4-FFF2-40B4-BE49-F238E27FC236}">
                <a16:creationId xmlns:a16="http://schemas.microsoft.com/office/drawing/2014/main" id="{6B189DFD-F686-447C-8845-74F5577FC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7708" y="1698688"/>
            <a:ext cx="5316583" cy="4485867"/>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7377103" y="5787983"/>
            <a:ext cx="635726" cy="2993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256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499360" y="2537421"/>
            <a:ext cx="6818811" cy="30360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12</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From the Vivado Tools menu select launch Vitis, at the pop up dialog select browse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text, application, email&#10;&#10;Description automatically generated">
            <a:extLst>
              <a:ext uri="{FF2B5EF4-FFF2-40B4-BE49-F238E27FC236}">
                <a16:creationId xmlns:a16="http://schemas.microsoft.com/office/drawing/2014/main" id="{ABBC4845-BAD6-4528-86CC-703FCA9B8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721" y="2644841"/>
            <a:ext cx="6562725" cy="2771775"/>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7517674" y="3428999"/>
            <a:ext cx="1092926" cy="3940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67644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574617" y="2004398"/>
            <a:ext cx="7042765" cy="41801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13</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Create a new folder called </a:t>
            </a:r>
            <a:r>
              <a:rPr lang="en-US" dirty="0" err="1"/>
              <a:t>wksp</a:t>
            </a:r>
            <a:r>
              <a:rPr lang="en-US" dirty="0"/>
              <a:t> within the Vivado Project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a:extLst>
              <a:ext uri="{FF2B5EF4-FFF2-40B4-BE49-F238E27FC236}">
                <a16:creationId xmlns:a16="http://schemas.microsoft.com/office/drawing/2014/main" id="{A8977F49-894C-415D-B7A1-7BA3206F6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18" y="1964898"/>
            <a:ext cx="6959662" cy="4180157"/>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7517673" y="2644840"/>
            <a:ext cx="1800497" cy="6469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8854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1698171"/>
            <a:ext cx="8598329" cy="43542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14</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create application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A picture containing chart&#10;&#10;Description automatically generated">
            <a:extLst>
              <a:ext uri="{FF2B5EF4-FFF2-40B4-BE49-F238E27FC236}">
                <a16:creationId xmlns:a16="http://schemas.microsoft.com/office/drawing/2014/main" id="{CAF0D172-7136-45DD-AF9E-1F8D5CDDD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460" y="1835229"/>
            <a:ext cx="8225247" cy="4112624"/>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4337811" y="4281399"/>
            <a:ext cx="1044086" cy="1773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23625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117669" y="1733006"/>
            <a:ext cx="5399314" cy="424978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15</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Click on next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10;&#10;Description automatically generated">
            <a:extLst>
              <a:ext uri="{FF2B5EF4-FFF2-40B4-BE49-F238E27FC236}">
                <a16:creationId xmlns:a16="http://schemas.microsoft.com/office/drawing/2014/main" id="{BCFE1B14-6FA0-4CC5-9624-61DFF1327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290" y="1903809"/>
            <a:ext cx="5168102" cy="3975463"/>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6497537" y="5635841"/>
            <a:ext cx="635726" cy="15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8245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039291" y="1598528"/>
            <a:ext cx="5843452"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16</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“create a new platform from hardware (XSA)” and click browse</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 email&#10;&#10;Description automatically generated">
            <a:extLst>
              <a:ext uri="{FF2B5EF4-FFF2-40B4-BE49-F238E27FC236}">
                <a16:creationId xmlns:a16="http://schemas.microsoft.com/office/drawing/2014/main" id="{0C164A9B-36A6-4294-BF98-BEDB56F92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6591" y="1723470"/>
            <a:ext cx="5636985" cy="4336142"/>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4720987" y="2201338"/>
            <a:ext cx="2097823" cy="3205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63A2AB0C-4F19-4AEF-9B2A-E549874BF0F1}"/>
              </a:ext>
            </a:extLst>
          </p:cNvPr>
          <p:cNvSpPr/>
          <p:nvPr/>
        </p:nvSpPr>
        <p:spPr>
          <a:xfrm>
            <a:off x="8050781" y="2550412"/>
            <a:ext cx="559819" cy="3205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82290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376461" y="2067112"/>
            <a:ext cx="6928239" cy="416128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17</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6" y="1143782"/>
            <a:ext cx="10515599" cy="923330"/>
          </a:xfrm>
          <a:prstGeom prst="rect">
            <a:avLst/>
          </a:prstGeom>
          <a:noFill/>
        </p:spPr>
        <p:txBody>
          <a:bodyPr wrap="square" rtlCol="0">
            <a:spAutoFit/>
          </a:bodyPr>
          <a:lstStyle/>
          <a:p>
            <a:r>
              <a:rPr lang="en-US" b="1" dirty="0"/>
              <a:t>Step 1 – </a:t>
            </a:r>
            <a:r>
              <a:rPr lang="en-US" dirty="0"/>
              <a:t>Navigate to the location of the XSA we just exported from Vivado, click Open</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10;&#10;Description automatically generated">
            <a:extLst>
              <a:ext uri="{FF2B5EF4-FFF2-40B4-BE49-F238E27FC236}">
                <a16:creationId xmlns:a16="http://schemas.microsoft.com/office/drawing/2014/main" id="{00CD1FA3-65C7-43CA-987E-25BCF936E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461" y="2067112"/>
            <a:ext cx="6928239" cy="4161284"/>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3606291" y="3819844"/>
            <a:ext cx="5485458" cy="2906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10206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263537" y="2152153"/>
            <a:ext cx="5347063" cy="41191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18</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Click OK to use this as the platform</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 email&#10;&#10;Description automatically generated">
            <a:extLst>
              <a:ext uri="{FF2B5EF4-FFF2-40B4-BE49-F238E27FC236}">
                <a16:creationId xmlns:a16="http://schemas.microsoft.com/office/drawing/2014/main" id="{851E6AA4-88E1-46B2-B371-27255D77A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052" y="2288532"/>
            <a:ext cx="4998284" cy="3844834"/>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6628165" y="5920121"/>
            <a:ext cx="635726" cy="15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89929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039291" y="1741714"/>
            <a:ext cx="5503818" cy="43020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19</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Enter a project name and click next</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application, email&#10;&#10;Description automatically generated">
            <a:extLst>
              <a:ext uri="{FF2B5EF4-FFF2-40B4-BE49-F238E27FC236}">
                <a16:creationId xmlns:a16="http://schemas.microsoft.com/office/drawing/2014/main" id="{D9174A7A-DAD5-408D-BB2D-0B07D1840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669" y="1862192"/>
            <a:ext cx="5276306" cy="4058697"/>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3117668" y="2279716"/>
            <a:ext cx="5199017" cy="3853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A8830AC0-8A20-4872-A743-9C9364C3F9C4}"/>
              </a:ext>
            </a:extLst>
          </p:cNvPr>
          <p:cNvSpPr/>
          <p:nvPr/>
        </p:nvSpPr>
        <p:spPr>
          <a:xfrm>
            <a:off x="6474823" y="5625736"/>
            <a:ext cx="631372" cy="2587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255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99DE-44D7-433D-8C72-BC3E0E545A2E}"/>
              </a:ext>
            </a:extLst>
          </p:cNvPr>
          <p:cNvSpPr>
            <a:spLocks noGrp="1"/>
          </p:cNvSpPr>
          <p:nvPr>
            <p:ph type="title"/>
          </p:nvPr>
        </p:nvSpPr>
        <p:spPr/>
        <p:txBody>
          <a:bodyPr/>
          <a:lstStyle/>
          <a:p>
            <a:r>
              <a:rPr lang="en-US" dirty="0"/>
              <a:t>Table of Contents</a:t>
            </a:r>
          </a:p>
        </p:txBody>
      </p:sp>
      <p:graphicFrame>
        <p:nvGraphicFramePr>
          <p:cNvPr id="6" name="Content Placeholder 5">
            <a:extLst>
              <a:ext uri="{FF2B5EF4-FFF2-40B4-BE49-F238E27FC236}">
                <a16:creationId xmlns:a16="http://schemas.microsoft.com/office/drawing/2014/main" id="{52CAEA68-8B75-4C65-B89D-367332FA4218}"/>
              </a:ext>
            </a:extLst>
          </p:cNvPr>
          <p:cNvGraphicFramePr>
            <a:graphicFrameLocks noGrp="1"/>
          </p:cNvGraphicFramePr>
          <p:nvPr>
            <p:ph idx="1"/>
            <p:extLst>
              <p:ext uri="{D42A27DB-BD31-4B8C-83A1-F6EECF244321}">
                <p14:modId xmlns:p14="http://schemas.microsoft.com/office/powerpoint/2010/main" val="3478895966"/>
              </p:ext>
            </p:extLst>
          </p:nvPr>
        </p:nvGraphicFramePr>
        <p:xfrm>
          <a:off x="838200" y="1825625"/>
          <a:ext cx="10515600" cy="1854200"/>
        </p:xfrm>
        <a:graphic>
          <a:graphicData uri="http://schemas.openxmlformats.org/drawingml/2006/table">
            <a:tbl>
              <a:tblPr firstRow="1" bandRow="1">
                <a:tableStyleId>{2D5ABB26-0587-4C30-8999-92F81FD0307C}</a:tableStyleId>
              </a:tblPr>
              <a:tblGrid>
                <a:gridCol w="5570989">
                  <a:extLst>
                    <a:ext uri="{9D8B030D-6E8A-4147-A177-3AD203B41FA5}">
                      <a16:colId xmlns:a16="http://schemas.microsoft.com/office/drawing/2014/main" val="3763110940"/>
                    </a:ext>
                  </a:extLst>
                </a:gridCol>
                <a:gridCol w="4944611">
                  <a:extLst>
                    <a:ext uri="{9D8B030D-6E8A-4147-A177-3AD203B41FA5}">
                      <a16:colId xmlns:a16="http://schemas.microsoft.com/office/drawing/2014/main" val="2207997188"/>
                    </a:ext>
                  </a:extLst>
                </a:gridCol>
              </a:tblGrid>
              <a:tr h="370840">
                <a:tc>
                  <a:txBody>
                    <a:bodyPr/>
                    <a:lstStyle/>
                    <a:p>
                      <a:r>
                        <a:rPr lang="en-US" dirty="0"/>
                        <a:t>About this Workbook</a:t>
                      </a:r>
                    </a:p>
                  </a:txBody>
                  <a:tcPr/>
                </a:tc>
                <a:tc>
                  <a:txBody>
                    <a:bodyPr/>
                    <a:lstStyle/>
                    <a:p>
                      <a:r>
                        <a:rPr lang="en-US" dirty="0">
                          <a:hlinkClick r:id="rId3" action="ppaction://hlinksldjump"/>
                        </a:rPr>
                        <a:t>Slide 3</a:t>
                      </a:r>
                      <a:endParaRPr lang="en-US" dirty="0"/>
                    </a:p>
                  </a:txBody>
                  <a:tcPr/>
                </a:tc>
                <a:extLst>
                  <a:ext uri="{0D108BD9-81ED-4DB2-BD59-A6C34878D82A}">
                    <a16:rowId xmlns:a16="http://schemas.microsoft.com/office/drawing/2014/main" val="579453375"/>
                  </a:ext>
                </a:extLst>
              </a:tr>
              <a:tr h="370840">
                <a:tc>
                  <a:txBody>
                    <a:bodyPr/>
                    <a:lstStyle/>
                    <a:p>
                      <a:r>
                        <a:rPr lang="en-US" dirty="0"/>
                        <a:t>Pre-Lab: Workshop Pre-requisites</a:t>
                      </a:r>
                    </a:p>
                  </a:txBody>
                  <a:tcPr/>
                </a:tc>
                <a:tc>
                  <a:txBody>
                    <a:bodyPr/>
                    <a:lstStyle/>
                    <a:p>
                      <a:r>
                        <a:rPr lang="en-US" dirty="0">
                          <a:hlinkClick r:id="rId4" action="ppaction://hlinksldjump"/>
                        </a:rPr>
                        <a:t>Slide 4</a:t>
                      </a:r>
                      <a:endParaRPr lang="en-US" dirty="0"/>
                    </a:p>
                  </a:txBody>
                  <a:tcPr/>
                </a:tc>
                <a:extLst>
                  <a:ext uri="{0D108BD9-81ED-4DB2-BD59-A6C34878D82A}">
                    <a16:rowId xmlns:a16="http://schemas.microsoft.com/office/drawing/2014/main" val="2680129411"/>
                  </a:ext>
                </a:extLst>
              </a:tr>
              <a:tr h="370840">
                <a:tc>
                  <a:txBody>
                    <a:bodyPr/>
                    <a:lstStyle/>
                    <a:p>
                      <a:r>
                        <a:rPr lang="en-US" dirty="0"/>
                        <a:t>Lab : Implementing the Vivado Design</a:t>
                      </a:r>
                      <a:endParaRPr lang="en-US" dirty="0">
                        <a:solidFill>
                          <a:schemeClr val="tx1"/>
                        </a:solidFill>
                      </a:endParaRPr>
                    </a:p>
                  </a:txBody>
                  <a:tcPr/>
                </a:tc>
                <a:tc>
                  <a:txBody>
                    <a:bodyPr/>
                    <a:lstStyle/>
                    <a:p>
                      <a:r>
                        <a:rPr lang="en-US" dirty="0">
                          <a:hlinkClick r:id="rId5" action="ppaction://hlinksldjump"/>
                        </a:rPr>
                        <a:t>Slide 7</a:t>
                      </a:r>
                      <a:endParaRPr lang="en-US" dirty="0"/>
                    </a:p>
                  </a:txBody>
                  <a:tcPr/>
                </a:tc>
                <a:extLst>
                  <a:ext uri="{0D108BD9-81ED-4DB2-BD59-A6C34878D82A}">
                    <a16:rowId xmlns:a16="http://schemas.microsoft.com/office/drawing/2014/main" val="169395865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586093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46836300"/>
                  </a:ext>
                </a:extLst>
              </a:tr>
            </a:tbl>
          </a:graphicData>
        </a:graphic>
      </p:graphicFrame>
      <p:sp>
        <p:nvSpPr>
          <p:cNvPr id="4" name="Footer Placeholder 3">
            <a:extLst>
              <a:ext uri="{FF2B5EF4-FFF2-40B4-BE49-F238E27FC236}">
                <a16:creationId xmlns:a16="http://schemas.microsoft.com/office/drawing/2014/main" id="{6703A162-AF5C-44D0-856A-59DC3F0C73DE}"/>
              </a:ext>
            </a:extLst>
          </p:cNvPr>
          <p:cNvSpPr>
            <a:spLocks noGrp="1"/>
          </p:cNvSpPr>
          <p:nvPr>
            <p:ph type="ftr" sz="quarter" idx="11"/>
          </p:nvPr>
        </p:nvSpPr>
        <p:spPr/>
        <p:txBody>
          <a:bodyPr/>
          <a:lstStyle/>
          <a:p>
            <a:r>
              <a:rPr lang="en-US"/>
              <a:t>Copyright 2020 Adiuvo Engineering &amp; Training, Ltd.</a:t>
            </a:r>
          </a:p>
        </p:txBody>
      </p:sp>
      <p:sp>
        <p:nvSpPr>
          <p:cNvPr id="5" name="Slide Number Placeholder 4">
            <a:extLst>
              <a:ext uri="{FF2B5EF4-FFF2-40B4-BE49-F238E27FC236}">
                <a16:creationId xmlns:a16="http://schemas.microsoft.com/office/drawing/2014/main" id="{21ECE373-8B15-4840-88FF-308B737BA716}"/>
              </a:ext>
            </a:extLst>
          </p:cNvPr>
          <p:cNvSpPr>
            <a:spLocks noGrp="1"/>
          </p:cNvSpPr>
          <p:nvPr>
            <p:ph type="sldNum" sz="quarter" idx="12"/>
          </p:nvPr>
        </p:nvSpPr>
        <p:spPr/>
        <p:txBody>
          <a:bodyPr/>
          <a:lstStyle/>
          <a:p>
            <a:fld id="{869DC6BA-4FE4-48BA-9153-68AD698EC1FD}" type="slidenum">
              <a:rPr lang="en-US" smtClean="0"/>
              <a:t>2</a:t>
            </a:fld>
            <a:endParaRPr lang="en-US"/>
          </a:p>
        </p:txBody>
      </p:sp>
    </p:spTree>
    <p:extLst>
      <p:ext uri="{BB962C8B-B14F-4D97-AF65-F5344CB8AC3E}">
        <p14:creationId xmlns:p14="http://schemas.microsoft.com/office/powerpoint/2010/main" val="3537409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969623" y="1598528"/>
            <a:ext cx="5965371"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20</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Leave the domains unchanged, clicked next</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application&#10;&#10;Description automatically generated">
            <a:extLst>
              <a:ext uri="{FF2B5EF4-FFF2-40B4-BE49-F238E27FC236}">
                <a16:creationId xmlns:a16="http://schemas.microsoft.com/office/drawing/2014/main" id="{E19D688D-BB8A-4FAA-8F23-9E48045F7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217" y="1694720"/>
            <a:ext cx="5711734" cy="4393642"/>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6689125" y="5714218"/>
            <a:ext cx="739286" cy="3741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29359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013167" y="1598528"/>
            <a:ext cx="5852160"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21</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the hello world project click next</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application&#10;&#10;Description automatically generated">
            <a:extLst>
              <a:ext uri="{FF2B5EF4-FFF2-40B4-BE49-F238E27FC236}">
                <a16:creationId xmlns:a16="http://schemas.microsoft.com/office/drawing/2014/main" id="{C566E651-1E1A-4385-8A43-D22E011B9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901" y="1739093"/>
            <a:ext cx="5596365" cy="4304896"/>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7980242" y="5714217"/>
            <a:ext cx="763024" cy="3297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52364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1793966"/>
            <a:ext cx="8598329" cy="43905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22</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You will see a project be created as below – Connect the Basys3 to the development system using the USB cable and turn on the board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 email&#10;&#10;Description automatically generated">
            <a:extLst>
              <a:ext uri="{FF2B5EF4-FFF2-40B4-BE49-F238E27FC236}">
                <a16:creationId xmlns:a16="http://schemas.microsoft.com/office/drawing/2014/main" id="{E01786C1-37A0-4E18-B26E-C817CEF5E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7222" y="1925329"/>
            <a:ext cx="8255724" cy="4127862"/>
          </a:xfrm>
          <a:prstGeom prst="rect">
            <a:avLst/>
          </a:prstGeom>
        </p:spPr>
      </p:pic>
    </p:spTree>
    <p:extLst>
      <p:ext uri="{BB962C8B-B14F-4D97-AF65-F5344CB8AC3E}">
        <p14:creationId xmlns:p14="http://schemas.microsoft.com/office/powerpoint/2010/main" val="3706592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648891" y="1803076"/>
            <a:ext cx="4606835" cy="45038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23</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In the assistant window select the project, right click on release and from the Debug menu select launch on Hardware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a:extLst>
              <a:ext uri="{FF2B5EF4-FFF2-40B4-BE49-F238E27FC236}">
                <a16:creationId xmlns:a16="http://schemas.microsoft.com/office/drawing/2014/main" id="{260372F1-C9D5-4092-A720-6F78B4740EBE}"/>
              </a:ext>
            </a:extLst>
          </p:cNvPr>
          <p:cNvPicPr>
            <a:picLocks noChangeAspect="1"/>
          </p:cNvPicPr>
          <p:nvPr/>
        </p:nvPicPr>
        <p:blipFill>
          <a:blip r:embed="rId3"/>
          <a:stretch>
            <a:fillRect/>
          </a:stretch>
        </p:blipFill>
        <p:spPr>
          <a:xfrm>
            <a:off x="3766250" y="1916287"/>
            <a:ext cx="4378279" cy="4307375"/>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3766250" y="4357136"/>
            <a:ext cx="3757956" cy="17388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14389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2203269"/>
            <a:ext cx="8598329" cy="31437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24</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477328"/>
          </a:xfrm>
          <a:prstGeom prst="rect">
            <a:avLst/>
          </a:prstGeom>
          <a:noFill/>
        </p:spPr>
        <p:txBody>
          <a:bodyPr wrap="square" rtlCol="0">
            <a:spAutoFit/>
          </a:bodyPr>
          <a:lstStyle/>
          <a:p>
            <a:r>
              <a:rPr lang="en-US" b="1" dirty="0"/>
              <a:t>Step 1 – </a:t>
            </a:r>
            <a:r>
              <a:rPr lang="en-US" dirty="0"/>
              <a:t>Open a terminal window (9600N1) when the debug is loaded single step through the design, and you will see the hello world in the terminal. This proves the MicroBlaze is working all OK so we can start with the application development.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a:extLst>
              <a:ext uri="{FF2B5EF4-FFF2-40B4-BE49-F238E27FC236}">
                <a16:creationId xmlns:a16="http://schemas.microsoft.com/office/drawing/2014/main" id="{543A1E7A-1E54-4F37-B363-D1B33EBC5C35}"/>
              </a:ext>
            </a:extLst>
          </p:cNvPr>
          <p:cNvPicPr>
            <a:picLocks noChangeAspect="1"/>
          </p:cNvPicPr>
          <p:nvPr/>
        </p:nvPicPr>
        <p:blipFill>
          <a:blip r:embed="rId3"/>
          <a:stretch>
            <a:fillRect/>
          </a:stretch>
        </p:blipFill>
        <p:spPr>
          <a:xfrm>
            <a:off x="1764743" y="2324147"/>
            <a:ext cx="8360681" cy="2902413"/>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066575" y="2493377"/>
            <a:ext cx="1695527" cy="2324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79868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2067112"/>
            <a:ext cx="8598329" cy="32276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25</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Clone the repository with the command   </a:t>
            </a:r>
          </a:p>
          <a:p>
            <a:r>
              <a:rPr lang="en-US" dirty="0"/>
              <a:t>git clone https://github.com/ATaylorCEngFIET/CrowdSupplyWorkShop2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Text&#10;&#10;Description automatically generated">
            <a:extLst>
              <a:ext uri="{FF2B5EF4-FFF2-40B4-BE49-F238E27FC236}">
                <a16:creationId xmlns:a16="http://schemas.microsoft.com/office/drawing/2014/main" id="{9A4A6D03-E4B2-4972-A9E6-ABED0A568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844" y="2238907"/>
            <a:ext cx="8412480" cy="2941157"/>
          </a:xfrm>
          <a:prstGeom prst="rect">
            <a:avLst/>
          </a:prstGeom>
        </p:spPr>
      </p:pic>
    </p:spTree>
    <p:extLst>
      <p:ext uri="{BB962C8B-B14F-4D97-AF65-F5344CB8AC3E}">
        <p14:creationId xmlns:p14="http://schemas.microsoft.com/office/powerpoint/2010/main" val="2754516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1" y="1598529"/>
            <a:ext cx="8153400" cy="43575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26</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This will clone two source files from the repo – copy both these files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12" name="Picture 11" descr="Graphical user interface&#10;&#10;Description automatically generated">
            <a:extLst>
              <a:ext uri="{FF2B5EF4-FFF2-40B4-BE49-F238E27FC236}">
                <a16:creationId xmlns:a16="http://schemas.microsoft.com/office/drawing/2014/main" id="{F0C9E60B-1D41-410F-8BFE-F05ED0EB0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0" y="1598528"/>
            <a:ext cx="8153400" cy="4357590"/>
          </a:xfrm>
          <a:prstGeom prst="rect">
            <a:avLst/>
          </a:prstGeom>
        </p:spPr>
      </p:pic>
    </p:spTree>
    <p:extLst>
      <p:ext uri="{BB962C8B-B14F-4D97-AF65-F5344CB8AC3E}">
        <p14:creationId xmlns:p14="http://schemas.microsoft.com/office/powerpoint/2010/main" val="2408071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1598528"/>
            <a:ext cx="8598329"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27</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Copy them into the </a:t>
            </a:r>
            <a:r>
              <a:rPr lang="en-US" dirty="0" err="1"/>
              <a:t>wksp</a:t>
            </a:r>
            <a:r>
              <a:rPr lang="en-US" dirty="0"/>
              <a:t> files under the </a:t>
            </a:r>
            <a:r>
              <a:rPr lang="en-US" dirty="0" err="1"/>
              <a:t>src</a:t>
            </a:r>
            <a:r>
              <a:rPr lang="en-US" dirty="0"/>
              <a:t> for the previously created project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10;&#10;Description automatically generated with medium confidence">
            <a:extLst>
              <a:ext uri="{FF2B5EF4-FFF2-40B4-BE49-F238E27FC236}">
                <a16:creationId xmlns:a16="http://schemas.microsoft.com/office/drawing/2014/main" id="{8940ECDF-3CED-445D-8E63-566554EED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9" y="1573324"/>
            <a:ext cx="8598329" cy="4595382"/>
          </a:xfrm>
          <a:prstGeom prst="rect">
            <a:avLst/>
          </a:prstGeom>
        </p:spPr>
      </p:pic>
    </p:spTree>
    <p:extLst>
      <p:ext uri="{BB962C8B-B14F-4D97-AF65-F5344CB8AC3E}">
        <p14:creationId xmlns:p14="http://schemas.microsoft.com/office/powerpoint/2010/main" val="3237610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666309" y="2067111"/>
            <a:ext cx="4554582" cy="33931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28</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If prompted allow the </a:t>
            </a:r>
            <a:r>
              <a:rPr lang="en-US" dirty="0" err="1"/>
              <a:t>helloworld.c</a:t>
            </a:r>
            <a:r>
              <a:rPr lang="en-US" dirty="0"/>
              <a:t> file to be replaced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15" name="Picture 14" descr="Graphical user interface, text, application, chat or text message&#10;&#10;Description automatically generated">
            <a:extLst>
              <a:ext uri="{FF2B5EF4-FFF2-40B4-BE49-F238E27FC236}">
                <a16:creationId xmlns:a16="http://schemas.microsoft.com/office/drawing/2014/main" id="{8D5C88C7-C098-491B-A132-9D7C12DB4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5246" y="1932793"/>
            <a:ext cx="5019675" cy="3781425"/>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6445285" y="2223903"/>
            <a:ext cx="922166" cy="4209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31126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733007" y="1954107"/>
            <a:ext cx="8482148" cy="43494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29</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The Vitis project should now show, the new files we just copied in – click build project on the hammer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Text&#10;&#10;Description automatically generated">
            <a:extLst>
              <a:ext uri="{FF2B5EF4-FFF2-40B4-BE49-F238E27FC236}">
                <a16:creationId xmlns:a16="http://schemas.microsoft.com/office/drawing/2014/main" id="{FAE442CF-5179-4C53-B1A5-F5F26835E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092" y="2067112"/>
            <a:ext cx="8267180" cy="4133590"/>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214450" y="2160395"/>
            <a:ext cx="319744" cy="1837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6528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DF26-786E-4AAC-8831-2F18D395ABAE}"/>
              </a:ext>
            </a:extLst>
          </p:cNvPr>
          <p:cNvSpPr>
            <a:spLocks noGrp="1"/>
          </p:cNvSpPr>
          <p:nvPr>
            <p:ph type="title"/>
          </p:nvPr>
        </p:nvSpPr>
        <p:spPr/>
        <p:txBody>
          <a:bodyPr/>
          <a:lstStyle/>
          <a:p>
            <a:r>
              <a:rPr lang="en-US" dirty="0"/>
              <a:t>About this Workbook</a:t>
            </a:r>
          </a:p>
        </p:txBody>
      </p:sp>
      <p:sp>
        <p:nvSpPr>
          <p:cNvPr id="3" name="Content Placeholder 2">
            <a:extLst>
              <a:ext uri="{FF2B5EF4-FFF2-40B4-BE49-F238E27FC236}">
                <a16:creationId xmlns:a16="http://schemas.microsoft.com/office/drawing/2014/main" id="{76E40BEE-2310-4AA9-A794-722DD83729F5}"/>
              </a:ext>
            </a:extLst>
          </p:cNvPr>
          <p:cNvSpPr>
            <a:spLocks noGrp="1"/>
          </p:cNvSpPr>
          <p:nvPr>
            <p:ph idx="1"/>
          </p:nvPr>
        </p:nvSpPr>
        <p:spPr/>
        <p:txBody>
          <a:bodyPr/>
          <a:lstStyle/>
          <a:p>
            <a:pPr marL="0" indent="0">
              <a:buNone/>
            </a:pPr>
            <a:r>
              <a:rPr lang="en-US" dirty="0"/>
              <a:t>This workbook is designed to be used in conjunction with the Crowd Supply lab one workshop. </a:t>
            </a:r>
          </a:p>
          <a:p>
            <a:pPr marL="0" indent="0">
              <a:buNone/>
            </a:pPr>
            <a:endParaRPr lang="en-US" dirty="0"/>
          </a:p>
          <a:p>
            <a:pPr marL="0" indent="0">
              <a:buNone/>
            </a:pPr>
            <a:r>
              <a:rPr lang="en-US" dirty="0"/>
              <a:t>The contents of this workbook are created by </a:t>
            </a:r>
            <a:r>
              <a:rPr lang="en-US" dirty="0" err="1"/>
              <a:t>Adiuvo</a:t>
            </a:r>
            <a:r>
              <a:rPr lang="en-US" dirty="0"/>
              <a:t> Engineering &amp; Training, Ltd. </a:t>
            </a:r>
          </a:p>
          <a:p>
            <a:pPr marL="0" indent="0">
              <a:buNone/>
            </a:pPr>
            <a:endParaRPr lang="en-US" dirty="0"/>
          </a:p>
          <a:p>
            <a:pPr marL="0" indent="0">
              <a:buNone/>
            </a:pPr>
            <a:r>
              <a:rPr lang="en-US" dirty="0"/>
              <a:t>If you have any questions about the contents, or need assistance, please contact Adam Taylor at </a:t>
            </a:r>
            <a:r>
              <a:rPr lang="en-US" dirty="0">
                <a:hlinkClick r:id="rId2"/>
              </a:rPr>
              <a:t>adam@adiuvoengineering.com</a:t>
            </a:r>
            <a:r>
              <a:rPr lang="en-US" dirty="0"/>
              <a:t>. </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7C152772-CFEB-406E-B188-E87E2B7114D1}"/>
              </a:ext>
            </a:extLst>
          </p:cNvPr>
          <p:cNvSpPr>
            <a:spLocks noGrp="1"/>
          </p:cNvSpPr>
          <p:nvPr>
            <p:ph type="ftr" sz="quarter" idx="11"/>
          </p:nvPr>
        </p:nvSpPr>
        <p:spPr/>
        <p:txBody>
          <a:bodyPr/>
          <a:lstStyle/>
          <a:p>
            <a:r>
              <a:rPr lang="en-US"/>
              <a:t>Copyright 2020 Adiuvo Engineering &amp; Training, Ltd.</a:t>
            </a:r>
          </a:p>
        </p:txBody>
      </p:sp>
      <p:sp>
        <p:nvSpPr>
          <p:cNvPr id="5" name="Slide Number Placeholder 4">
            <a:extLst>
              <a:ext uri="{FF2B5EF4-FFF2-40B4-BE49-F238E27FC236}">
                <a16:creationId xmlns:a16="http://schemas.microsoft.com/office/drawing/2014/main" id="{BE20CD70-85CF-4C37-84A4-8EE8F1590EFC}"/>
              </a:ext>
            </a:extLst>
          </p:cNvPr>
          <p:cNvSpPr>
            <a:spLocks noGrp="1"/>
          </p:cNvSpPr>
          <p:nvPr>
            <p:ph type="sldNum" sz="quarter" idx="12"/>
          </p:nvPr>
        </p:nvSpPr>
        <p:spPr/>
        <p:txBody>
          <a:bodyPr/>
          <a:lstStyle/>
          <a:p>
            <a:fld id="{869DC6BA-4FE4-48BA-9153-68AD698EC1FD}" type="slidenum">
              <a:rPr lang="en-US" smtClean="0"/>
              <a:t>3</a:t>
            </a:fld>
            <a:endParaRPr lang="en-US"/>
          </a:p>
        </p:txBody>
      </p:sp>
    </p:spTree>
    <p:extLst>
      <p:ext uri="{BB962C8B-B14F-4D97-AF65-F5344CB8AC3E}">
        <p14:creationId xmlns:p14="http://schemas.microsoft.com/office/powerpoint/2010/main" val="1702623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28503" y="1915989"/>
            <a:ext cx="8598329" cy="44887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30</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Once the build competes re-run the debug on hardware –with a VGA monitor attached, click on run – after a few seconds you should see the game appear on the screen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text, application&#10;&#10;Description automatically generated">
            <a:extLst>
              <a:ext uri="{FF2B5EF4-FFF2-40B4-BE49-F238E27FC236}">
                <a16:creationId xmlns:a16="http://schemas.microsoft.com/office/drawing/2014/main" id="{9212BE72-8651-494F-AE1E-5E3A0FC84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589" y="2041253"/>
            <a:ext cx="8448324" cy="4224162"/>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883479" y="2133245"/>
            <a:ext cx="635726" cy="15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6403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239589" y="1598528"/>
            <a:ext cx="5050971"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31</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Once compiled re launch the Software Debugger on the hardware</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12" name="Picture 11">
            <a:extLst>
              <a:ext uri="{FF2B5EF4-FFF2-40B4-BE49-F238E27FC236}">
                <a16:creationId xmlns:a16="http://schemas.microsoft.com/office/drawing/2014/main" id="{358AB2CC-D1ED-4651-87E2-64919E10B4FA}"/>
              </a:ext>
            </a:extLst>
          </p:cNvPr>
          <p:cNvPicPr>
            <a:picLocks noChangeAspect="1"/>
          </p:cNvPicPr>
          <p:nvPr/>
        </p:nvPicPr>
        <p:blipFill>
          <a:blip r:embed="rId3"/>
          <a:stretch>
            <a:fillRect/>
          </a:stretch>
        </p:blipFill>
        <p:spPr>
          <a:xfrm>
            <a:off x="3361508" y="1717129"/>
            <a:ext cx="4700359" cy="4348824"/>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3402873" y="4133353"/>
            <a:ext cx="4513217" cy="12137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0111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082834" y="2481943"/>
            <a:ext cx="6052457" cy="19158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32</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If you see a dialog about the Debug Session already running click relaunch</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10;&#10;Description automatically generated">
            <a:extLst>
              <a:ext uri="{FF2B5EF4-FFF2-40B4-BE49-F238E27FC236}">
                <a16:creationId xmlns:a16="http://schemas.microsoft.com/office/drawing/2014/main" id="{DED69B73-4217-4E66-A80B-D6A58F310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112" y="2638425"/>
            <a:ext cx="5819775" cy="1581150"/>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7768987" y="3715342"/>
            <a:ext cx="1139881" cy="4299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53088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25092" y="1948657"/>
            <a:ext cx="8598329" cy="444522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33</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Expand the Binaries and you will see the ELF file which is running on the MicroBlaze – To use this on the board from power up we need to include it in the bitstream</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15" name="Picture 14" descr="Graphical user interface, text, application&#10;&#10;Description automatically generated">
            <a:extLst>
              <a:ext uri="{FF2B5EF4-FFF2-40B4-BE49-F238E27FC236}">
                <a16:creationId xmlns:a16="http://schemas.microsoft.com/office/drawing/2014/main" id="{2959D180-FAE4-4D44-9EDE-9F567C9FF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9594" y="2067112"/>
            <a:ext cx="8374855" cy="4187428"/>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1769687" y="2644841"/>
            <a:ext cx="1173809" cy="3509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61221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1598528"/>
            <a:ext cx="8598329" cy="44278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34</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Switch back to Vivado</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10;&#10;Description automatically generated">
            <a:extLst>
              <a:ext uri="{FF2B5EF4-FFF2-40B4-BE49-F238E27FC236}">
                <a16:creationId xmlns:a16="http://schemas.microsoft.com/office/drawing/2014/main" id="{D47F3F6F-7B82-4E4A-85A1-75DB198B0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652" y="1698172"/>
            <a:ext cx="8390708" cy="4195354"/>
          </a:xfrm>
          <a:prstGeom prst="rect">
            <a:avLst/>
          </a:prstGeom>
        </p:spPr>
      </p:pic>
    </p:spTree>
    <p:extLst>
      <p:ext uri="{BB962C8B-B14F-4D97-AF65-F5344CB8AC3E}">
        <p14:creationId xmlns:p14="http://schemas.microsoft.com/office/powerpoint/2010/main" val="323562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281645" y="1598529"/>
            <a:ext cx="6888481" cy="41156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35</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From the Tools menu select Associate ELF File</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a:extLst>
              <a:ext uri="{FF2B5EF4-FFF2-40B4-BE49-F238E27FC236}">
                <a16:creationId xmlns:a16="http://schemas.microsoft.com/office/drawing/2014/main" id="{286530C1-8546-45B5-8D55-E9F472BCB407}"/>
              </a:ext>
            </a:extLst>
          </p:cNvPr>
          <p:cNvPicPr>
            <a:picLocks noChangeAspect="1"/>
          </p:cNvPicPr>
          <p:nvPr/>
        </p:nvPicPr>
        <p:blipFill>
          <a:blip r:embed="rId3"/>
          <a:stretch>
            <a:fillRect/>
          </a:stretch>
        </p:blipFill>
        <p:spPr>
          <a:xfrm>
            <a:off x="2429691" y="1735188"/>
            <a:ext cx="6646953" cy="3793666"/>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3519204" y="3088324"/>
            <a:ext cx="2576796" cy="2535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916731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447109" y="2067112"/>
            <a:ext cx="6992982" cy="41174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36</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 on the MicroBlaze design sources</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10;&#10;Description automatically generated">
            <a:extLst>
              <a:ext uri="{FF2B5EF4-FFF2-40B4-BE49-F238E27FC236}">
                <a16:creationId xmlns:a16="http://schemas.microsoft.com/office/drawing/2014/main" id="{C719D331-B821-47BD-8ACD-42F0E334C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4207" y="2153009"/>
            <a:ext cx="6841754" cy="3945648"/>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944440" y="3429000"/>
            <a:ext cx="6260520" cy="3853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23129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196046" y="1950719"/>
            <a:ext cx="5347063" cy="35705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37</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Click Add Files and select the ELF from Vitis Project we just created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application&#10;&#10;Description automatically generated">
            <a:extLst>
              <a:ext uri="{FF2B5EF4-FFF2-40B4-BE49-F238E27FC236}">
                <a16:creationId xmlns:a16="http://schemas.microsoft.com/office/drawing/2014/main" id="{D92D1502-8E35-4C9D-84A6-EC7AB0E55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536" y="2067112"/>
            <a:ext cx="5143500" cy="3333750"/>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5321878" y="4351068"/>
            <a:ext cx="1139881" cy="4038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34482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447109" y="1811383"/>
            <a:ext cx="6852145" cy="41365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38</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the PONG file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12" name="Picture 11">
            <a:extLst>
              <a:ext uri="{FF2B5EF4-FFF2-40B4-BE49-F238E27FC236}">
                <a16:creationId xmlns:a16="http://schemas.microsoft.com/office/drawing/2014/main" id="{21F9B2E3-9823-4A81-81CF-66A73D538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914" y="1957187"/>
            <a:ext cx="6708340" cy="3868708"/>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892745" y="3157993"/>
            <a:ext cx="6242545" cy="4473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5033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45920" y="1598528"/>
            <a:ext cx="8598329"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39</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the design settings</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text, application&#10;&#10;Description automatically generated">
            <a:extLst>
              <a:ext uri="{FF2B5EF4-FFF2-40B4-BE49-F238E27FC236}">
                <a16:creationId xmlns:a16="http://schemas.microsoft.com/office/drawing/2014/main" id="{20EFA634-725D-40B3-87AA-6F8DDABAC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800" y="1792899"/>
            <a:ext cx="8394568" cy="4197284"/>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801982" y="1899085"/>
            <a:ext cx="635726" cy="15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07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4E701E-CACE-41D3-8AC3-88B27FF86B34}"/>
              </a:ext>
            </a:extLst>
          </p:cNvPr>
          <p:cNvSpPr>
            <a:spLocks noGrp="1"/>
          </p:cNvSpPr>
          <p:nvPr>
            <p:ph type="title"/>
          </p:nvPr>
        </p:nvSpPr>
        <p:spPr/>
        <p:txBody>
          <a:bodyPr anchor="t"/>
          <a:lstStyle/>
          <a:p>
            <a:r>
              <a:rPr lang="en-US" b="1" dirty="0"/>
              <a:t>Pre-Lab</a:t>
            </a:r>
            <a:br>
              <a:rPr lang="en-US" dirty="0"/>
            </a:br>
            <a:r>
              <a:rPr lang="en-US" sz="4000" dirty="0"/>
              <a:t>Workshop Pre-requisites</a:t>
            </a:r>
          </a:p>
        </p:txBody>
      </p:sp>
      <p:sp>
        <p:nvSpPr>
          <p:cNvPr id="4" name="Footer Placeholder 3">
            <a:extLst>
              <a:ext uri="{FF2B5EF4-FFF2-40B4-BE49-F238E27FC236}">
                <a16:creationId xmlns:a16="http://schemas.microsoft.com/office/drawing/2014/main" id="{FEFC057E-7276-4FC4-A964-6A9D52AC4C1D}"/>
              </a:ext>
            </a:extLst>
          </p:cNvPr>
          <p:cNvSpPr>
            <a:spLocks noGrp="1"/>
          </p:cNvSpPr>
          <p:nvPr>
            <p:ph type="ftr" sz="quarter" idx="11"/>
          </p:nvPr>
        </p:nvSpPr>
        <p:spPr/>
        <p:txBody>
          <a:bodyPr/>
          <a:lstStyle/>
          <a:p>
            <a:r>
              <a:rPr lang="en-US"/>
              <a:t>Copyright 2020 Adiuvo Engineering &amp; Training, Ltd.</a:t>
            </a:r>
          </a:p>
        </p:txBody>
      </p:sp>
      <p:sp>
        <p:nvSpPr>
          <p:cNvPr id="5" name="Slide Number Placeholder 4">
            <a:extLst>
              <a:ext uri="{FF2B5EF4-FFF2-40B4-BE49-F238E27FC236}">
                <a16:creationId xmlns:a16="http://schemas.microsoft.com/office/drawing/2014/main" id="{ADF0AFF4-65BF-4002-BED6-C19FAA5D47B1}"/>
              </a:ext>
            </a:extLst>
          </p:cNvPr>
          <p:cNvSpPr>
            <a:spLocks noGrp="1"/>
          </p:cNvSpPr>
          <p:nvPr>
            <p:ph type="sldNum" sz="quarter" idx="12"/>
          </p:nvPr>
        </p:nvSpPr>
        <p:spPr/>
        <p:txBody>
          <a:bodyPr/>
          <a:lstStyle/>
          <a:p>
            <a:fld id="{869DC6BA-4FE4-48BA-9153-68AD698EC1FD}" type="slidenum">
              <a:rPr lang="en-US" smtClean="0"/>
              <a:t>4</a:t>
            </a:fld>
            <a:endParaRPr lang="en-US"/>
          </a:p>
        </p:txBody>
      </p:sp>
    </p:spTree>
    <p:extLst>
      <p:ext uri="{BB962C8B-B14F-4D97-AF65-F5344CB8AC3E}">
        <p14:creationId xmlns:p14="http://schemas.microsoft.com/office/powerpoint/2010/main" val="3610684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269229" y="1598528"/>
            <a:ext cx="5265171"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40</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In the settings under bitstream select –</a:t>
            </a:r>
            <a:r>
              <a:rPr lang="en-US" dirty="0" err="1"/>
              <a:t>bin_file</a:t>
            </a:r>
            <a:endParaRPr lang="en-US" dirty="0"/>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application, Word&#10;&#10;Description automatically generated">
            <a:extLst>
              <a:ext uri="{FF2B5EF4-FFF2-40B4-BE49-F238E27FC236}">
                <a16:creationId xmlns:a16="http://schemas.microsoft.com/office/drawing/2014/main" id="{17170C97-9027-4721-9261-4712036F5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1149" y="1719090"/>
            <a:ext cx="5040086" cy="4344902"/>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5266088" y="3079617"/>
            <a:ext cx="3050598" cy="2557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56350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4038601" y="1942011"/>
            <a:ext cx="4042954" cy="300445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41</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Rerun the bit stream generation and when it completes select open hardware manager</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text, application&#10;&#10;Description automatically generated">
            <a:extLst>
              <a:ext uri="{FF2B5EF4-FFF2-40B4-BE49-F238E27FC236}">
                <a16:creationId xmlns:a16="http://schemas.microsoft.com/office/drawing/2014/main" id="{E8A951A6-5D4F-48F2-8C2C-CC79A20C5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575" y="2057400"/>
            <a:ext cx="3752850" cy="2743200"/>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4311685" y="3429000"/>
            <a:ext cx="2341664" cy="2982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1858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654629" y="2225545"/>
            <a:ext cx="8482149" cy="38182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42</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When the hardware manager opens select Open Target and Auto Connect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a:extLst>
              <a:ext uri="{FF2B5EF4-FFF2-40B4-BE49-F238E27FC236}">
                <a16:creationId xmlns:a16="http://schemas.microsoft.com/office/drawing/2014/main" id="{B4CC77A5-1786-4F7F-8012-3D05C5D12B30}"/>
              </a:ext>
            </a:extLst>
          </p:cNvPr>
          <p:cNvPicPr>
            <a:picLocks noChangeAspect="1"/>
          </p:cNvPicPr>
          <p:nvPr/>
        </p:nvPicPr>
        <p:blipFill>
          <a:blip r:embed="rId3"/>
          <a:stretch>
            <a:fillRect/>
          </a:stretch>
        </p:blipFill>
        <p:spPr>
          <a:xfrm>
            <a:off x="1799681" y="2387498"/>
            <a:ext cx="8191228" cy="3498991"/>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4790657" y="3567297"/>
            <a:ext cx="4954234" cy="9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63834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673531" y="1598528"/>
            <a:ext cx="6348549"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43</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add configuration memory device</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a:extLst>
              <a:ext uri="{FF2B5EF4-FFF2-40B4-BE49-F238E27FC236}">
                <a16:creationId xmlns:a16="http://schemas.microsoft.com/office/drawing/2014/main" id="{64134D08-3BFB-4211-BB5B-FB51A637500A}"/>
              </a:ext>
            </a:extLst>
          </p:cNvPr>
          <p:cNvPicPr>
            <a:picLocks noChangeAspect="1"/>
          </p:cNvPicPr>
          <p:nvPr/>
        </p:nvPicPr>
        <p:blipFill>
          <a:blip r:embed="rId3"/>
          <a:stretch>
            <a:fillRect/>
          </a:stretch>
        </p:blipFill>
        <p:spPr>
          <a:xfrm>
            <a:off x="2808582" y="1683382"/>
            <a:ext cx="6078446" cy="4416317"/>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900897" y="3272245"/>
            <a:ext cx="5433206" cy="15186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8697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2029097" y="1598528"/>
            <a:ext cx="7646126" cy="4586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44</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the appropriate memory device depending on the QSPI fitted</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10;&#10;Description automatically generated">
            <a:extLst>
              <a:ext uri="{FF2B5EF4-FFF2-40B4-BE49-F238E27FC236}">
                <a16:creationId xmlns:a16="http://schemas.microsoft.com/office/drawing/2014/main" id="{A11046D7-F1C8-40C4-8280-4FDBCF8DD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425" y="1760293"/>
            <a:ext cx="7358606" cy="4262495"/>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2308106" y="3734785"/>
            <a:ext cx="5703780" cy="4192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89138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727269" y="2975767"/>
            <a:ext cx="4746171" cy="15668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45</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When prompted if you want to configure a memory device now click OK</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application&#10;&#10;Description automatically generated">
            <a:extLst>
              <a:ext uri="{FF2B5EF4-FFF2-40B4-BE49-F238E27FC236}">
                <a16:creationId xmlns:a16="http://schemas.microsoft.com/office/drawing/2014/main" id="{A23F341C-55B4-442B-97CA-39114389A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5237" y="3088413"/>
            <a:ext cx="4581525" cy="1343025"/>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6349490" y="3880804"/>
            <a:ext cx="930875" cy="4473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8380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1469718" y="1885911"/>
            <a:ext cx="9252563" cy="43842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46</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Select the BIN file just created from under the Vivado Project Runs / Implementation directory</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application, Word&#10;&#10;Description automatically generated">
            <a:extLst>
              <a:ext uri="{FF2B5EF4-FFF2-40B4-BE49-F238E27FC236}">
                <a16:creationId xmlns:a16="http://schemas.microsoft.com/office/drawing/2014/main" id="{BFF6A6D8-84B5-44DE-9BEE-B134B80FA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049" y="2092498"/>
            <a:ext cx="8978537" cy="3990461"/>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1591048" y="2354494"/>
            <a:ext cx="6196443" cy="5777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40035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927566" y="1972089"/>
            <a:ext cx="3735977" cy="43842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47</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Click OK to start the programming of the flash – ensure the power is not disrupted while the write takes place</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text, application, email&#10;&#10;Description automatically generated">
            <a:extLst>
              <a:ext uri="{FF2B5EF4-FFF2-40B4-BE49-F238E27FC236}">
                <a16:creationId xmlns:a16="http://schemas.microsoft.com/office/drawing/2014/main" id="{72FC0C44-C78E-4FFC-841A-E39735CE6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309" y="2118358"/>
            <a:ext cx="3494178" cy="4120969"/>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5330588" y="5883776"/>
            <a:ext cx="635726" cy="2383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3757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918857" y="3075797"/>
            <a:ext cx="3675017" cy="12262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48</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Once the flash is finished click OK, Close the hardware manager and the Vivado project.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application, Teams&#10;&#10;Description automatically generated">
            <a:extLst>
              <a:ext uri="{FF2B5EF4-FFF2-40B4-BE49-F238E27FC236}">
                <a16:creationId xmlns:a16="http://schemas.microsoft.com/office/drawing/2014/main" id="{74522C75-D378-45F8-A4F6-2849584D3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3183031"/>
            <a:ext cx="3438525" cy="1028700"/>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5460274" y="3744685"/>
            <a:ext cx="635726" cy="3767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0556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Required Hardware</a:t>
            </a:r>
          </a:p>
        </p:txBody>
      </p:sp>
      <p:sp>
        <p:nvSpPr>
          <p:cNvPr id="5" name="Rectangle 4">
            <a:extLst>
              <a:ext uri="{FF2B5EF4-FFF2-40B4-BE49-F238E27FC236}">
                <a16:creationId xmlns:a16="http://schemas.microsoft.com/office/drawing/2014/main" id="{C402685E-52D5-405B-AD52-FF036233E190}"/>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Pre-Lab</a:t>
            </a:r>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5</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9" name="Content Placeholder 2">
            <a:extLst>
              <a:ext uri="{FF2B5EF4-FFF2-40B4-BE49-F238E27FC236}">
                <a16:creationId xmlns:a16="http://schemas.microsoft.com/office/drawing/2014/main" id="{888911A5-75CE-4CF8-BECB-C47A2BA8F037}"/>
              </a:ext>
            </a:extLst>
          </p:cNvPr>
          <p:cNvSpPr>
            <a:spLocks noGrp="1"/>
          </p:cNvSpPr>
          <p:nvPr>
            <p:ph idx="1"/>
          </p:nvPr>
        </p:nvSpPr>
        <p:spPr>
          <a:xfrm>
            <a:off x="838200" y="1825625"/>
            <a:ext cx="10515600" cy="4351338"/>
          </a:xfrm>
        </p:spPr>
        <p:txBody>
          <a:bodyPr>
            <a:normAutofit/>
          </a:bodyPr>
          <a:lstStyle/>
          <a:p>
            <a:pPr marL="0" indent="0">
              <a:buNone/>
            </a:pPr>
            <a:r>
              <a:rPr lang="en-US" dirty="0"/>
              <a:t>The following hardware is required to complete this series of labs </a:t>
            </a:r>
          </a:p>
          <a:p>
            <a:pPr marL="0" indent="0">
              <a:buNone/>
            </a:pPr>
            <a:endParaRPr lang="en-US" dirty="0"/>
          </a:p>
          <a:p>
            <a:pPr marL="457200" indent="-457200">
              <a:buFont typeface="+mj-lt"/>
              <a:buAutoNum type="arabicPeriod"/>
            </a:pPr>
            <a:r>
              <a:rPr lang="en-US" dirty="0"/>
              <a:t>Digilent </a:t>
            </a:r>
            <a:r>
              <a:rPr lang="en-US" dirty="0">
                <a:hlinkClick r:id="rId3"/>
              </a:rPr>
              <a:t>Basys3 Development board </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34837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Downloads and Installations</a:t>
            </a:r>
          </a:p>
        </p:txBody>
      </p:sp>
      <p:graphicFrame>
        <p:nvGraphicFramePr>
          <p:cNvPr id="4" name="Table 3">
            <a:extLst>
              <a:ext uri="{FF2B5EF4-FFF2-40B4-BE49-F238E27FC236}">
                <a16:creationId xmlns:a16="http://schemas.microsoft.com/office/drawing/2014/main" id="{2A04D288-B5A5-43B3-B79B-66D3378E5387}"/>
              </a:ext>
            </a:extLst>
          </p:cNvPr>
          <p:cNvGraphicFramePr>
            <a:graphicFrameLocks noGrp="1"/>
          </p:cNvGraphicFramePr>
          <p:nvPr>
            <p:extLst>
              <p:ext uri="{D42A27DB-BD31-4B8C-83A1-F6EECF244321}">
                <p14:modId xmlns:p14="http://schemas.microsoft.com/office/powerpoint/2010/main" val="2379993816"/>
              </p:ext>
            </p:extLst>
          </p:nvPr>
        </p:nvGraphicFramePr>
        <p:xfrm>
          <a:off x="898867" y="2028360"/>
          <a:ext cx="10394266" cy="1100456"/>
        </p:xfrm>
        <a:graphic>
          <a:graphicData uri="http://schemas.openxmlformats.org/drawingml/2006/table">
            <a:tbl>
              <a:tblPr firstRow="1" bandRow="1">
                <a:tableStyleId>{5940675A-B579-460E-94D1-54222C63F5DA}</a:tableStyleId>
              </a:tblPr>
              <a:tblGrid>
                <a:gridCol w="5193909">
                  <a:extLst>
                    <a:ext uri="{9D8B030D-6E8A-4147-A177-3AD203B41FA5}">
                      <a16:colId xmlns:a16="http://schemas.microsoft.com/office/drawing/2014/main" val="1523695496"/>
                    </a:ext>
                  </a:extLst>
                </a:gridCol>
                <a:gridCol w="5200357">
                  <a:extLst>
                    <a:ext uri="{9D8B030D-6E8A-4147-A177-3AD203B41FA5}">
                      <a16:colId xmlns:a16="http://schemas.microsoft.com/office/drawing/2014/main" val="187561519"/>
                    </a:ext>
                  </a:extLst>
                </a:gridCol>
              </a:tblGrid>
              <a:tr h="5502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Vitis 2020.2 – Includes Vivado </a:t>
                      </a:r>
                    </a:p>
                  </a:txBody>
                  <a:tcPr/>
                </a:tc>
                <a:tc>
                  <a:txBody>
                    <a:bodyPr/>
                    <a:lstStyle/>
                    <a:p>
                      <a:r>
                        <a:rPr lang="en-US" dirty="0">
                          <a:hlinkClick r:id="rId3"/>
                        </a:rPr>
                        <a:t>Download</a:t>
                      </a:r>
                      <a:endParaRPr lang="en-US" dirty="0"/>
                    </a:p>
                  </a:txBody>
                  <a:tcPr/>
                </a:tc>
                <a:extLst>
                  <a:ext uri="{0D108BD9-81ED-4DB2-BD59-A6C34878D82A}">
                    <a16:rowId xmlns:a16="http://schemas.microsoft.com/office/drawing/2014/main" val="1048087750"/>
                  </a:ext>
                </a:extLst>
              </a:tr>
              <a:tr h="550228">
                <a:tc>
                  <a:txBody>
                    <a:bodyPr/>
                    <a:lstStyle/>
                    <a:p>
                      <a:r>
                        <a:rPr lang="en-US" dirty="0"/>
                        <a:t>Source Project Files</a:t>
                      </a:r>
                      <a:endParaRPr lang="en-US" b="1" dirty="0"/>
                    </a:p>
                  </a:txBody>
                  <a:tcPr/>
                </a:tc>
                <a:tc>
                  <a:txBody>
                    <a:bodyPr/>
                    <a:lstStyle/>
                    <a:p>
                      <a:r>
                        <a:rPr lang="en-US" dirty="0">
                          <a:hlinkClick r:id="rId4"/>
                        </a:rPr>
                        <a:t>Download</a:t>
                      </a:r>
                      <a:endParaRPr lang="en-US" dirty="0"/>
                    </a:p>
                  </a:txBody>
                  <a:tcPr/>
                </a:tc>
                <a:extLst>
                  <a:ext uri="{0D108BD9-81ED-4DB2-BD59-A6C34878D82A}">
                    <a16:rowId xmlns:a16="http://schemas.microsoft.com/office/drawing/2014/main" val="649020573"/>
                  </a:ext>
                </a:extLst>
              </a:tr>
            </a:tbl>
          </a:graphicData>
        </a:graphic>
      </p:graphicFrame>
      <p:sp>
        <p:nvSpPr>
          <p:cNvPr id="5" name="Rectangle 4">
            <a:extLst>
              <a:ext uri="{FF2B5EF4-FFF2-40B4-BE49-F238E27FC236}">
                <a16:creationId xmlns:a16="http://schemas.microsoft.com/office/drawing/2014/main" id="{C402685E-52D5-405B-AD52-FF036233E190}"/>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Pre-Lab</a:t>
            </a:r>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6</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646331"/>
          </a:xfrm>
          <a:prstGeom prst="rect">
            <a:avLst/>
          </a:prstGeom>
          <a:noFill/>
        </p:spPr>
        <p:txBody>
          <a:bodyPr wrap="square" rtlCol="0">
            <a:spAutoFit/>
          </a:bodyPr>
          <a:lstStyle/>
          <a:p>
            <a:r>
              <a:rPr lang="en-US" b="1" dirty="0"/>
              <a:t>Step 1 – </a:t>
            </a:r>
            <a:r>
              <a:rPr lang="en-US" dirty="0"/>
              <a:t>Download and install the following at least one day prior to the workshop. This may take a significant amount of time and drive space.  </a:t>
            </a:r>
          </a:p>
        </p:txBody>
      </p:sp>
    </p:spTree>
    <p:extLst>
      <p:ext uri="{BB962C8B-B14F-4D97-AF65-F5344CB8AC3E}">
        <p14:creationId xmlns:p14="http://schemas.microsoft.com/office/powerpoint/2010/main" val="406948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4E701E-CACE-41D3-8AC3-88B27FF86B34}"/>
              </a:ext>
            </a:extLst>
          </p:cNvPr>
          <p:cNvSpPr>
            <a:spLocks noGrp="1"/>
          </p:cNvSpPr>
          <p:nvPr>
            <p:ph type="title"/>
          </p:nvPr>
        </p:nvSpPr>
        <p:spPr/>
        <p:txBody>
          <a:bodyPr anchor="t"/>
          <a:lstStyle/>
          <a:p>
            <a:r>
              <a:rPr lang="en-US" b="1" dirty="0"/>
              <a:t>Lab </a:t>
            </a:r>
            <a:br>
              <a:rPr lang="en-US" dirty="0"/>
            </a:br>
            <a:r>
              <a:rPr lang="en-US" dirty="0"/>
              <a:t>Creating Pong on the Basys3</a:t>
            </a:r>
            <a:br>
              <a:rPr lang="en-US" dirty="0"/>
            </a:br>
            <a:endParaRPr lang="en-US" sz="4000" dirty="0"/>
          </a:p>
        </p:txBody>
      </p:sp>
      <p:sp>
        <p:nvSpPr>
          <p:cNvPr id="4" name="Footer Placeholder 3">
            <a:extLst>
              <a:ext uri="{FF2B5EF4-FFF2-40B4-BE49-F238E27FC236}">
                <a16:creationId xmlns:a16="http://schemas.microsoft.com/office/drawing/2014/main" id="{FEFC057E-7276-4FC4-A964-6A9D52AC4C1D}"/>
              </a:ext>
            </a:extLst>
          </p:cNvPr>
          <p:cNvSpPr>
            <a:spLocks noGrp="1"/>
          </p:cNvSpPr>
          <p:nvPr>
            <p:ph type="ftr" sz="quarter" idx="11"/>
          </p:nvPr>
        </p:nvSpPr>
        <p:spPr/>
        <p:txBody>
          <a:bodyPr/>
          <a:lstStyle/>
          <a:p>
            <a:r>
              <a:rPr lang="en-US"/>
              <a:t>Copyright 2020 Adiuvo Engineering &amp; Training, Ltd.</a:t>
            </a:r>
          </a:p>
        </p:txBody>
      </p:sp>
      <p:sp>
        <p:nvSpPr>
          <p:cNvPr id="5" name="Slide Number Placeholder 4">
            <a:extLst>
              <a:ext uri="{FF2B5EF4-FFF2-40B4-BE49-F238E27FC236}">
                <a16:creationId xmlns:a16="http://schemas.microsoft.com/office/drawing/2014/main" id="{ADF0AFF4-65BF-4002-BED6-C19FAA5D47B1}"/>
              </a:ext>
            </a:extLst>
          </p:cNvPr>
          <p:cNvSpPr>
            <a:spLocks noGrp="1"/>
          </p:cNvSpPr>
          <p:nvPr>
            <p:ph type="sldNum" sz="quarter" idx="12"/>
          </p:nvPr>
        </p:nvSpPr>
        <p:spPr/>
        <p:txBody>
          <a:bodyPr/>
          <a:lstStyle/>
          <a:p>
            <a:fld id="{869DC6BA-4FE4-48BA-9153-68AD698EC1FD}" type="slidenum">
              <a:rPr lang="en-US" smtClean="0"/>
              <a:t>7</a:t>
            </a:fld>
            <a:endParaRPr lang="en-US"/>
          </a:p>
        </p:txBody>
      </p:sp>
    </p:spTree>
    <p:extLst>
      <p:ext uri="{BB962C8B-B14F-4D97-AF65-F5344CB8AC3E}">
        <p14:creationId xmlns:p14="http://schemas.microsoft.com/office/powerpoint/2010/main" val="1942077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344091" y="2067112"/>
            <a:ext cx="4894218" cy="41174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8</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1200329"/>
          </a:xfrm>
          <a:prstGeom prst="rect">
            <a:avLst/>
          </a:prstGeom>
          <a:noFill/>
        </p:spPr>
        <p:txBody>
          <a:bodyPr wrap="square" rtlCol="0">
            <a:spAutoFit/>
          </a:bodyPr>
          <a:lstStyle/>
          <a:p>
            <a:r>
              <a:rPr lang="en-US" b="1" dirty="0"/>
              <a:t>Step 1 – </a:t>
            </a:r>
            <a:r>
              <a:rPr lang="en-US" dirty="0"/>
              <a:t>Picking up from last time we had just generated the bit stream. Now we need to export it, with the Vivado project open from the file menu select export hardware </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5" name="Picture 4" descr="Graphical user interface, text, application&#10;&#10;Description automatically generated">
            <a:extLst>
              <a:ext uri="{FF2B5EF4-FFF2-40B4-BE49-F238E27FC236}">
                <a16:creationId xmlns:a16="http://schemas.microsoft.com/office/drawing/2014/main" id="{F21E0894-3EFB-45A8-90AE-5CC1B47EA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889" y="2206069"/>
            <a:ext cx="4550551" cy="3839527"/>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6297239" y="5714218"/>
            <a:ext cx="635726" cy="2598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1275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05EEE0-E842-412B-ABAA-FFCA31103B6C}"/>
              </a:ext>
            </a:extLst>
          </p:cNvPr>
          <p:cNvSpPr/>
          <p:nvPr/>
        </p:nvSpPr>
        <p:spPr>
          <a:xfrm>
            <a:off x="3361509" y="1790116"/>
            <a:ext cx="5172891" cy="43668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7E9EC-F783-444C-8517-27712EB29F69}"/>
              </a:ext>
            </a:extLst>
          </p:cNvPr>
          <p:cNvSpPr>
            <a:spLocks noGrp="1"/>
          </p:cNvSpPr>
          <p:nvPr>
            <p:ph type="title"/>
          </p:nvPr>
        </p:nvSpPr>
        <p:spPr>
          <a:xfrm>
            <a:off x="838200" y="365125"/>
            <a:ext cx="10515600" cy="566053"/>
          </a:xfrm>
        </p:spPr>
        <p:txBody>
          <a:bodyPr/>
          <a:lstStyle/>
          <a:p>
            <a:r>
              <a:rPr lang="en-US" b="1" dirty="0"/>
              <a:t>Crowd Supply: </a:t>
            </a:r>
            <a:r>
              <a:rPr lang="en-US" sz="2800" b="1" dirty="0"/>
              <a:t>Lab One</a:t>
            </a:r>
            <a:endParaRPr lang="en-US" b="1" dirty="0"/>
          </a:p>
        </p:txBody>
      </p:sp>
      <p:sp>
        <p:nvSpPr>
          <p:cNvPr id="7" name="Slide Number Placeholder 6">
            <a:extLst>
              <a:ext uri="{FF2B5EF4-FFF2-40B4-BE49-F238E27FC236}">
                <a16:creationId xmlns:a16="http://schemas.microsoft.com/office/drawing/2014/main" id="{62A5074B-A6CF-4EB6-BF59-28E3C06D7DD4}"/>
              </a:ext>
            </a:extLst>
          </p:cNvPr>
          <p:cNvSpPr>
            <a:spLocks noGrp="1"/>
          </p:cNvSpPr>
          <p:nvPr>
            <p:ph type="sldNum" sz="quarter" idx="12"/>
          </p:nvPr>
        </p:nvSpPr>
        <p:spPr/>
        <p:txBody>
          <a:bodyPr/>
          <a:lstStyle/>
          <a:p>
            <a:fld id="{869DC6BA-4FE4-48BA-9153-68AD698EC1FD}" type="slidenum">
              <a:rPr lang="en-US" smtClean="0"/>
              <a:t>9</a:t>
            </a:fld>
            <a:endParaRPr lang="en-US"/>
          </a:p>
        </p:txBody>
      </p:sp>
      <p:sp>
        <p:nvSpPr>
          <p:cNvPr id="8" name="Footer Placeholder 7">
            <a:extLst>
              <a:ext uri="{FF2B5EF4-FFF2-40B4-BE49-F238E27FC236}">
                <a16:creationId xmlns:a16="http://schemas.microsoft.com/office/drawing/2014/main" id="{E8E4C4D4-DEF9-4387-8517-891F643029F4}"/>
              </a:ext>
            </a:extLst>
          </p:cNvPr>
          <p:cNvSpPr>
            <a:spLocks noGrp="1"/>
          </p:cNvSpPr>
          <p:nvPr>
            <p:ph type="ftr" sz="quarter" idx="11"/>
          </p:nvPr>
        </p:nvSpPr>
        <p:spPr/>
        <p:txBody>
          <a:bodyPr/>
          <a:lstStyle/>
          <a:p>
            <a:r>
              <a:rPr lang="en-US"/>
              <a:t>Copyright 2020 Adiuvo Engineering &amp; Training, Ltd.</a:t>
            </a:r>
          </a:p>
        </p:txBody>
      </p:sp>
      <p:sp>
        <p:nvSpPr>
          <p:cNvPr id="10" name="TextBox 9">
            <a:extLst>
              <a:ext uri="{FF2B5EF4-FFF2-40B4-BE49-F238E27FC236}">
                <a16:creationId xmlns:a16="http://schemas.microsoft.com/office/drawing/2014/main" id="{B59A8D31-DCAC-45C9-9767-25A1B027DEFF}"/>
              </a:ext>
            </a:extLst>
          </p:cNvPr>
          <p:cNvSpPr txBox="1"/>
          <p:nvPr/>
        </p:nvSpPr>
        <p:spPr>
          <a:xfrm>
            <a:off x="898867" y="1143782"/>
            <a:ext cx="10515599" cy="923330"/>
          </a:xfrm>
          <a:prstGeom prst="rect">
            <a:avLst/>
          </a:prstGeom>
          <a:noFill/>
        </p:spPr>
        <p:txBody>
          <a:bodyPr wrap="square" rtlCol="0">
            <a:spAutoFit/>
          </a:bodyPr>
          <a:lstStyle/>
          <a:p>
            <a:r>
              <a:rPr lang="en-US" b="1" dirty="0"/>
              <a:t>Step 1 – </a:t>
            </a:r>
            <a:r>
              <a:rPr lang="en-US" dirty="0"/>
              <a:t>Select include bitstream</a:t>
            </a:r>
          </a:p>
          <a:p>
            <a:endParaRPr lang="en-US" dirty="0"/>
          </a:p>
          <a:p>
            <a:endParaRPr lang="en-US" dirty="0"/>
          </a:p>
        </p:txBody>
      </p:sp>
      <p:sp>
        <p:nvSpPr>
          <p:cNvPr id="13" name="Rectangle 12">
            <a:extLst>
              <a:ext uri="{FF2B5EF4-FFF2-40B4-BE49-F238E27FC236}">
                <a16:creationId xmlns:a16="http://schemas.microsoft.com/office/drawing/2014/main" id="{9B81F1DA-0BE2-4D77-849B-7260C60F49E7}"/>
              </a:ext>
            </a:extLst>
          </p:cNvPr>
          <p:cNvSpPr/>
          <p:nvPr/>
        </p:nvSpPr>
        <p:spPr>
          <a:xfrm>
            <a:off x="9566031" y="0"/>
            <a:ext cx="2625969" cy="5660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Lab One</a:t>
            </a:r>
          </a:p>
        </p:txBody>
      </p:sp>
      <p:pic>
        <p:nvPicPr>
          <p:cNvPr id="6" name="Picture 5" descr="Graphical user interface, text, application, email&#10;&#10;Description automatically generated">
            <a:extLst>
              <a:ext uri="{FF2B5EF4-FFF2-40B4-BE49-F238E27FC236}">
                <a16:creationId xmlns:a16="http://schemas.microsoft.com/office/drawing/2014/main" id="{415330A9-F49D-47C7-9B28-D25D66A4B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9192" y="1857646"/>
            <a:ext cx="5011783" cy="4228692"/>
          </a:xfrm>
          <a:prstGeom prst="rect">
            <a:avLst/>
          </a:prstGeom>
        </p:spPr>
      </p:pic>
      <p:sp>
        <p:nvSpPr>
          <p:cNvPr id="9" name="Rectangle 8">
            <a:extLst>
              <a:ext uri="{FF2B5EF4-FFF2-40B4-BE49-F238E27FC236}">
                <a16:creationId xmlns:a16="http://schemas.microsoft.com/office/drawing/2014/main" id="{779B69AD-383B-4FBD-9871-9BE40B97AD61}"/>
              </a:ext>
            </a:extLst>
          </p:cNvPr>
          <p:cNvSpPr/>
          <p:nvPr/>
        </p:nvSpPr>
        <p:spPr>
          <a:xfrm>
            <a:off x="3527913" y="2678612"/>
            <a:ext cx="4806189" cy="439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73204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3702</TotalTime>
  <Words>1646</Words>
  <Application>Microsoft Office PowerPoint</Application>
  <PresentationFormat>Widescreen</PresentationFormat>
  <Paragraphs>294</Paragraphs>
  <Slides>48</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Microsoft Sans Serif</vt:lpstr>
      <vt:lpstr>Office Theme</vt:lpstr>
      <vt:lpstr>PowerPoint Presentation</vt:lpstr>
      <vt:lpstr>Table of Contents</vt:lpstr>
      <vt:lpstr>About this Workbook</vt:lpstr>
      <vt:lpstr>Pre-Lab Workshop Pre-requisites</vt:lpstr>
      <vt:lpstr>Required Hardware</vt:lpstr>
      <vt:lpstr>Downloads and Installations</vt:lpstr>
      <vt:lpstr>Lab  Creating Pong on the Basys3 </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lpstr>Crowd Supply: Lab 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To</dc:creator>
  <cp:keywords>No Markings, , , , , , , , ,</cp:keywords>
  <cp:lastModifiedBy>adam taylor</cp:lastModifiedBy>
  <cp:revision>599</cp:revision>
  <dcterms:created xsi:type="dcterms:W3CDTF">2020-04-22T00:16:49Z</dcterms:created>
  <dcterms:modified xsi:type="dcterms:W3CDTF">2021-02-28T19:02:19Z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49da3d56-dfb3-473c-9313-c24a0b174cf2</vt:lpwstr>
  </property>
  <property fmtid="{D5CDD505-2E9C-101B-9397-08002B2CF9AE}" pid="3" name="XilinxPublication Year">
    <vt:lpwstr/>
  </property>
  <property fmtid="{D5CDD505-2E9C-101B-9397-08002B2CF9AE}" pid="4" name="XilinxVisual Markings">
    <vt:lpwstr/>
  </property>
  <property fmtid="{D5CDD505-2E9C-101B-9397-08002B2CF9AE}" pid="5" name="XilinxAdditional Classifications">
    <vt:lpwstr/>
  </property>
  <property fmtid="{D5CDD505-2E9C-101B-9397-08002B2CF9AE}" pid="6" name="XilinxDevelopment Projects">
    <vt:lpwstr/>
  </property>
  <property fmtid="{D5CDD505-2E9C-101B-9397-08002B2CF9AE}" pid="7" name="XilinxThird Party">
    <vt:lpwstr/>
  </property>
  <property fmtid="{D5CDD505-2E9C-101B-9397-08002B2CF9AE}" pid="8" name="XilinxExport Control">
    <vt:lpwstr/>
  </property>
  <property fmtid="{D5CDD505-2E9C-101B-9397-08002B2CF9AE}" pid="9" name="XilinxNote (Line 2)">
    <vt:lpwstr/>
  </property>
  <property fmtid="{D5CDD505-2E9C-101B-9397-08002B2CF9AE}" pid="10" name="XilinxClassification">
    <vt:lpwstr>No Markings</vt:lpwstr>
  </property>
</Properties>
</file>