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63" r:id="rId7"/>
    <p:sldId id="278" r:id="rId8"/>
    <p:sldId id="279" r:id="rId9"/>
    <p:sldId id="259" r:id="rId10"/>
    <p:sldId id="334" r:id="rId11"/>
    <p:sldId id="335" r:id="rId12"/>
    <p:sldId id="336" r:id="rId13"/>
    <p:sldId id="290" r:id="rId14"/>
    <p:sldId id="264" r:id="rId15"/>
    <p:sldId id="282" r:id="rId16"/>
    <p:sldId id="337" r:id="rId17"/>
    <p:sldId id="291" r:id="rId18"/>
    <p:sldId id="283" r:id="rId19"/>
    <p:sldId id="284" r:id="rId20"/>
    <p:sldId id="338" r:id="rId21"/>
    <p:sldId id="339" r:id="rId22"/>
    <p:sldId id="340" r:id="rId23"/>
    <p:sldId id="341" r:id="rId24"/>
    <p:sldId id="265" r:id="rId25"/>
    <p:sldId id="285" r:id="rId26"/>
    <p:sldId id="342" r:id="rId27"/>
    <p:sldId id="292" r:id="rId28"/>
    <p:sldId id="2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267" r:id="rId38"/>
    <p:sldId id="326" r:id="rId39"/>
    <p:sldId id="327" r:id="rId40"/>
    <p:sldId id="343" r:id="rId41"/>
    <p:sldId id="328" r:id="rId42"/>
    <p:sldId id="344" r:id="rId43"/>
    <p:sldId id="345" r:id="rId44"/>
    <p:sldId id="329" r:id="rId45"/>
    <p:sldId id="330" r:id="rId46"/>
    <p:sldId id="331" r:id="rId47"/>
    <p:sldId id="346" r:id="rId48"/>
    <p:sldId id="332" r:id="rId49"/>
    <p:sldId id="319" r:id="rId50"/>
    <p:sldId id="318" r:id="rId51"/>
    <p:sldId id="320" r:id="rId52"/>
    <p:sldId id="321" r:id="rId53"/>
    <p:sldId id="363" r:id="rId54"/>
    <p:sldId id="364" r:id="rId55"/>
    <p:sldId id="365" r:id="rId56"/>
    <p:sldId id="366" r:id="rId57"/>
    <p:sldId id="323" r:id="rId58"/>
    <p:sldId id="324" r:id="rId59"/>
    <p:sldId id="322" r:id="rId60"/>
    <p:sldId id="261" r:id="rId61"/>
    <p:sldId id="296" r:id="rId62"/>
    <p:sldId id="347" r:id="rId63"/>
    <p:sldId id="350" r:id="rId64"/>
    <p:sldId id="348" r:id="rId65"/>
    <p:sldId id="295" r:id="rId66"/>
    <p:sldId id="351" r:id="rId67"/>
    <p:sldId id="294" r:id="rId68"/>
    <p:sldId id="352" r:id="rId69"/>
    <p:sldId id="268" r:id="rId70"/>
    <p:sldId id="286" r:id="rId71"/>
    <p:sldId id="287" r:id="rId72"/>
    <p:sldId id="288" r:id="rId73"/>
    <p:sldId id="289" r:id="rId74"/>
    <p:sldId id="293" r:id="rId75"/>
    <p:sldId id="353" r:id="rId76"/>
    <p:sldId id="354" r:id="rId77"/>
    <p:sldId id="297" r:id="rId78"/>
    <p:sldId id="355" r:id="rId79"/>
    <p:sldId id="298" r:id="rId80"/>
    <p:sldId id="299" r:id="rId81"/>
    <p:sldId id="300" r:id="rId82"/>
    <p:sldId id="301" r:id="rId83"/>
    <p:sldId id="302" r:id="rId84"/>
    <p:sldId id="269" r:id="rId85"/>
    <p:sldId id="303" r:id="rId86"/>
    <p:sldId id="304" r:id="rId87"/>
    <p:sldId id="305" r:id="rId88"/>
    <p:sldId id="306" r:id="rId89"/>
    <p:sldId id="356" r:id="rId90"/>
    <p:sldId id="307" r:id="rId91"/>
    <p:sldId id="357" r:id="rId92"/>
    <p:sldId id="308" r:id="rId93"/>
    <p:sldId id="358" r:id="rId94"/>
    <p:sldId id="309" r:id="rId95"/>
    <p:sldId id="310" r:id="rId96"/>
    <p:sldId id="359" r:id="rId97"/>
    <p:sldId id="311" r:id="rId98"/>
    <p:sldId id="360" r:id="rId99"/>
    <p:sldId id="312" r:id="rId100"/>
    <p:sldId id="313" r:id="rId101"/>
    <p:sldId id="314" r:id="rId102"/>
    <p:sldId id="361" r:id="rId103"/>
    <p:sldId id="315" r:id="rId104"/>
    <p:sldId id="316" r:id="rId105"/>
    <p:sldId id="362" r:id="rId106"/>
    <p:sldId id="317" r:id="rId107"/>
    <p:sldId id="271" r:id="rId108"/>
    <p:sldId id="272" r:id="rId109"/>
    <p:sldId id="273" r:id="rId110"/>
    <p:sldId id="333" r:id="rId111"/>
    <p:sldId id="260" r:id="rId1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лгоритмы и основы программирования" id="{A6370A7C-D99F-4993-9A40-91F8AF96B510}">
          <p14:sldIdLst>
            <p14:sldId id="256"/>
            <p14:sldId id="257"/>
            <p14:sldId id="274"/>
            <p14:sldId id="275"/>
            <p14:sldId id="276"/>
            <p14:sldId id="263"/>
            <p14:sldId id="278"/>
            <p14:sldId id="279"/>
            <p14:sldId id="259"/>
          </p14:sldIdLst>
        </p14:section>
        <p14:section name="Простые программы" id="{7FA25CF3-3A80-4988-925A-02D90F014427}">
          <p14:sldIdLst>
            <p14:sldId id="334"/>
            <p14:sldId id="335"/>
            <p14:sldId id="336"/>
          </p14:sldIdLst>
        </p14:section>
        <p14:section name="Типы данных" id="{1D8313E0-024D-425B-BC01-3B5F9CC48C24}">
          <p14:sldIdLst>
            <p14:sldId id="290"/>
            <p14:sldId id="264"/>
            <p14:sldId id="282"/>
            <p14:sldId id="337"/>
          </p14:sldIdLst>
        </p14:section>
        <p14:section name="Операции" id="{A54BE6A6-20F7-4A84-8BCD-B2E39AE619CC}">
          <p14:sldIdLst>
            <p14:sldId id="291"/>
            <p14:sldId id="283"/>
            <p14:sldId id="284"/>
            <p14:sldId id="338"/>
            <p14:sldId id="339"/>
            <p14:sldId id="340"/>
            <p14:sldId id="341"/>
          </p14:sldIdLst>
        </p14:section>
        <p14:section name="Системные функции" id="{4AEFEF12-0B43-46C9-8BCF-B713B12941AF}">
          <p14:sldIdLst>
            <p14:sldId id="265"/>
            <p14:sldId id="285"/>
            <p14:sldId id="342"/>
          </p14:sldIdLst>
        </p14:section>
        <p14:section name="Массивы" id="{46EAEAD1-3119-48FD-BFBE-019E21745DA0}">
          <p14:sldIdLst>
            <p14:sldId id="292"/>
            <p14:sldId id="2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Функции" id="{76D34D82-E0C6-4D2E-8748-0E58BEDFDDD4}">
          <p14:sldIdLst>
            <p14:sldId id="267"/>
            <p14:sldId id="326"/>
            <p14:sldId id="327"/>
            <p14:sldId id="343"/>
            <p14:sldId id="328"/>
            <p14:sldId id="344"/>
            <p14:sldId id="345"/>
            <p14:sldId id="329"/>
            <p14:sldId id="330"/>
            <p14:sldId id="331"/>
            <p14:sldId id="346"/>
            <p14:sldId id="332"/>
          </p14:sldIdLst>
        </p14:section>
        <p14:section name="Процедуры" id="{1E4DDE68-F8CC-47FD-A90D-C0C791C129BB}">
          <p14:sldIdLst>
            <p14:sldId id="319"/>
            <p14:sldId id="318"/>
            <p14:sldId id="320"/>
            <p14:sldId id="321"/>
            <p14:sldId id="363"/>
            <p14:sldId id="364"/>
            <p14:sldId id="365"/>
            <p14:sldId id="366"/>
            <p14:sldId id="323"/>
            <p14:sldId id="324"/>
            <p14:sldId id="322"/>
          </p14:sldIdLst>
        </p14:section>
        <p14:section name="Ввод - вывод" id="{9CD2DA8D-B591-435E-8AEA-CE5F497FABF1}">
          <p14:sldIdLst>
            <p14:sldId id="261"/>
            <p14:sldId id="296"/>
            <p14:sldId id="347"/>
            <p14:sldId id="350"/>
            <p14:sldId id="348"/>
            <p14:sldId id="295"/>
            <p14:sldId id="351"/>
            <p14:sldId id="294"/>
            <p14:sldId id="352"/>
          </p14:sldIdLst>
        </p14:section>
        <p14:section name="Оператор ветвления" id="{5C5B2471-E44A-484A-B256-F79E7C9C501D}">
          <p14:sldIdLst>
            <p14:sldId id="268"/>
            <p14:sldId id="286"/>
            <p14:sldId id="287"/>
            <p14:sldId id="288"/>
            <p14:sldId id="289"/>
            <p14:sldId id="293"/>
            <p14:sldId id="353"/>
            <p14:sldId id="354"/>
            <p14:sldId id="297"/>
            <p14:sldId id="355"/>
            <p14:sldId id="298"/>
            <p14:sldId id="299"/>
            <p14:sldId id="300"/>
            <p14:sldId id="301"/>
            <p14:sldId id="302"/>
          </p14:sldIdLst>
        </p14:section>
        <p14:section name="Циклы" id="{F9425F46-DFE3-40B3-A21F-A73BFFF294AA}">
          <p14:sldIdLst>
            <p14:sldId id="269"/>
            <p14:sldId id="303"/>
            <p14:sldId id="304"/>
            <p14:sldId id="305"/>
            <p14:sldId id="306"/>
            <p14:sldId id="356"/>
            <p14:sldId id="307"/>
            <p14:sldId id="357"/>
            <p14:sldId id="308"/>
            <p14:sldId id="358"/>
            <p14:sldId id="309"/>
            <p14:sldId id="310"/>
            <p14:sldId id="359"/>
            <p14:sldId id="311"/>
            <p14:sldId id="360"/>
            <p14:sldId id="312"/>
            <p14:sldId id="313"/>
            <p14:sldId id="314"/>
            <p14:sldId id="361"/>
            <p14:sldId id="315"/>
            <p14:sldId id="316"/>
            <p14:sldId id="362"/>
            <p14:sldId id="317"/>
          </p14:sldIdLst>
        </p14:section>
        <p14:section name="Классы" id="{A72507B1-2CB9-43C2-BC4F-193CDBAABAFB}">
          <p14:sldIdLst>
            <p14:sldId id="271"/>
            <p14:sldId id="272"/>
          </p14:sldIdLst>
        </p14:section>
        <p14:section name="Библиотеки" id="{138B25B2-9426-41B2-8711-95541BEA1416}">
          <p14:sldIdLst>
            <p14:sldId id="273"/>
          </p14:sldIdLst>
        </p14:section>
        <p14:section name="Рекурсия" id="{B01D7524-BB81-486E-9CD6-40936338A1D0}">
          <p14:sldIdLst>
            <p14:sldId id="333"/>
          </p14:sldIdLst>
        </p14:section>
        <p14:section name="ООП" id="{99916A9E-9D69-4A50-BBC7-9C0DDFB9D6E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5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8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66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9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4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33F1-F602-45A1-97F7-2A4D78ED25D4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29D6-E141-4206-AA35-057ED8725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языков программирования</a:t>
            </a:r>
            <a:br>
              <a:rPr lang="ru-RU" dirty="0" smtClean="0"/>
            </a:br>
            <a:r>
              <a:rPr lang="en-US" dirty="0" smtClean="0"/>
              <a:t>Back 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Python, Pascal(Delphi)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8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706" y="254354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Пустые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0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26186" y="1000872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Вложенные циклы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899211" y="1502522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все простые числа в диапазоне</a:t>
            </a:r>
            <a:br>
              <a:rPr lang="ru-RU" altLang="ru-RU" sz="2400"/>
            </a:br>
            <a:r>
              <a:rPr lang="ru-RU" altLang="ru-RU" sz="2400"/>
              <a:t>от 2 до 1000.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7961" y="2391522"/>
            <a:ext cx="5803900" cy="12779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для 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от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до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если число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простое то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spcBef>
                <a:spcPts val="600"/>
              </a:spcBef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3416861" y="2766172"/>
            <a:ext cx="29495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число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простое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5786999" y="3596435"/>
            <a:ext cx="4021137" cy="887412"/>
          </a:xfrm>
          <a:prstGeom prst="wedgeRoundRectCallout">
            <a:avLst>
              <a:gd name="adj1" fmla="val -46105"/>
              <a:gd name="adj2" fmla="val -8885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нет делителей </a:t>
            </a:r>
            <a:r>
              <a:rPr lang="en-US" sz="2400" dirty="0">
                <a:latin typeface="Arial" charset="0"/>
              </a:rPr>
              <a:t>[</a:t>
            </a:r>
            <a:r>
              <a:rPr lang="ru-RU" sz="24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..</a:t>
            </a:r>
            <a:r>
              <a:rPr lang="ru-RU" sz="2400" dirty="0">
                <a:latin typeface="Arial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400" dirty="0">
                <a:latin typeface="Arial" charset="0"/>
              </a:rPr>
              <a:t>]</a:t>
            </a:r>
            <a:r>
              <a:rPr lang="ru-RU" sz="2400" dirty="0">
                <a:latin typeface="Arial" charset="0"/>
              </a:rPr>
              <a:t>: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проверка в цикле!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86536" y="4525122"/>
            <a:ext cx="5187950" cy="663575"/>
            <a:chOff x="796" y="2336"/>
            <a:chExt cx="3268" cy="418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значит «простое число»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570256" y="1278778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Вложенные циклы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11569" y="1964578"/>
            <a:ext cx="5802312" cy="32305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do begin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count:=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32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then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49706" y="2786903"/>
            <a:ext cx="4572000" cy="12001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k:=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n-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do 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k 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then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count:=</a:t>
            </a:r>
            <a:r>
              <a:rPr lang="ru-RU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ru-RU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7824881" y="4272803"/>
            <a:ext cx="2844800" cy="569913"/>
          </a:xfrm>
          <a:prstGeom prst="wedgeRoundRectCallout">
            <a:avLst>
              <a:gd name="adj1" fmla="val -63609"/>
              <a:gd name="adj2" fmla="val -11583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вложенный цикл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55856" y="1269814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Вложенные циклы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7169" y="1955614"/>
            <a:ext cx="5802312" cy="28003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for </a:t>
            </a:r>
            <a:r>
              <a:rPr lang="en-US" sz="2400" b="1" dirty="0">
                <a:latin typeface="Courier New"/>
                <a:ea typeface="Times New Roman"/>
              </a:rPr>
              <a:t>n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latin typeface="Courier New"/>
                <a:ea typeface="Times New Roman"/>
              </a:rPr>
              <a:t> range(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en-US" sz="2400" b="1" dirty="0">
                <a:latin typeface="Courier New"/>
                <a:ea typeface="Times New Roman"/>
              </a:rPr>
              <a:t>,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400" b="1" dirty="0">
                <a:latin typeface="Courier New"/>
                <a:ea typeface="Times New Roman"/>
              </a:rPr>
              <a:t>)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count</a:t>
            </a: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32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if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count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 n )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333719" y="2746189"/>
            <a:ext cx="5368925" cy="12017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79388" indent="-92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k </a:t>
            </a:r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,n):</a:t>
            </a:r>
          </a:p>
          <a:p>
            <a:pPr algn="just" eaLnBrk="1" hangingPunct="1"/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n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k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ru-RU" altLang="ru-RU" sz="2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 count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ru-RU" altLang="ru-RU" sz="2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6932706" y="4008252"/>
            <a:ext cx="2844800" cy="571500"/>
          </a:xfrm>
          <a:prstGeom prst="wedgeRoundRectCallout">
            <a:avLst>
              <a:gd name="adj1" fmla="val -63609"/>
              <a:gd name="adj2" fmla="val -11583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вложенный цикл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50441" y="1491970"/>
            <a:ext cx="4700587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do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k:=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 do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ru-RU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 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ru-RU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153616" y="2909607"/>
            <a:ext cx="4968875" cy="663575"/>
            <a:chOff x="796" y="2336"/>
            <a:chExt cx="3130" cy="418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8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меняются переменные?</a:t>
              </a:r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8409828" y="1493557"/>
            <a:ext cx="922338" cy="3786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153616" y="3852582"/>
            <a:ext cx="4968875" cy="936625"/>
            <a:chOff x="796" y="2336"/>
            <a:chExt cx="3130" cy="59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83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Переменная внутреннего  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цикла изменяется быстрее!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0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76562" y="337484"/>
            <a:ext cx="9980332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Поиск простых чисел: как улучшить?</a:t>
            </a:r>
          </a:p>
        </p:txBody>
      </p:sp>
      <p:sp>
        <p:nvSpPr>
          <p:cNvPr id="3" name="Блок-схема: процесс 2"/>
          <p:cNvSpPr/>
          <p:nvPr/>
        </p:nvSpPr>
        <p:spPr bwMode="auto">
          <a:xfrm>
            <a:off x="5619937" y="886759"/>
            <a:ext cx="1022350" cy="479425"/>
          </a:xfrm>
          <a:prstGeom prst="flowChartProcess">
            <a:avLst/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862" y="2825097"/>
            <a:ext cx="5232400" cy="26765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count:=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k:=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 begin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n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k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then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count:=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k:=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2531"/>
              </p:ext>
            </p:extLst>
          </p:nvPr>
        </p:nvGraphicFramePr>
        <p:xfrm>
          <a:off x="1581337" y="947084"/>
          <a:ext cx="21574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Формула" r:id="rId3" imgW="1041120" imgH="203040" progId="Equation.3">
                  <p:embed/>
                </p:oleObj>
              </mc:Choice>
              <mc:Fallback>
                <p:oleObj name="Формула" r:id="rId3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337" y="947084"/>
                        <a:ext cx="21574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42887"/>
              </p:ext>
            </p:extLst>
          </p:nvPr>
        </p:nvGraphicFramePr>
        <p:xfrm>
          <a:off x="3902262" y="901047"/>
          <a:ext cx="12620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Формула" r:id="rId5" imgW="609480" imgH="203040" progId="Equation.3">
                  <p:embed/>
                </p:oleObj>
              </mc:Choice>
              <mc:Fallback>
                <p:oleObj name="Формула" r:id="rId5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262" y="901047"/>
                        <a:ext cx="12620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73025"/>
              </p:ext>
            </p:extLst>
          </p:nvPr>
        </p:nvGraphicFramePr>
        <p:xfrm>
          <a:off x="5267512" y="875647"/>
          <a:ext cx="1339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Формула" r:id="rId7" imgW="647640" imgH="228600" progId="Equation.3">
                  <p:embed/>
                </p:oleObj>
              </mc:Choice>
              <mc:Fallback>
                <p:oleObj name="Формула" r:id="rId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512" y="875647"/>
                        <a:ext cx="13398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98812" y="1502709"/>
            <a:ext cx="5387975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k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sqrt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(n) do begin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...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404287" y="1593197"/>
            <a:ext cx="2551113" cy="663575"/>
            <a:chOff x="796" y="2336"/>
            <a:chExt cx="1607" cy="418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31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плохо?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2" name="Плюс 11"/>
          <p:cNvSpPr/>
          <p:nvPr/>
        </p:nvSpPr>
        <p:spPr bwMode="auto">
          <a:xfrm rot="18979937">
            <a:off x="3640325" y="1255059"/>
            <a:ext cx="1054100" cy="1054100"/>
          </a:xfrm>
          <a:prstGeom prst="mathPlus">
            <a:avLst>
              <a:gd name="adj1" fmla="val 11212"/>
            </a:avLst>
          </a:prstGeom>
          <a:solidFill>
            <a:srgbClr val="FF0000">
              <a:alpha val="59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75312" y="4823759"/>
            <a:ext cx="5907088" cy="1570038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(</a:t>
            </a:r>
            <a:r>
              <a:rPr lang="ru-RU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begin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...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903725" y="3568047"/>
            <a:ext cx="14605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k*k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&lt;=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6280337" y="3242609"/>
            <a:ext cx="3694113" cy="663575"/>
            <a:chOff x="796" y="2336"/>
            <a:chExt cx="2327" cy="418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03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ещё улучшить?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7796400" y="4818997"/>
            <a:ext cx="2012950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(count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3" grpId="0" animBg="1"/>
      <p:bldP spid="14" grpId="0" animBg="1"/>
      <p:bldP spid="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процесс 1"/>
          <p:cNvSpPr/>
          <p:nvPr/>
        </p:nvSpPr>
        <p:spPr bwMode="auto">
          <a:xfrm>
            <a:off x="5718548" y="922617"/>
            <a:ext cx="1103325" cy="479425"/>
          </a:xfrm>
          <a:prstGeom prst="flowChartProcess">
            <a:avLst/>
          </a:prstGeom>
          <a:solidFill>
            <a:srgbClr val="99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575174" y="373342"/>
            <a:ext cx="9039038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Поиск простых чисел – как улучшить?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16473" y="2753005"/>
            <a:ext cx="5646829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count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         : 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  if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count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endParaRPr lang="ru-RU" sz="2400" b="1" dirty="0">
              <a:solidFill>
                <a:srgbClr val="00B0F0"/>
              </a:solidFill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endParaRPr lang="ru-RU" sz="2400" b="1" dirty="0">
              <a:solidFill>
                <a:srgbClr val="00B0F0"/>
              </a:solidFill>
              <a:latin typeface="Courier New"/>
              <a:ea typeface="Times New Roman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91402"/>
              </p:ext>
            </p:extLst>
          </p:nvPr>
        </p:nvGraphicFramePr>
        <p:xfrm>
          <a:off x="1679949" y="982942"/>
          <a:ext cx="232829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Формула" r:id="rId3" imgW="1040948" imgH="203112" progId="Equation.3">
                  <p:embed/>
                </p:oleObj>
              </mc:Choice>
              <mc:Fallback>
                <p:oleObj name="Формула" r:id="rId3" imgW="104094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949" y="982942"/>
                        <a:ext cx="232829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7984"/>
              </p:ext>
            </p:extLst>
          </p:nvPr>
        </p:nvGraphicFramePr>
        <p:xfrm>
          <a:off x="4000874" y="936905"/>
          <a:ext cx="1362024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Формула" r:id="rId5" imgW="609336" imgH="203112" progId="Equation.3">
                  <p:embed/>
                </p:oleObj>
              </mc:Choice>
              <mc:Fallback>
                <p:oleObj name="Формула" r:id="rId5" imgW="6093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874" y="936905"/>
                        <a:ext cx="1362024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16034"/>
              </p:ext>
            </p:extLst>
          </p:nvPr>
        </p:nvGraphicFramePr>
        <p:xfrm>
          <a:off x="5366124" y="911505"/>
          <a:ext cx="144597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Формула" r:id="rId7" imgW="647700" imgH="228600" progId="Equation.3">
                  <p:embed/>
                </p:oleObj>
              </mc:Choice>
              <mc:Fallback>
                <p:oleObj name="Формула" r:id="rId7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124" y="911505"/>
                        <a:ext cx="144597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97423" y="1538567"/>
            <a:ext cx="5112299" cy="830263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&lt;=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sqrt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 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…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855199" y="1629055"/>
            <a:ext cx="2753172" cy="663575"/>
            <a:chOff x="796" y="2336"/>
            <a:chExt cx="1607" cy="418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31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плохо?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2" name="Плюс 11"/>
          <p:cNvSpPr/>
          <p:nvPr/>
        </p:nvSpPr>
        <p:spPr bwMode="auto">
          <a:xfrm rot="18979937">
            <a:off x="4741800" y="1262094"/>
            <a:ext cx="1137589" cy="1054100"/>
          </a:xfrm>
          <a:prstGeom prst="mathPlus">
            <a:avLst>
              <a:gd name="adj1" fmla="val 11212"/>
            </a:avLst>
          </a:prstGeom>
          <a:solidFill>
            <a:srgbClr val="FF0000">
              <a:alpha val="59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372349" y="4430992"/>
            <a:ext cx="6056293" cy="193992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 k*k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/>
                <a:ea typeface="Times New Roman"/>
              </a:rPr>
              <a:t>  if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 break 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latin typeface="Courier New"/>
                <a:ea typeface="Times New Roman"/>
              </a:rPr>
              <a:t> k</a:t>
            </a:r>
            <a:r>
              <a:rPr lang="ru-RU" sz="2400" b="1" dirty="0">
                <a:latin typeface="Courier New"/>
                <a:ea typeface="Times New Roman"/>
              </a:rPr>
              <a:t>*</a:t>
            </a: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ourier New"/>
                <a:ea typeface="Times New Roman"/>
              </a:rPr>
              <a:t> &gt;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ourier New"/>
                <a:ea typeface="Times New Roman"/>
              </a:rPr>
              <a:t>:</a:t>
            </a:r>
          </a:p>
          <a:p>
            <a:pPr marL="180340" indent="90170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ourier New"/>
                <a:ea typeface="Times New Roman"/>
              </a:rPr>
              <a:t> )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3013449" y="3488017"/>
            <a:ext cx="1576178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k*k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&lt;=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6378949" y="3035580"/>
            <a:ext cx="3986703" cy="663575"/>
            <a:chOff x="796" y="2336"/>
            <a:chExt cx="2327" cy="418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03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ещё улучшить?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Скругленная прямоугольная выноска 17"/>
          <p:cNvSpPr/>
          <p:nvPr/>
        </p:nvSpPr>
        <p:spPr bwMode="auto">
          <a:xfrm>
            <a:off x="7318748" y="4026180"/>
            <a:ext cx="3070121" cy="571500"/>
          </a:xfrm>
          <a:prstGeom prst="wedgeRoundRectCallout">
            <a:avLst>
              <a:gd name="adj1" fmla="val -37971"/>
              <a:gd name="adj2" fmla="val 10511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выйти из цикла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 bwMode="auto">
          <a:xfrm>
            <a:off x="7166349" y="5372380"/>
            <a:ext cx="2499613" cy="695325"/>
          </a:xfrm>
          <a:prstGeom prst="wedgeRoundRectCallout">
            <a:avLst>
              <a:gd name="adj1" fmla="val -79338"/>
              <a:gd name="adj2" fmla="val 78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если вышли по условию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6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3" grpId="0" build="p" animBg="1"/>
      <p:bldP spid="14" grpId="0" animBg="1"/>
      <p:bldP spid="18" grpId="0" animBg="1"/>
      <p:bldP spid="1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2337173" y="991907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395911" y="1499907"/>
            <a:ext cx="8596312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A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Напишите программу, которая получает натуральные числа A и B (A&lt;B) и выводит все простые числа в интервале от A до B.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границы диапазона: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10 20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11 13 17 19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spcBef>
                <a:spcPts val="1200"/>
              </a:spcBef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B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В магазине продается мастика в ящиках по 15 кг, </a:t>
            </a:r>
            <a:br>
              <a:rPr lang="ru-RU" sz="2400" dirty="0"/>
            </a:br>
            <a:r>
              <a:rPr lang="ru-RU" sz="2400" dirty="0"/>
              <a:t>17 кг, 21 кг. Как купить ровно 185 кг мастики, не вскрывая ящики? Сколькими способами можно это сделать?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992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412" y="259733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1292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Файлы и их подключение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5121742" y="1946182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800" b="1" dirty="0">
                <a:latin typeface="Arial" charset="0"/>
              </a:rPr>
              <a:t>файлы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119904" y="3195544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800" b="1" dirty="0">
                <a:latin typeface="Arial" charset="0"/>
              </a:rPr>
              <a:t>текстовые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7121992" y="3195544"/>
            <a:ext cx="2317750" cy="596900"/>
          </a:xfrm>
          <a:prstGeom prst="round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800" b="1" dirty="0">
                <a:latin typeface="Arial" charset="0"/>
              </a:rPr>
              <a:t>двоичные</a:t>
            </a: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2559517" y="3848007"/>
            <a:ext cx="4191000" cy="2017712"/>
          </a:xfrm>
          <a:prstGeom prst="flowChartProcess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«</a:t>
            </a:r>
            <a:r>
              <a:rPr lang="en-US" sz="2400" b="1" i="1" dirty="0">
                <a:solidFill>
                  <a:srgbClr val="333399"/>
                </a:solidFill>
              </a:rPr>
              <a:t>plain text</a:t>
            </a:r>
            <a:r>
              <a:rPr lang="ru-RU" sz="2400" dirty="0"/>
              <a:t>»</a:t>
            </a:r>
            <a:r>
              <a:rPr lang="en-US" sz="2400" dirty="0"/>
              <a:t>: </a:t>
            </a:r>
          </a:p>
          <a:p>
            <a:pPr marL="180975" indent="-180975" eaLnBrk="1" hangingPunct="1">
              <a:buFont typeface="Arial" pitchFamily="34" charset="0"/>
              <a:buChar char="•"/>
              <a:defRPr/>
            </a:pPr>
            <a:r>
              <a:rPr lang="ru-RU" sz="2400" dirty="0"/>
              <a:t>текст, разбитый на строки;</a:t>
            </a:r>
          </a:p>
          <a:p>
            <a:pPr marL="180975" indent="-180975" eaLnBrk="1" hangingPunct="1">
              <a:buFont typeface="Arial" pitchFamily="34" charset="0"/>
              <a:buChar char="•"/>
              <a:defRPr/>
            </a:pPr>
            <a:r>
              <a:rPr lang="ru-RU" sz="2400" dirty="0"/>
              <a:t>из специальных символов только символы перехода на новую строку</a:t>
            </a:r>
            <a:endParaRPr lang="ru-RU" sz="2400" dirty="0">
              <a:latin typeface="Arial" charset="0"/>
            </a:endParaRPr>
          </a:p>
        </p:txBody>
      </p:sp>
      <p:sp>
        <p:nvSpPr>
          <p:cNvPr id="8" name="Блок-схема: процесс 7"/>
          <p:cNvSpPr>
            <a:spLocks noChangeArrowheads="1"/>
          </p:cNvSpPr>
          <p:nvPr/>
        </p:nvSpPr>
        <p:spPr bwMode="auto">
          <a:xfrm>
            <a:off x="6994992" y="3848007"/>
            <a:ext cx="4192587" cy="2017712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marL="180975" indent="-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 sz="2400"/>
              <a:t>любые символы</a:t>
            </a:r>
          </a:p>
          <a:p>
            <a:pPr eaLnBrk="1" hangingPunct="1">
              <a:buFontTx/>
              <a:buChar char="•"/>
            </a:pPr>
            <a:r>
              <a:rPr lang="ru-RU" altLang="ru-RU" sz="2400"/>
              <a:t>рисунки, звуки, видео, …</a:t>
            </a:r>
          </a:p>
        </p:txBody>
      </p:sp>
      <p:grpSp>
        <p:nvGrpSpPr>
          <p:cNvPr id="9" name="Группа 12"/>
          <p:cNvGrpSpPr>
            <a:grpSpLocks/>
          </p:cNvGrpSpPr>
          <p:nvPr/>
        </p:nvGrpSpPr>
        <p:grpSpPr bwMode="auto">
          <a:xfrm>
            <a:off x="4894729" y="2543082"/>
            <a:ext cx="2589213" cy="652462"/>
            <a:chOff x="2743200" y="1602463"/>
            <a:chExt cx="2589299" cy="651850"/>
          </a:xfrm>
        </p:grpSpPr>
        <p:sp>
          <p:nvSpPr>
            <p:cNvPr id="10" name="Полилиния 10"/>
            <p:cNvSpPr>
              <a:spLocks noChangeArrowheads="1"/>
            </p:cNvSpPr>
            <p:nvPr/>
          </p:nvSpPr>
          <p:spPr bwMode="auto">
            <a:xfrm>
              <a:off x="2743200" y="1602463"/>
              <a:ext cx="1294646" cy="651850"/>
            </a:xfrm>
            <a:custGeom>
              <a:avLst/>
              <a:gdLst>
                <a:gd name="T0" fmla="*/ 1294646 w 1294646"/>
                <a:gd name="T1" fmla="*/ 0 h 651850"/>
                <a:gd name="T2" fmla="*/ 0 w 1294646"/>
                <a:gd name="T3" fmla="*/ 651850 h 651850"/>
                <a:gd name="T4" fmla="*/ 0 60000 65536"/>
                <a:gd name="T5" fmla="*/ 0 60000 65536"/>
                <a:gd name="T6" fmla="*/ 0 w 1294646"/>
                <a:gd name="T7" fmla="*/ 0 h 651850"/>
                <a:gd name="T8" fmla="*/ 1294646 w 1294646"/>
                <a:gd name="T9" fmla="*/ 651850 h 6518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4646" h="651850">
                  <a:moveTo>
                    <a:pt x="1294646" y="0"/>
                  </a:moveTo>
                  <a:lnTo>
                    <a:pt x="0" y="65185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Полилиния 11"/>
            <p:cNvSpPr>
              <a:spLocks noChangeArrowheads="1"/>
            </p:cNvSpPr>
            <p:nvPr/>
          </p:nvSpPr>
          <p:spPr bwMode="auto">
            <a:xfrm flipH="1">
              <a:off x="4037853" y="1602463"/>
              <a:ext cx="1294646" cy="651850"/>
            </a:xfrm>
            <a:custGeom>
              <a:avLst/>
              <a:gdLst>
                <a:gd name="T0" fmla="*/ 1294646 w 1294646"/>
                <a:gd name="T1" fmla="*/ 0 h 651850"/>
                <a:gd name="T2" fmla="*/ 0 w 1294646"/>
                <a:gd name="T3" fmla="*/ 651850 h 651850"/>
                <a:gd name="T4" fmla="*/ 0 60000 65536"/>
                <a:gd name="T5" fmla="*/ 0 60000 65536"/>
                <a:gd name="T6" fmla="*/ 0 w 1294646"/>
                <a:gd name="T7" fmla="*/ 0 h 651850"/>
                <a:gd name="T8" fmla="*/ 1294646 w 1294646"/>
                <a:gd name="T9" fmla="*/ 651850 h 6518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4646" h="651850">
                  <a:moveTo>
                    <a:pt x="1294646" y="0"/>
                  </a:moveTo>
                  <a:lnTo>
                    <a:pt x="0" y="65185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691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83" y="257940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Библиотеки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90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2256491" y="47195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Простейшая программа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377141" y="112918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334279" y="1803868"/>
            <a:ext cx="4735512" cy="663575"/>
            <a:chOff x="433" y="3902"/>
            <a:chExt cx="2983" cy="418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293629" y="168480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77141" y="341041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-*- coding: utf-8 -*-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802966" y="255158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741304" y="3881905"/>
            <a:ext cx="2886075" cy="488950"/>
          </a:xfrm>
          <a:prstGeom prst="wedgeRoundRectCallout">
            <a:avLst>
              <a:gd name="adj1" fmla="val -85308"/>
              <a:gd name="adj2" fmla="val -6951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i="1" dirty="0">
                <a:latin typeface="+mn-lt"/>
                <a:cs typeface="Courier New" pitchFamily="49" charset="0"/>
              </a:rPr>
              <a:t>Windows: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1251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377141" y="477884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  <p:extLst>
      <p:ext uri="{BB962C8B-B14F-4D97-AF65-F5344CB8AC3E}">
        <p14:creationId xmlns:p14="http://schemas.microsoft.com/office/powerpoint/2010/main" val="20693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10" grpId="0" animBg="1"/>
      <p:bldP spid="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917" y="2373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Рекурсия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615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ООП</a:t>
            </a:r>
            <a:br>
              <a:rPr lang="ru-RU" dirty="0" smtClean="0"/>
            </a:br>
            <a:r>
              <a:rPr lang="ru-RU" dirty="0" smtClean="0"/>
              <a:t>(объектно-ориентированное программирование)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12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808256" y="37334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Простейшая программа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036856" y="1800506"/>
            <a:ext cx="7993063" cy="2146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3000" b="1" dirty="0">
                <a:latin typeface="Courier New" pitchFamily="49" charset="0"/>
              </a:rPr>
              <a:t>program </a:t>
            </a:r>
            <a:r>
              <a:rPr lang="en-US" sz="3000" b="1" dirty="0" err="1">
                <a:latin typeface="Courier New" pitchFamily="49" charset="0"/>
              </a:rPr>
              <a:t>qq</a:t>
            </a:r>
            <a:r>
              <a:rPr lang="en-US" sz="3000" b="1" dirty="0">
                <a:latin typeface="Courier New" pitchFamily="49" charset="0"/>
              </a:rPr>
              <a:t>;</a:t>
            </a:r>
          </a:p>
          <a:p>
            <a:pPr>
              <a:spcBef>
                <a:spcPct val="15000"/>
              </a:spcBef>
              <a:defRPr/>
            </a:pPr>
            <a:r>
              <a:rPr lang="en-US" sz="3000" b="1" dirty="0">
                <a:latin typeface="Courier New" pitchFamily="49" charset="0"/>
              </a:rPr>
              <a:t>begin</a:t>
            </a:r>
            <a:r>
              <a:rPr lang="ru-RU" sz="3000" b="1" dirty="0">
                <a:latin typeface="Courier New" pitchFamily="49" charset="0"/>
              </a:rPr>
              <a:t> </a:t>
            </a: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{</a:t>
            </a: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 начало программы </a:t>
            </a: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}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{ </a:t>
            </a: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тело программы </a:t>
            </a: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ru-RU" sz="3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endParaRPr lang="en-US" sz="30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3000" b="1" dirty="0">
                <a:latin typeface="Courier New" pitchFamily="49" charset="0"/>
              </a:rPr>
              <a:t>end.</a:t>
            </a:r>
            <a:r>
              <a:rPr lang="ru-RU" sz="3000" b="1" dirty="0">
                <a:latin typeface="Courier New" pitchFamily="49" charset="0"/>
              </a:rPr>
              <a:t>  </a:t>
            </a: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{ </a:t>
            </a: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конец программы </a:t>
            </a: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}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4861019" y="4211918"/>
            <a:ext cx="4005262" cy="1008063"/>
          </a:xfrm>
          <a:prstGeom prst="wedgeRoundRectCallout">
            <a:avLst>
              <a:gd name="adj1" fmla="val -35510"/>
              <a:gd name="adj2" fmla="val -86363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комментарии в скобках </a:t>
            </a:r>
            <a:r>
              <a:rPr lang="en-US" sz="2400" dirty="0">
                <a:latin typeface="Arial" charset="0"/>
              </a:rPr>
              <a:t>{}</a:t>
            </a:r>
            <a:r>
              <a:rPr lang="ru-RU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3460844" y="5477156"/>
            <a:ext cx="4999037" cy="663575"/>
            <a:chOff x="433" y="3902"/>
            <a:chExt cx="3149" cy="418"/>
          </a:xfrm>
        </p:grpSpPr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85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Что делает эта программа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7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757706" y="1100418"/>
            <a:ext cx="3454400" cy="550863"/>
          </a:xfrm>
          <a:prstGeom prst="wedgeRoundRectCallout">
            <a:avLst>
              <a:gd name="adj1" fmla="val -52876"/>
              <a:gd name="adj2" fmla="val 101452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название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404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988" y="257940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2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66795" y="783385"/>
            <a:ext cx="828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1688" indent="-801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Переменная</a:t>
            </a:r>
            <a:r>
              <a:rPr lang="ru-RU" altLang="ru-RU" sz="2800"/>
              <a:t> – это величина, имеющая имя, тип и значение. Значение переменной можно изменять во время работы программы.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08" y="2696322"/>
            <a:ext cx="2386012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 bwMode="auto">
          <a:xfrm>
            <a:off x="4446492" y="3017911"/>
            <a:ext cx="1110342" cy="544697"/>
          </a:xfrm>
          <a:prstGeom prst="rect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isometricOffAxis1Right">
              <a:rot lat="2204246" lon="18621356" rev="21145264"/>
            </a:camera>
            <a:lightRig rig="threePt" dir="t"/>
          </a:scene3d>
          <a:sp3d extrusionH="635000" contourW="6350">
            <a:bevelT w="0" h="0"/>
            <a:extrusionClr>
              <a:srgbClr val="008000"/>
            </a:extrusionClr>
            <a:contourClr>
              <a:schemeClr val="tx1"/>
            </a:contourClr>
          </a:sp3d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7" name="Стрелка влево 6"/>
          <p:cNvSpPr/>
          <p:nvPr/>
        </p:nvSpPr>
        <p:spPr bwMode="auto">
          <a:xfrm rot="18783732">
            <a:off x="3649570" y="3644060"/>
            <a:ext cx="709613" cy="452437"/>
          </a:xfrm>
          <a:prstGeom prst="leftArrow">
            <a:avLst/>
          </a:prstGeom>
          <a:solidFill>
            <a:srgbClr val="0000FF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 rot="21205597">
            <a:off x="3521203" y="4389508"/>
            <a:ext cx="729343" cy="6640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2153362" lon="19780681" rev="21203538"/>
            </a:camera>
            <a:lightRig rig="threePt" dir="t"/>
          </a:scene3d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6600" dirty="0">
                <a:latin typeface="Arial" charset="0"/>
              </a:rPr>
              <a:t>a</a:t>
            </a:r>
            <a:endParaRPr lang="ru-RU" sz="6600" dirty="0">
              <a:latin typeface="Arial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49833" y="2426447"/>
            <a:ext cx="1755775" cy="646113"/>
          </a:xfrm>
          <a:prstGeom prst="wedgeRoundRectCallout">
            <a:avLst>
              <a:gd name="adj1" fmla="val -76637"/>
              <a:gd name="adj2" fmla="val 482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Значение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462120" y="5615735"/>
            <a:ext cx="1036638" cy="646112"/>
          </a:xfrm>
          <a:prstGeom prst="wedgeRoundRectCallout">
            <a:avLst>
              <a:gd name="adj1" fmla="val 67053"/>
              <a:gd name="adj2" fmla="val -14198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Имя</a:t>
            </a: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7733978" y="2930818"/>
            <a:ext cx="2463939" cy="1208727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scene3d>
            <a:camera prst="isometricOffAxis1Right">
              <a:rot lat="2204246" lon="18621356" rev="21145264"/>
            </a:camera>
            <a:lightRig rig="threePt" dir="t"/>
          </a:scene3d>
          <a:sp3d extrusionH="635000" contourW="6350">
            <a:bevelT w="0" h="0"/>
            <a:extrusionClr>
              <a:srgbClr val="0000FF"/>
            </a:extrusionClr>
            <a:contourClr>
              <a:schemeClr val="tx1"/>
            </a:contourClr>
          </a:sp3d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7270658" y="4628310"/>
            <a:ext cx="2847975" cy="663575"/>
            <a:chOff x="433" y="3902"/>
            <a:chExt cx="1794" cy="418"/>
          </a:xfrm>
        </p:grpSpPr>
        <p:sp>
          <p:nvSpPr>
            <p:cNvPr id="13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50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Поместится?</a:t>
              </a: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089433" y="3736135"/>
            <a:ext cx="2024062" cy="1001712"/>
          </a:xfrm>
          <a:prstGeom prst="wedgeRoundRectCallout">
            <a:avLst>
              <a:gd name="adj1" fmla="val 81717"/>
              <a:gd name="adj2" fmla="val -663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Другой тип данных</a:t>
            </a:r>
          </a:p>
        </p:txBody>
      </p: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4384583" y="5302997"/>
            <a:ext cx="5732462" cy="936625"/>
            <a:chOff x="433" y="3902"/>
            <a:chExt cx="3611" cy="590"/>
          </a:xfrm>
        </p:grpSpPr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3317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В переменной хранятся данные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определенного типа!</a:t>
              </a:r>
            </a:p>
          </p:txBody>
        </p:sp>
        <p:sp>
          <p:nvSpPr>
            <p:cNvPr id="1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5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>
            <a:spLocks/>
          </p:cNvSpPr>
          <p:nvPr/>
        </p:nvSpPr>
        <p:spPr>
          <a:xfrm>
            <a:off x="923925" y="537602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800" dirty="0" smtClean="0"/>
              <a:t>Типы данных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23925" y="1436128"/>
            <a:ext cx="874712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  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целые 0..255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shortint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целые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-128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   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целые 0..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6553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целые 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–2147483648..2147483647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single 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вещественная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байта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   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вещественная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байта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вещественная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байтов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extended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вещественная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байтов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логическая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байт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  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символ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байт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 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символьная строка </a:t>
            </a:r>
            <a:r>
              <a:rPr lang="en-US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078163" y="3225240"/>
            <a:ext cx="4321175" cy="663575"/>
            <a:chOff x="433" y="3902"/>
            <a:chExt cx="2722" cy="418"/>
          </a:xfrm>
        </p:grpSpPr>
        <p:sp>
          <p:nvSpPr>
            <p:cNvPr id="7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42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Сколько байт в памяти?</a:t>
              </a:r>
            </a:p>
          </p:txBody>
        </p:sp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3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888938" y="364378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Типы данных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74663" y="880316"/>
            <a:ext cx="85534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целое </a:t>
            </a:r>
          </a:p>
          <a:p>
            <a:pPr lvl="1" eaLnBrk="1" hangingPunct="1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вещественное</a:t>
            </a:r>
            <a:endParaRPr lang="en-US" altLang="ru-RU" sz="2800" b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логические значения</a:t>
            </a:r>
          </a:p>
          <a:p>
            <a:pPr lvl="1" eaLnBrk="1" hangingPunct="1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altLang="ru-RU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символьная строка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30213" y="2917078"/>
            <a:ext cx="4208463" cy="353853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5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type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(a) 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4.5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type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(a) 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True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type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(a) )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Вася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ru-RU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type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(a) )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6297426" y="2917078"/>
            <a:ext cx="4208462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en-US" altLang="ru-RU" sz="2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800" b="1">
                <a:latin typeface="Courier New" panose="02070309020205020404" pitchFamily="49" charset="0"/>
                <a:cs typeface="Times New Roman" panose="02020603050405020304" pitchFamily="18" charset="0"/>
              </a:rPr>
              <a:t>&lt;class 'int'&gt;</a:t>
            </a:r>
          </a:p>
          <a:p>
            <a:pPr algn="just" eaLnBrk="1" hangingPunct="1"/>
            <a:endParaRPr lang="en-US" altLang="ru-RU" sz="2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800" b="1">
                <a:latin typeface="Courier New" panose="02070309020205020404" pitchFamily="49" charset="0"/>
                <a:cs typeface="Times New Roman" panose="02020603050405020304" pitchFamily="18" charset="0"/>
              </a:rPr>
              <a:t>&lt;class 'float'&gt;</a:t>
            </a:r>
          </a:p>
          <a:p>
            <a:pPr algn="just" eaLnBrk="1" hangingPunct="1"/>
            <a:endParaRPr lang="en-US" altLang="ru-RU" sz="2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800" b="1">
                <a:latin typeface="Courier New" panose="02070309020205020404" pitchFamily="49" charset="0"/>
                <a:cs typeface="Times New Roman" panose="02020603050405020304" pitchFamily="18" charset="0"/>
              </a:rPr>
              <a:t>&lt;class 'bool'&gt;</a:t>
            </a:r>
          </a:p>
          <a:p>
            <a:pPr algn="just" eaLnBrk="1" hangingPunct="1"/>
            <a:endParaRPr lang="en-US" altLang="ru-RU" sz="2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800" b="1">
                <a:latin typeface="Courier New" panose="02070309020205020404" pitchFamily="49" charset="0"/>
                <a:cs typeface="Times New Roman" panose="02020603050405020304" pitchFamily="18" charset="0"/>
              </a:rPr>
              <a:t>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34257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 animBg="1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271" y="220288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Операции над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0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095127" y="1422213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Арифметические выражения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30065" y="2336613"/>
            <a:ext cx="6199187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a:=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63390" y="2863663"/>
            <a:ext cx="4978400" cy="1814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Приоритет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8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старшинство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):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скобки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умножение и деление</a:t>
            </a:r>
          </a:p>
          <a:p>
            <a:pPr marL="625475" indent="-436563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сложение и вычитание</a:t>
            </a:r>
            <a:endParaRPr lang="ru-RU" sz="1600" dirty="0"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71652" y="1973076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46202" y="1973076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1202" y="1973076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22527" y="1973076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36952" y="1973076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33877" y="1973076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Группа 14"/>
          <p:cNvGrpSpPr>
            <a:grpSpLocks/>
          </p:cNvGrpSpPr>
          <p:nvPr/>
        </p:nvGrpSpPr>
        <p:grpSpPr bwMode="auto">
          <a:xfrm>
            <a:off x="7217990" y="3012888"/>
            <a:ext cx="3300412" cy="1176338"/>
            <a:chOff x="5433848" y="1891862"/>
            <a:chExt cx="3300249" cy="1177159"/>
          </a:xfrm>
        </p:grpSpPr>
        <p:sp>
          <p:nvSpPr>
            <p:cNvPr id="14" name="Блок-схема: процесс 13"/>
            <p:cNvSpPr/>
            <p:nvPr/>
          </p:nvSpPr>
          <p:spPr bwMode="auto">
            <a:xfrm>
              <a:off x="5433848" y="1891862"/>
              <a:ext cx="3300249" cy="1177159"/>
            </a:xfrm>
            <a:prstGeom prst="flowChartProcess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5507417" y="2023459"/>
            <a:ext cx="3172772" cy="1024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" name="Формула" r:id="rId3" imgW="1218960" imgH="393480" progId="Equation.3">
                    <p:embed/>
                  </p:oleObj>
                </mc:Choice>
                <mc:Fallback>
                  <p:oleObj name="Формула" r:id="rId3" imgW="1218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7417" y="2023459"/>
                          <a:ext cx="3172772" cy="1024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Овал 15"/>
          <p:cNvSpPr>
            <a:spLocks noChangeArrowheads="1"/>
          </p:cNvSpPr>
          <p:nvPr/>
        </p:nvSpPr>
        <p:spPr bwMode="auto">
          <a:xfrm>
            <a:off x="9950077" y="3349438"/>
            <a:ext cx="568325" cy="566738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79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431739" y="516778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Деление, </a:t>
            </a:r>
            <a:r>
              <a:rPr lang="en-US" altLang="ru-RU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ru-RU" smtClean="0"/>
              <a:t>, </a:t>
            </a:r>
            <a:r>
              <a:rPr lang="en-US" altLang="ru-RU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endParaRPr lang="ru-RU" altLang="ru-RU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12702" y="1024778"/>
            <a:ext cx="68786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Результат деления 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«/»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– 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вещественное число:</a:t>
            </a:r>
            <a:endParaRPr lang="ru-RU" sz="1400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9727" y="2191591"/>
            <a:ext cx="2332037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a:=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 3;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4389" y="1548653"/>
            <a:ext cx="3190875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a: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2327" y="2191591"/>
            <a:ext cx="168910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0.6666…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олилиния 7"/>
          <p:cNvSpPr>
            <a:spLocks noChangeArrowheads="1"/>
          </p:cNvSpPr>
          <p:nvPr/>
        </p:nvSpPr>
        <p:spPr bwMode="auto">
          <a:xfrm>
            <a:off x="2198502" y="1732803"/>
            <a:ext cx="2643187" cy="538163"/>
          </a:xfrm>
          <a:custGeom>
            <a:avLst/>
            <a:gdLst>
              <a:gd name="T0" fmla="*/ 2637236 w 2643612"/>
              <a:gd name="T1" fmla="*/ 86865 h 537173"/>
              <a:gd name="T2" fmla="*/ 984447 w 2643612"/>
              <a:gd name="T3" fmla="*/ 77559 h 537173"/>
              <a:gd name="T4" fmla="*/ 0 w 2643612"/>
              <a:gd name="T5" fmla="*/ 552216 h 537173"/>
              <a:gd name="T6" fmla="*/ 0 60000 65536"/>
              <a:gd name="T7" fmla="*/ 0 60000 65536"/>
              <a:gd name="T8" fmla="*/ 0 60000 65536"/>
              <a:gd name="T9" fmla="*/ 0 w 2643612"/>
              <a:gd name="T10" fmla="*/ 0 h 537173"/>
              <a:gd name="T11" fmla="*/ 2643612 w 2643612"/>
              <a:gd name="T12" fmla="*/ 537173 h 537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3612" h="537173">
                <a:moveTo>
                  <a:pt x="2643612" y="84499"/>
                </a:moveTo>
                <a:cubicBezTo>
                  <a:pt x="2035521" y="42249"/>
                  <a:pt x="1427430" y="0"/>
                  <a:pt x="986828" y="75446"/>
                </a:cubicBezTo>
                <a:cubicBezTo>
                  <a:pt x="546226" y="150892"/>
                  <a:pt x="273113" y="344032"/>
                  <a:pt x="0" y="537173"/>
                </a:cubicBezTo>
              </a:path>
            </a:pathLst>
          </a:custGeom>
          <a:noFill/>
          <a:ln w="28575" algn="ctr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Стрелка вправо 9"/>
          <p:cNvSpPr/>
          <p:nvPr/>
        </p:nvSpPr>
        <p:spPr bwMode="auto">
          <a:xfrm>
            <a:off x="4279714" y="2342403"/>
            <a:ext cx="508000" cy="21748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Прямоугольник 9"/>
          <p:cNvSpPr>
            <a:spLocks noChangeArrowheads="1"/>
          </p:cNvSpPr>
          <p:nvPr/>
        </p:nvSpPr>
        <p:spPr bwMode="auto">
          <a:xfrm>
            <a:off x="1600014" y="2774203"/>
            <a:ext cx="839311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ru-RU" altLang="ru-RU" sz="2800" b="1"/>
              <a:t> </a:t>
            </a:r>
            <a:r>
              <a:rPr lang="en-US" altLang="ru-RU" sz="2800"/>
              <a:t>– </a:t>
            </a:r>
            <a:r>
              <a:rPr lang="ru-RU" altLang="ru-RU" sz="2800"/>
              <a:t>деление нацело (остаток отбрасывается)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</a:rPr>
              <a:t>mod</a:t>
            </a:r>
            <a:r>
              <a:rPr lang="ru-RU" altLang="ru-RU" sz="2800" b="1"/>
              <a:t> </a:t>
            </a:r>
            <a:r>
              <a:rPr lang="en-US" altLang="ru-RU" sz="2800"/>
              <a:t>– </a:t>
            </a:r>
            <a:r>
              <a:rPr lang="ru-RU" altLang="ru-RU" sz="2800"/>
              <a:t>остаток от деления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81077" y="3845766"/>
            <a:ext cx="5411787" cy="2419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 err="1">
                <a:latin typeface="Courier New" pitchFamily="49" charset="0"/>
              </a:rPr>
              <a:t>var</a:t>
            </a:r>
            <a:r>
              <a:rPr lang="en-US" sz="2700" b="1" dirty="0">
                <a:latin typeface="Courier New" pitchFamily="49" charset="0"/>
              </a:rPr>
              <a:t> a, b, d: </a:t>
            </a:r>
            <a:r>
              <a:rPr lang="en-US" sz="2700" b="1" dirty="0">
                <a:solidFill>
                  <a:srgbClr val="C00000"/>
                </a:solidFill>
                <a:latin typeface="Courier New" pitchFamily="49" charset="0"/>
              </a:rPr>
              <a:t>integer</a:t>
            </a:r>
            <a:r>
              <a:rPr lang="en-US" sz="2700" b="1" dirty="0">
                <a:latin typeface="Courier New" pitchFamily="49" charset="0"/>
              </a:rPr>
              <a:t>;</a:t>
            </a:r>
            <a:endParaRPr lang="ru-RU" sz="2700" b="1" dirty="0"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ru-RU" sz="2700" b="1" dirty="0">
                <a:latin typeface="Courier New" pitchFamily="49" charset="0"/>
              </a:rPr>
              <a:t>...</a:t>
            </a:r>
            <a:endParaRPr lang="en-US" sz="2700" b="1" dirty="0"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:=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85</a:t>
            </a:r>
            <a:r>
              <a:rPr lang="en-US" sz="2700" b="1" dirty="0">
                <a:latin typeface="Courier New" pitchFamily="49" charset="0"/>
              </a:rPr>
              <a:t>;</a:t>
            </a:r>
            <a:endParaRPr lang="en-US" sz="2700" b="1" dirty="0">
              <a:solidFill>
                <a:srgbClr val="00B0F0"/>
              </a:solidFill>
              <a:latin typeface="Courier New" pitchFamily="49" charset="0"/>
            </a:endParaRP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:= d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div</a:t>
            </a:r>
            <a:r>
              <a:rPr lang="ru-RU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{ 8 }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174625" lvl="1" indent="1588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:= d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mod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;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{ 5 } 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5719577" y="5236416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5719577" y="5711078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8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build="p" animBg="1"/>
      <p:bldP spid="13" grpId="0" animBg="1"/>
      <p:bldP spid="13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Правильный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писать правильный, функциональный и красивый код, необходимо знать не только синтаксис языка программирования, но и правильно строить  структуру программы основанной на его алгоритме.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Знание простого синтаксиса языка недостаточно!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00679" y="3016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Арифметическое выражения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35617" y="1216025"/>
            <a:ext cx="5621337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solidFill>
                  <a:srgbClr val="00B0F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8942" y="1743075"/>
            <a:ext cx="4979987" cy="2246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8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Приоритет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8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старшинство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):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скобки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возведение в степень </a:t>
            </a:r>
            <a:r>
              <a:rPr lang="ru-RU" sz="2800" b="1" kern="0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**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умножение и деление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сложение и вычитание</a:t>
            </a:r>
            <a:endParaRPr lang="ru-RU" sz="1600" dirty="0"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46979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02604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62754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78867" y="852488"/>
            <a:ext cx="3698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91692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96529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Группа 12"/>
          <p:cNvGrpSpPr>
            <a:grpSpLocks/>
          </p:cNvGrpSpPr>
          <p:nvPr/>
        </p:nvGrpSpPr>
        <p:grpSpPr bwMode="auto">
          <a:xfrm>
            <a:off x="6991817" y="1892300"/>
            <a:ext cx="3300412" cy="1189038"/>
            <a:chOff x="5433848" y="1891862"/>
            <a:chExt cx="3300249" cy="1189868"/>
          </a:xfrm>
        </p:grpSpPr>
        <p:sp>
          <p:nvSpPr>
            <p:cNvPr id="12" name="Блок-схема: процесс 11"/>
            <p:cNvSpPr/>
            <p:nvPr/>
          </p:nvSpPr>
          <p:spPr bwMode="auto">
            <a:xfrm>
              <a:off x="5433848" y="1891862"/>
              <a:ext cx="3300249" cy="1177159"/>
            </a:xfrm>
            <a:prstGeom prst="flowChartProcess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5621164" y="1990356"/>
            <a:ext cx="2943080" cy="1091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Формула" r:id="rId3" imgW="1130300" imgH="419100" progId="Equation.3">
                    <p:embed/>
                  </p:oleObj>
                </mc:Choice>
                <mc:Fallback>
                  <p:oleObj name="Формула" r:id="rId3" imgW="1130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164" y="1990356"/>
                          <a:ext cx="2943080" cy="1091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Овал 13"/>
          <p:cNvSpPr>
            <a:spLocks noChangeArrowheads="1"/>
          </p:cNvSpPr>
          <p:nvPr/>
        </p:nvSpPr>
        <p:spPr bwMode="auto">
          <a:xfrm>
            <a:off x="9658817" y="2271713"/>
            <a:ext cx="568325" cy="5667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15" name="Группа 24"/>
          <p:cNvGrpSpPr>
            <a:grpSpLocks/>
          </p:cNvGrpSpPr>
          <p:nvPr/>
        </p:nvGrpSpPr>
        <p:grpSpPr bwMode="auto">
          <a:xfrm>
            <a:off x="1835617" y="4087813"/>
            <a:ext cx="4464050" cy="976312"/>
            <a:chOff x="446088" y="4087913"/>
            <a:chExt cx="4464390" cy="976054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6088" y="4110132"/>
              <a:ext cx="4464390" cy="953835"/>
            </a:xfrm>
            <a:prstGeom prst="rect">
              <a:avLst/>
            </a:prstGeom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(c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ru-RU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>
                <a:defRPr/>
              </a:pP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         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d</a:t>
              </a:r>
              <a:endParaRPr lang="ru-RU" sz="28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7" name="Группа 20"/>
            <p:cNvGrpSpPr>
              <a:grpSpLocks/>
            </p:cNvGrpSpPr>
            <p:nvPr/>
          </p:nvGrpSpPr>
          <p:grpSpPr bwMode="auto">
            <a:xfrm>
              <a:off x="4392583" y="4087913"/>
              <a:ext cx="513169" cy="544519"/>
              <a:chOff x="6307444" y="4163208"/>
              <a:chExt cx="513169" cy="544519"/>
            </a:xfrm>
          </p:grpSpPr>
          <p:sp>
            <p:nvSpPr>
              <p:cNvPr id="18" name="Овал 17"/>
              <p:cNvSpPr>
                <a:spLocks noChangeArrowheads="1"/>
              </p:cNvSpPr>
              <p:nvPr/>
            </p:nvSpPr>
            <p:spPr bwMode="auto">
              <a:xfrm>
                <a:off x="6307444" y="4163208"/>
                <a:ext cx="513169" cy="5131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ru-RU" altLang="ru-RU"/>
              </a:p>
            </p:txBody>
          </p:sp>
          <p:sp>
            <p:nvSpPr>
              <p:cNvPr id="19" name="Прямоугольник 19"/>
              <p:cNvSpPr>
                <a:spLocks noChangeArrowheads="1"/>
              </p:cNvSpPr>
              <p:nvPr/>
            </p:nvSpPr>
            <p:spPr bwMode="auto">
              <a:xfrm>
                <a:off x="6372605" y="4184507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u-RU" altLang="ru-RU" sz="28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endParaRPr lang="ru-RU" altLang="ru-RU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42592" y="3582988"/>
            <a:ext cx="3067050" cy="806450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на следующую строку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835617" y="5346700"/>
            <a:ext cx="4557712" cy="9540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842592" y="4937125"/>
            <a:ext cx="3067050" cy="808038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внутри скобок разрешён</a:t>
            </a:r>
          </a:p>
        </p:txBody>
      </p:sp>
    </p:spTree>
    <p:extLst>
      <p:ext uri="{BB962C8B-B14F-4D97-AF65-F5344CB8AC3E}">
        <p14:creationId xmlns:p14="http://schemas.microsoft.com/office/powerpoint/2010/main" val="17495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  <p:bldP spid="10" grpId="0"/>
      <p:bldP spid="14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768350" y="3016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Деление</a:t>
            </a:r>
            <a:endParaRPr lang="ru-RU" altLang="ru-RU" smtClean="0">
              <a:solidFill>
                <a:srgbClr val="0000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9313" y="809625"/>
            <a:ext cx="51800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Классическое деление:</a:t>
            </a:r>
            <a:endParaRPr lang="ru-RU" sz="1400" dirty="0">
              <a:latin typeface="Arial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036638" y="1265238"/>
            <a:ext cx="5186362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1.5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1.5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9313" y="3584575"/>
            <a:ext cx="8353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Целочисленное деление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округление «вниз»!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ru-RU" sz="1400" dirty="0">
              <a:latin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36638" y="4040188"/>
            <a:ext cx="5222875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-1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-2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7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  <p:bldP spid="5" grpId="0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1150" y="3016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Остаток от деления</a:t>
            </a:r>
            <a:endParaRPr lang="ru-RU" altLang="ru-RU" smtClean="0">
              <a:solidFill>
                <a:srgbClr val="0000FF"/>
              </a:solidFill>
            </a:endParaRPr>
          </a:p>
        </p:txBody>
      </p:sp>
      <p:sp>
        <p:nvSpPr>
          <p:cNvPr id="3" name="Прямоугольник 9"/>
          <p:cNvSpPr>
            <a:spLocks noChangeArrowheads="1"/>
          </p:cNvSpPr>
          <p:nvPr/>
        </p:nvSpPr>
        <p:spPr bwMode="auto">
          <a:xfrm>
            <a:off x="403225" y="819150"/>
            <a:ext cx="839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ru-RU" sz="2800" b="1"/>
              <a:t> </a:t>
            </a:r>
            <a:r>
              <a:rPr lang="en-US" altLang="ru-RU" sz="2800"/>
              <a:t>– </a:t>
            </a:r>
            <a:r>
              <a:rPr lang="ru-RU" altLang="ru-RU" sz="2800"/>
              <a:t>остаток от деления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09588" y="1281113"/>
            <a:ext cx="5411787" cy="2419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d = </a:t>
            </a:r>
            <a:r>
              <a:rPr lang="en-US" sz="2700" b="1">
                <a:solidFill>
                  <a:srgbClr val="00B0F0"/>
                </a:solidFill>
                <a:latin typeface="Courier New" pitchFamily="49" charset="0"/>
              </a:rPr>
              <a:t>85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b = d</a:t>
            </a:r>
            <a:r>
              <a:rPr lang="ru-RU" sz="2700" b="1">
                <a:latin typeface="Courier New" pitchFamily="49" charset="0"/>
              </a:rPr>
              <a:t> </a:t>
            </a:r>
            <a:r>
              <a:rPr lang="en-US" sz="2700" b="1">
                <a:latin typeface="Courier New" pitchFamily="49" charset="0"/>
              </a:rPr>
              <a:t>// </a:t>
            </a:r>
            <a:r>
              <a:rPr lang="en-US" sz="2700" b="1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>
                <a:latin typeface="Courier New" pitchFamily="49" charset="0"/>
              </a:rPr>
              <a:t>  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8</a:t>
            </a:r>
            <a:r>
              <a:rPr lang="en-US" sz="2700" b="1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= d % </a:t>
            </a:r>
            <a:r>
              <a:rPr lang="en-US" sz="2700" b="1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>
                <a:latin typeface="Courier New" pitchFamily="49" charset="0"/>
              </a:rPr>
              <a:t>  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d = a % b   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d = b % a   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3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351213" y="166528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3360738" y="21399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3360738" y="27114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3360738" y="31559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" name="Прямоугольник 9"/>
          <p:cNvSpPr>
            <a:spLocks noChangeArrowheads="1"/>
          </p:cNvSpPr>
          <p:nvPr/>
        </p:nvSpPr>
        <p:spPr bwMode="auto">
          <a:xfrm>
            <a:off x="403225" y="3795713"/>
            <a:ext cx="839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ru-RU" altLang="ru-RU" sz="2800" b="1">
                <a:solidFill>
                  <a:srgbClr val="333399"/>
                </a:solidFill>
              </a:rPr>
              <a:t>Для отрицательных чисел</a:t>
            </a:r>
            <a:r>
              <a:rPr lang="ru-RU" altLang="ru-RU" sz="2800"/>
              <a:t>: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09588" y="4384675"/>
            <a:ext cx="4545012" cy="1463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= </a:t>
            </a:r>
            <a:r>
              <a:rPr lang="en-US" sz="2700" b="1">
                <a:solidFill>
                  <a:srgbClr val="00B0F0"/>
                </a:solidFill>
                <a:latin typeface="Courier New" pitchFamily="49" charset="0"/>
              </a:rPr>
              <a:t>-7</a:t>
            </a:r>
            <a:r>
              <a:rPr lang="en-US" sz="2700" b="1">
                <a:latin typeface="Courier New" pitchFamily="49" charset="0"/>
              </a:rPr>
              <a:t>        </a:t>
            </a:r>
            <a:endParaRPr lang="en-US" sz="2700" b="1">
              <a:solidFill>
                <a:srgbClr val="008000"/>
              </a:solidFill>
              <a:latin typeface="Courier New" pitchFamily="49" charset="0"/>
            </a:endParaRP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b = a // </a:t>
            </a:r>
            <a:r>
              <a:rPr lang="en-US" sz="2700" b="1">
                <a:solidFill>
                  <a:srgbClr val="00B0F0"/>
                </a:solidFill>
                <a:latin typeface="Courier New" pitchFamily="49" charset="0"/>
              </a:rPr>
              <a:t>2</a:t>
            </a:r>
            <a:r>
              <a:rPr lang="en-US" sz="2700" b="1">
                <a:latin typeface="Courier New" pitchFamily="49" charset="0"/>
              </a:rPr>
              <a:t> </a:t>
            </a:r>
            <a:r>
              <a:rPr lang="ru-RU" sz="2700" b="1">
                <a:latin typeface="Courier New" pitchFamily="49" charset="0"/>
              </a:rPr>
              <a:t>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-4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d = a % </a:t>
            </a:r>
            <a:r>
              <a:rPr lang="en-US" sz="2700" b="1">
                <a:solidFill>
                  <a:srgbClr val="00B0F0"/>
                </a:solidFill>
                <a:latin typeface="Courier New" pitchFamily="49" charset="0"/>
              </a:rPr>
              <a:t>2</a:t>
            </a:r>
            <a:r>
              <a:rPr lang="en-US" sz="2700" b="1">
                <a:latin typeface="Courier New" pitchFamily="49" charset="0"/>
              </a:rPr>
              <a:t> 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1</a:t>
            </a: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5329238" y="4164013"/>
            <a:ext cx="3611562" cy="663575"/>
            <a:chOff x="433" y="3902"/>
            <a:chExt cx="2275" cy="418"/>
          </a:xfrm>
        </p:grpSpPr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548" y="3969"/>
              <a:ext cx="216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  Как в математике!</a:t>
              </a:r>
            </a:p>
          </p:txBody>
        </p:sp>
        <p:sp>
          <p:nvSpPr>
            <p:cNvPr id="13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5297488" y="5534025"/>
            <a:ext cx="3406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 = (</a:t>
            </a: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)*2 + </a:t>
            </a:r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15" name="Овал 14"/>
          <p:cNvSpPr>
            <a:spLocks noChangeArrowheads="1"/>
          </p:cNvSpPr>
          <p:nvPr/>
        </p:nvSpPr>
        <p:spPr bwMode="auto">
          <a:xfrm>
            <a:off x="8180388" y="5522913"/>
            <a:ext cx="552450" cy="5524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022975" y="4924425"/>
            <a:ext cx="1863725" cy="587375"/>
          </a:xfrm>
          <a:prstGeom prst="wedgeRoundRectCallout">
            <a:avLst>
              <a:gd name="adj1" fmla="val 70766"/>
              <a:gd name="adj2" fmla="val 684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остаток </a:t>
            </a:r>
            <a:r>
              <a:rPr lang="ru-RU" sz="2400" dirty="0">
                <a:latin typeface="Arial" charset="0"/>
                <a:sym typeface="Symbol"/>
              </a:rPr>
              <a:t> 0</a:t>
            </a:r>
            <a:endParaRPr lang="ru-RU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  <p:bldP spid="5" grpId="0" animBg="1"/>
      <p:bldP spid="6" grpId="0" animBg="1"/>
      <p:bldP spid="7" grpId="0" animBg="1"/>
      <p:bldP spid="8" grpId="0" animBg="1"/>
      <p:bldP spid="9" grpId="0"/>
      <p:bldP spid="10" grpId="0" build="p" animBg="1"/>
      <p:bldP spid="14" grpId="0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44867" y="1036730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Сокращенная запись операций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292505" y="1686018"/>
            <a:ext cx="5411787" cy="2897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+= b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a = a + b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-= b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a = a - b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*= b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a = a * b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/= b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a = a / b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//= b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a = a // b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>
                <a:latin typeface="Courier New" pitchFamily="49" charset="0"/>
              </a:rPr>
              <a:t>a %= b  </a:t>
            </a:r>
            <a:r>
              <a:rPr lang="en-US" sz="2700" b="1">
                <a:solidFill>
                  <a:srgbClr val="008000"/>
                </a:solidFill>
                <a:latin typeface="Courier New" pitchFamily="49" charset="0"/>
              </a:rPr>
              <a:t># a = a % b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67842" y="1708243"/>
            <a:ext cx="1776413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a += 1 </a:t>
            </a:r>
            <a:endParaRPr lang="ru-RU" dirty="0">
              <a:latin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932892" y="2489293"/>
            <a:ext cx="2828925" cy="720725"/>
          </a:xfrm>
          <a:prstGeom prst="wedgeRoundRectCallout">
            <a:avLst>
              <a:gd name="adj1" fmla="val -18374"/>
              <a:gd name="adj2" fmla="val -871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увеличение на 1</a:t>
            </a:r>
          </a:p>
        </p:txBody>
      </p:sp>
    </p:spTree>
    <p:extLst>
      <p:ext uri="{BB962C8B-B14F-4D97-AF65-F5344CB8AC3E}">
        <p14:creationId xmlns:p14="http://schemas.microsoft.com/office/powerpoint/2010/main" val="1540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306" y="232839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Системные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4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26937" y="1171201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Стандартные функции</a:t>
            </a: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1219012" y="1676026"/>
            <a:ext cx="8423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(x)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— </a:t>
            </a:r>
            <a:r>
              <a:rPr lang="ru-RU" sz="2400" dirty="0">
                <a:latin typeface="+mn-lt"/>
                <a:cs typeface="Courier New" pitchFamily="49" charset="0"/>
              </a:rPr>
              <a:t>модуль</a:t>
            </a:r>
            <a:endParaRPr lang="en-US" sz="2400" i="1" dirty="0">
              <a:latin typeface="+mn-lt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— </a:t>
            </a:r>
            <a:r>
              <a:rPr lang="ru-RU" sz="2400" dirty="0">
                <a:latin typeface="+mn-lt"/>
                <a:cs typeface="Courier New" pitchFamily="49" charset="0"/>
              </a:rPr>
              <a:t>квадратный корень</a:t>
            </a:r>
            <a:endParaRPr lang="ru-RU" sz="2400" i="1" dirty="0">
              <a:latin typeface="+mn-lt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 — </a:t>
            </a:r>
            <a:r>
              <a:rPr lang="ru-RU" sz="2400" dirty="0">
                <a:latin typeface="+mn-lt"/>
                <a:cs typeface="Courier New" pitchFamily="49" charset="0"/>
              </a:rPr>
              <a:t>синус угла, заданного </a:t>
            </a:r>
            <a:r>
              <a:rPr lang="ru-RU" sz="24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в радианах</a:t>
            </a:r>
          </a:p>
          <a:p>
            <a:pPr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 — </a:t>
            </a:r>
            <a:r>
              <a:rPr lang="ru-RU" sz="2400" dirty="0">
                <a:latin typeface="+mn-lt"/>
                <a:cs typeface="Courier New" pitchFamily="49" charset="0"/>
              </a:rPr>
              <a:t>косинус угла, заданного </a:t>
            </a:r>
            <a:r>
              <a:rPr lang="ru-RU" sz="24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в радианах</a:t>
            </a:r>
          </a:p>
          <a:p>
            <a:pPr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 — </a:t>
            </a:r>
            <a:r>
              <a:rPr lang="ru-RU" sz="2400" dirty="0">
                <a:latin typeface="+mn-lt"/>
                <a:cs typeface="Courier New" pitchFamily="49" charset="0"/>
              </a:rPr>
              <a:t>экспонента</a:t>
            </a:r>
            <a:r>
              <a:rPr lang="ru-RU" sz="2400" b="1" dirty="0">
                <a:latin typeface="+mn-lt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е</a:t>
            </a:r>
            <a:r>
              <a:rPr lang="ru-RU" sz="2400" b="1" baseline="30000" dirty="0" err="1">
                <a:latin typeface="Courier New" pitchFamily="49" charset="0"/>
                <a:cs typeface="Courier New" pitchFamily="49" charset="0"/>
              </a:rPr>
              <a:t>х</a:t>
            </a:r>
            <a:endParaRPr lang="ru-RU" sz="2400" b="1" baseline="30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— </a:t>
            </a:r>
            <a:r>
              <a:rPr lang="ru-RU" sz="2400" dirty="0">
                <a:latin typeface="+mn-lt"/>
                <a:cs typeface="Courier New" pitchFamily="49" charset="0"/>
              </a:rPr>
              <a:t>натуральный логарифм</a:t>
            </a:r>
            <a:endParaRPr lang="en-US" sz="2400" dirty="0">
              <a:latin typeface="+mn-lt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— </a:t>
            </a:r>
            <a:r>
              <a:rPr lang="ru-RU" sz="2400" dirty="0">
                <a:latin typeface="+mn-lt"/>
                <a:cs typeface="Courier New" pitchFamily="49" charset="0"/>
              </a:rPr>
              <a:t>отсечение дробной части</a:t>
            </a:r>
          </a:p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— </a:t>
            </a:r>
            <a:r>
              <a:rPr lang="ru-RU" sz="2400" dirty="0">
                <a:latin typeface="+mn-lt"/>
                <a:cs typeface="Courier New" pitchFamily="49" charset="0"/>
              </a:rPr>
              <a:t>округление до ближайшего целого</a:t>
            </a:r>
          </a:p>
        </p:txBody>
      </p:sp>
    </p:spTree>
    <p:extLst>
      <p:ext uri="{BB962C8B-B14F-4D97-AF65-F5344CB8AC3E}">
        <p14:creationId xmlns:p14="http://schemas.microsoft.com/office/powerpoint/2010/main" val="42875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54467" y="480920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Стандартные функции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846542" y="1011145"/>
            <a:ext cx="85248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(x) — </a:t>
            </a:r>
            <a:r>
              <a:rPr lang="ru-RU" sz="2400" dirty="0">
                <a:latin typeface="+mn-lt"/>
                <a:cs typeface="Courier New" pitchFamily="49" charset="0"/>
              </a:rPr>
              <a:t>модуль</a:t>
            </a:r>
            <a:r>
              <a:rPr lang="en-US" sz="2400" dirty="0">
                <a:latin typeface="+mn-lt"/>
                <a:cs typeface="Courier New" pitchFamily="49" charset="0"/>
              </a:rPr>
              <a:t> </a:t>
            </a:r>
            <a:r>
              <a:rPr lang="ru-RU" sz="2400" dirty="0">
                <a:latin typeface="+mn-lt"/>
                <a:cs typeface="Courier New" pitchFamily="49" charset="0"/>
              </a:rPr>
              <a:t>числа</a:t>
            </a:r>
          </a:p>
          <a:p>
            <a:pPr eaLnBrk="1" hangingPunct="1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(x) — </a:t>
            </a:r>
            <a:r>
              <a:rPr lang="ru-RU" sz="2400" dirty="0">
                <a:latin typeface="Arial" charset="0"/>
                <a:cs typeface="Courier New" pitchFamily="49" charset="0"/>
              </a:rPr>
              <a:t>преобразование к целому числу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(x) — </a:t>
            </a:r>
            <a:r>
              <a:rPr lang="ru-RU" sz="2400" dirty="0">
                <a:latin typeface="Arial" charset="0"/>
                <a:cs typeface="Courier New" pitchFamily="49" charset="0"/>
              </a:rPr>
              <a:t>округление</a:t>
            </a:r>
          </a:p>
          <a:p>
            <a:pPr eaLnBrk="1" hangingPunct="1">
              <a:defRPr/>
            </a:pPr>
            <a:endParaRPr lang="en-US" sz="3600" i="1" dirty="0">
              <a:latin typeface="Arial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— </a:t>
            </a:r>
            <a:r>
              <a:rPr lang="ru-RU" sz="2400" dirty="0">
                <a:latin typeface="Arial" charset="0"/>
                <a:cs typeface="Courier New" pitchFamily="49" charset="0"/>
              </a:rPr>
              <a:t>число «пи»</a:t>
            </a:r>
            <a:endParaRPr lang="ru-RU" sz="2400" i="1" dirty="0">
              <a:latin typeface="Arial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— </a:t>
            </a:r>
            <a:r>
              <a:rPr lang="ru-RU" sz="2400" dirty="0">
                <a:latin typeface="+mn-lt"/>
                <a:cs typeface="Courier New" pitchFamily="49" charset="0"/>
              </a:rPr>
              <a:t>квадратный корень</a:t>
            </a:r>
            <a:endParaRPr lang="ru-RU" sz="2400" i="1" dirty="0">
              <a:latin typeface="+mn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 — </a:t>
            </a:r>
            <a:r>
              <a:rPr lang="ru-RU" sz="2400" dirty="0">
                <a:latin typeface="+mn-lt"/>
                <a:cs typeface="Courier New" pitchFamily="49" charset="0"/>
              </a:rPr>
              <a:t>синус угла, заданного </a:t>
            </a:r>
            <a:r>
              <a:rPr lang="ru-RU" sz="24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в радианах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 — </a:t>
            </a:r>
            <a:r>
              <a:rPr lang="ru-RU" sz="2400" dirty="0">
                <a:latin typeface="+mn-lt"/>
                <a:cs typeface="Courier New" pitchFamily="49" charset="0"/>
              </a:rPr>
              <a:t>косинус угла, заданного </a:t>
            </a:r>
            <a:r>
              <a:rPr lang="ru-RU" sz="24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в радианах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— </a:t>
            </a:r>
            <a:r>
              <a:rPr lang="ru-RU" sz="2400" dirty="0">
                <a:latin typeface="+mn-lt"/>
                <a:cs typeface="Courier New" pitchFamily="49" charset="0"/>
              </a:rPr>
              <a:t>экспонента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е</a:t>
            </a:r>
            <a:r>
              <a:rPr lang="ru-RU" sz="2400" b="1" baseline="30000" dirty="0" err="1">
                <a:latin typeface="Courier New" pitchFamily="49" charset="0"/>
                <a:cs typeface="Courier New" pitchFamily="49" charset="0"/>
              </a:rPr>
              <a:t>х</a:t>
            </a:r>
            <a:endParaRPr lang="ru-RU" sz="2400" b="1" baseline="30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— </a:t>
            </a:r>
            <a:r>
              <a:rPr lang="ru-RU" sz="2400" dirty="0">
                <a:latin typeface="+mn-lt"/>
                <a:cs typeface="Courier New" pitchFamily="49" charset="0"/>
              </a:rPr>
              <a:t>натуральный логарифм</a:t>
            </a:r>
            <a:endParaRPr lang="en-US" sz="2400" dirty="0">
              <a:latin typeface="+mn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— </a:t>
            </a:r>
            <a:r>
              <a:rPr lang="ru-RU" sz="2400" dirty="0">
                <a:latin typeface="Arial" charset="0"/>
                <a:cs typeface="Courier New" pitchFamily="49" charset="0"/>
              </a:rPr>
              <a:t>округление «вниз»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math.ceil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 — </a:t>
            </a:r>
            <a:r>
              <a:rPr lang="ru-RU" sz="2400" dirty="0">
                <a:latin typeface="Arial" charset="0"/>
                <a:cs typeface="Courier New" pitchFamily="49" charset="0"/>
              </a:rPr>
              <a:t>округление «вверх»</a:t>
            </a:r>
            <a:endParaRPr lang="en-US" sz="2400" dirty="0">
              <a:latin typeface="Arial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73517" y="2195420"/>
            <a:ext cx="22129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math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6307417" y="1931895"/>
            <a:ext cx="3811588" cy="750888"/>
          </a:xfrm>
          <a:prstGeom prst="wedgeRoundRectCallout">
            <a:avLst>
              <a:gd name="adj1" fmla="val -111527"/>
              <a:gd name="adj2" fmla="val 1103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подключить математический модуль</a:t>
            </a:r>
            <a:endParaRPr lang="ru-RU" sz="24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59230" y="5706970"/>
            <a:ext cx="4538662" cy="8318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/>
                <a:cs typeface="Courier New" pitchFamily="49" charset="0"/>
              </a:rPr>
              <a:t>math.floor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1.6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/>
                <a:cs typeface="Courier New" pitchFamily="49" charset="0"/>
              </a:rPr>
              <a:t>math.ceil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1.6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96255" y="5851433"/>
            <a:ext cx="4440237" cy="830262"/>
          </a:xfrm>
          <a:prstGeom prst="rect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/>
                <a:cs typeface="Courier New" pitchFamily="49" charset="0"/>
              </a:rPr>
              <a:t>math.floor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(-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1.6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#-2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/>
                <a:cs typeface="Courier New" pitchFamily="49" charset="0"/>
              </a:rPr>
              <a:t>math.ceil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(-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1.6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)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#-1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306" y="233736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Массивы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527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Массив – хранение групп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94411" y="2568575"/>
            <a:ext cx="8423275" cy="157003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58775" indent="-358775" eaLnBrk="1" hangingPunct="1">
              <a:defRPr/>
            </a:pPr>
            <a:r>
              <a:rPr lang="ru-RU" sz="2400" b="1" dirty="0"/>
              <a:t>Массив</a:t>
            </a:r>
            <a:r>
              <a:rPr lang="ru-RU" sz="2400" dirty="0"/>
              <a:t> – это группа переменных одного типа, расположенных в памяти рядом (в соседних ячейках) и имеющих общее имя. Каждая ячейка в массиве имеет уникальный номер.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51561" y="4144963"/>
            <a:ext cx="688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800" b="1">
                <a:solidFill>
                  <a:srgbClr val="333399"/>
                </a:solidFill>
                <a:cs typeface="Times New Roman" panose="02020603050405020304" pitchFamily="18" charset="0"/>
              </a:rPr>
              <a:t>Надо</a:t>
            </a:r>
            <a:r>
              <a:rPr lang="ru-RU" altLang="ru-RU" sz="280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046974" y="1690688"/>
            <a:ext cx="5470525" cy="663575"/>
            <a:chOff x="433" y="3902"/>
            <a:chExt cx="3445" cy="418"/>
          </a:xfrm>
        </p:grpSpPr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31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ввести 10000 переменных?</a:t>
              </a: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857936" y="4568825"/>
            <a:ext cx="7199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выделять память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записывать данные в нужную ячейку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читать данные из ячейки</a:t>
            </a:r>
            <a:endParaRPr lang="ru-RU" altLang="ru-RU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5220" y="310590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Что такое массив?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62295" y="1409140"/>
            <a:ext cx="673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sz="1000">
              <a:latin typeface="Times New Roman" panose="02020603050405020304" pitchFamily="18" charset="0"/>
            </a:endParaRPr>
          </a:p>
        </p:txBody>
      </p:sp>
      <p:graphicFrame>
        <p:nvGraphicFramePr>
          <p:cNvPr id="4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70965"/>
              </p:ext>
            </p:extLst>
          </p:nvPr>
        </p:nvGraphicFramePr>
        <p:xfrm>
          <a:off x="1972795" y="2575953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54493"/>
              </p:ext>
            </p:extLst>
          </p:nvPr>
        </p:nvGraphicFramePr>
        <p:xfrm>
          <a:off x="1993433" y="2169553"/>
          <a:ext cx="6096000" cy="50641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53"/>
          <p:cNvSpPr>
            <a:spLocks noChangeArrowheads="1"/>
          </p:cNvSpPr>
          <p:nvPr/>
        </p:nvSpPr>
        <p:spPr bwMode="auto">
          <a:xfrm>
            <a:off x="1569570" y="2037790"/>
            <a:ext cx="6880225" cy="15668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1437808" y="171076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2115670" y="1715528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массив</a:t>
            </a: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4519145" y="199175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3600" dirty="0"/>
              <a:t>2</a:t>
            </a:r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4301658" y="2450540"/>
            <a:ext cx="1404937" cy="773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3600"/>
              <a:t>15</a:t>
            </a:r>
          </a:p>
        </p:txBody>
      </p:sp>
      <p:sp>
        <p:nvSpPr>
          <p:cNvPr id="11" name="AutoShape 59"/>
          <p:cNvSpPr>
            <a:spLocks noChangeArrowheads="1"/>
          </p:cNvSpPr>
          <p:nvPr/>
        </p:nvSpPr>
        <p:spPr bwMode="auto">
          <a:xfrm>
            <a:off x="7170270" y="1056715"/>
            <a:ext cx="2459038" cy="998538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НОМЕР </a:t>
            </a:r>
            <a:r>
              <a:rPr lang="ru-RU"/>
              <a:t/>
            </a:r>
            <a:br>
              <a:rPr lang="ru-RU"/>
            </a:br>
            <a:r>
              <a:rPr lang="ru-RU"/>
              <a:t>элемента массива</a:t>
            </a:r>
          </a:p>
          <a:p>
            <a:pPr algn="ctr" eaLnBrk="1" hangingPunct="1">
              <a:defRPr/>
            </a:pPr>
            <a:r>
              <a:rPr lang="ru-RU"/>
              <a:t>(ИНДЕКС)</a:t>
            </a:r>
          </a:p>
        </p:txBody>
      </p:sp>
      <p:sp>
        <p:nvSpPr>
          <p:cNvPr id="12" name="AutoShape 60"/>
          <p:cNvSpPr>
            <a:spLocks noChangeArrowheads="1"/>
          </p:cNvSpPr>
          <p:nvPr/>
        </p:nvSpPr>
        <p:spPr bwMode="auto">
          <a:xfrm>
            <a:off x="2023595" y="3723715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3" name="AutoShape 61"/>
          <p:cNvSpPr>
            <a:spLocks noChangeArrowheads="1"/>
          </p:cNvSpPr>
          <p:nvPr/>
        </p:nvSpPr>
        <p:spPr bwMode="auto">
          <a:xfrm>
            <a:off x="3239620" y="3723715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4" name="AutoShape 62"/>
          <p:cNvSpPr>
            <a:spLocks noChangeArrowheads="1"/>
          </p:cNvSpPr>
          <p:nvPr/>
        </p:nvSpPr>
        <p:spPr bwMode="auto">
          <a:xfrm>
            <a:off x="4455645" y="3723715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AutoShape 63"/>
          <p:cNvSpPr>
            <a:spLocks noChangeArrowheads="1"/>
          </p:cNvSpPr>
          <p:nvPr/>
        </p:nvSpPr>
        <p:spPr bwMode="auto">
          <a:xfrm>
            <a:off x="5671670" y="3723715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6" name="AutoShape 64"/>
          <p:cNvSpPr>
            <a:spLocks noChangeArrowheads="1"/>
          </p:cNvSpPr>
          <p:nvPr/>
        </p:nvSpPr>
        <p:spPr bwMode="auto">
          <a:xfrm>
            <a:off x="6889283" y="3723715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7" name="AutoShape 57"/>
          <p:cNvSpPr>
            <a:spLocks noChangeArrowheads="1"/>
          </p:cNvSpPr>
          <p:nvPr/>
        </p:nvSpPr>
        <p:spPr bwMode="auto">
          <a:xfrm>
            <a:off x="4079408" y="3637990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ЗНАЧЕНИЕ</a:t>
            </a:r>
            <a:r>
              <a:rPr lang="ru-RU"/>
              <a:t> элемента массива</a:t>
            </a:r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2566520" y="5206440"/>
            <a:ext cx="168751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4000" b="1">
                <a:latin typeface="Courier New" panose="02070309020205020404" pitchFamily="49" charset="0"/>
              </a:rPr>
              <a:t>A[2]</a:t>
            </a:r>
            <a:endParaRPr lang="ru-RU" altLang="ru-RU" sz="4000" b="1">
              <a:latin typeface="Courier New" panose="02070309020205020404" pitchFamily="49" charset="0"/>
            </a:endParaRPr>
          </a:p>
        </p:txBody>
      </p:sp>
      <p:sp>
        <p:nvSpPr>
          <p:cNvPr id="19" name="AutoShape 67"/>
          <p:cNvSpPr>
            <a:spLocks noChangeArrowheads="1"/>
          </p:cNvSpPr>
          <p:nvPr/>
        </p:nvSpPr>
        <p:spPr bwMode="auto">
          <a:xfrm>
            <a:off x="5509745" y="4588903"/>
            <a:ext cx="2840038" cy="801687"/>
          </a:xfrm>
          <a:prstGeom prst="wedgeRoundRectCallout">
            <a:avLst>
              <a:gd name="adj1" fmla="val -116352"/>
              <a:gd name="adj2" fmla="val 89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НОМЕР (ИНДЕКС) </a:t>
            </a:r>
            <a:r>
              <a:rPr lang="ru-RU"/>
              <a:t/>
            </a:r>
            <a:br>
              <a:rPr lang="ru-RU"/>
            </a:br>
            <a:r>
              <a:rPr lang="ru-RU"/>
              <a:t>элемента массива</a:t>
            </a:r>
            <a:r>
              <a:rPr lang="en-US"/>
              <a:t>: 2</a:t>
            </a:r>
            <a:endParaRPr lang="ru-RU"/>
          </a:p>
        </p:txBody>
      </p:sp>
      <p:sp>
        <p:nvSpPr>
          <p:cNvPr id="20" name="AutoShape 68"/>
          <p:cNvSpPr>
            <a:spLocks noChangeArrowheads="1"/>
          </p:cNvSpPr>
          <p:nvPr/>
        </p:nvSpPr>
        <p:spPr bwMode="auto">
          <a:xfrm>
            <a:off x="5525620" y="5665228"/>
            <a:ext cx="2941638" cy="714375"/>
          </a:xfrm>
          <a:prstGeom prst="wedgeRoundRectCallout">
            <a:avLst>
              <a:gd name="adj1" fmla="val -95770"/>
              <a:gd name="adj2" fmla="val -128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dirty="0"/>
              <a:t>ЗНАЧЕНИЕ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элемента массива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Oval 69"/>
          <p:cNvSpPr>
            <a:spLocks noChangeArrowheads="1"/>
          </p:cNvSpPr>
          <p:nvPr/>
        </p:nvSpPr>
        <p:spPr bwMode="auto">
          <a:xfrm>
            <a:off x="2582395" y="5195328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sp>
        <p:nvSpPr>
          <p:cNvPr id="22" name="Oval 70"/>
          <p:cNvSpPr>
            <a:spLocks noChangeArrowheads="1"/>
          </p:cNvSpPr>
          <p:nvPr/>
        </p:nvSpPr>
        <p:spPr bwMode="auto">
          <a:xfrm>
            <a:off x="3290420" y="5468378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grpSp>
        <p:nvGrpSpPr>
          <p:cNvPr id="23" name="Group 55"/>
          <p:cNvGrpSpPr>
            <a:grpSpLocks/>
          </p:cNvGrpSpPr>
          <p:nvPr/>
        </p:nvGrpSpPr>
        <p:grpSpPr bwMode="auto">
          <a:xfrm>
            <a:off x="1102845" y="909078"/>
            <a:ext cx="3676650" cy="663575"/>
            <a:chOff x="433" y="3902"/>
            <a:chExt cx="2316" cy="418"/>
          </a:xfrm>
        </p:grpSpPr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02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Массив = </a:t>
              </a:r>
              <a:r>
                <a:rPr lang="ru-RU" sz="2400" b="1" dirty="0">
                  <a:latin typeface="Arial" charset="0"/>
                </a:rPr>
                <a:t>таблица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2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/>
      <p:bldP spid="19" grpId="0" animBg="1"/>
      <p:bldP spid="20" grpId="0" animBg="1"/>
      <p:bldP spid="21" grpId="0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54193" y="1775294"/>
            <a:ext cx="7756025" cy="156966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latin typeface="Arial" charset="0"/>
              </a:rPr>
              <a:t>Алгоритм</a:t>
            </a:r>
            <a:r>
              <a:rPr lang="ru-RU" sz="2400" dirty="0">
                <a:latin typeface="Arial" charset="0"/>
              </a:rPr>
              <a:t> — это точное описание порядка действий, которые должен выполнить исполнитель для решения задачи за конечное время.</a:t>
            </a: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576419" y="3369144"/>
            <a:ext cx="77739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Исполнитель</a:t>
            </a:r>
            <a:r>
              <a:rPr lang="ru-RU" altLang="ru-RU" sz="2400"/>
              <a:t> – это устройство или одушёвленное существо (человек), способное понять и выполнить команды, составляющие алгоритм.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2576419" y="4958231"/>
            <a:ext cx="10332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Формальные исполнители</a:t>
            </a:r>
            <a:r>
              <a:rPr lang="ru-RU" altLang="ru-RU" sz="2400"/>
              <a:t>: не понимают </a:t>
            </a:r>
            <a:r>
              <a:rPr lang="en-US" altLang="ru-RU" sz="2400"/>
              <a:t/>
            </a:r>
            <a:br>
              <a:rPr lang="en-US" altLang="ru-RU" sz="2400"/>
            </a:br>
            <a:r>
              <a:rPr lang="ru-RU" altLang="ru-RU" sz="2400"/>
              <a:t>(и не могут понять) смысл команд.</a:t>
            </a:r>
          </a:p>
        </p:txBody>
      </p:sp>
    </p:spTree>
    <p:extLst>
      <p:ext uri="{BB962C8B-B14F-4D97-AF65-F5344CB8AC3E}">
        <p14:creationId xmlns:p14="http://schemas.microsoft.com/office/powerpoint/2010/main" val="41926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53080" y="687107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Массивы в </a:t>
            </a:r>
            <a:r>
              <a:rPr lang="en-US" altLang="ru-RU" smtClean="0"/>
              <a:t>Python</a:t>
            </a:r>
            <a:r>
              <a:rPr lang="ru-RU" altLang="ru-RU" smtClean="0"/>
              <a:t>:</a:t>
            </a:r>
            <a:r>
              <a:rPr lang="en-US" altLang="ru-RU" smtClean="0"/>
              <a:t> </a:t>
            </a:r>
            <a:r>
              <a:rPr lang="ru-RU" altLang="ru-RU" smtClean="0">
                <a:solidFill>
                  <a:srgbClr val="333399"/>
                </a:solidFill>
              </a:rPr>
              <a:t>списки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13418" y="1353857"/>
            <a:ext cx="4972050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7117230" y="3060420"/>
            <a:ext cx="2578100" cy="663575"/>
            <a:chOff x="433" y="3902"/>
            <a:chExt cx="1624" cy="418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будет?</a:t>
              </a:r>
            </a:p>
          </p:txBody>
        </p:sp>
        <p:sp>
          <p:nvSpPr>
            <p:cNvPr id="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13418" y="2031720"/>
            <a:ext cx="4972050" cy="5222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659530" y="2587345"/>
            <a:ext cx="327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13418" y="3149320"/>
            <a:ext cx="49498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800" b="1" dirty="0">
                <a:latin typeface="Courier New"/>
                <a:ea typeface="Times New Roman"/>
              </a:rPr>
              <a:t>]*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659530" y="3716057"/>
            <a:ext cx="576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013418" y="4365345"/>
            <a:ext cx="49498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list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659530" y="4997170"/>
            <a:ext cx="57673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71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79338" y="4540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Генераторы списков</a:t>
            </a:r>
            <a:endParaRPr lang="ru-RU" altLang="ru-RU" smtClean="0">
              <a:solidFill>
                <a:srgbClr val="333399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9676" y="1120775"/>
            <a:ext cx="6994525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=[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r>
              <a:rPr lang="en-US" sz="2800" b="1" dirty="0">
                <a:latin typeface="Courier New"/>
                <a:ea typeface="Times New Roman"/>
              </a:rPr>
              <a:t>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022288" y="1665288"/>
            <a:ext cx="576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9676" y="2249488"/>
            <a:ext cx="69945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=[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*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r>
              <a:rPr lang="en-US" sz="2800" b="1" dirty="0">
                <a:latin typeface="Courier New"/>
                <a:ea typeface="Times New Roman"/>
              </a:rPr>
              <a:t>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022288" y="2795588"/>
            <a:ext cx="7056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25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36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49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/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7394388" y="1762125"/>
            <a:ext cx="2578100" cy="663575"/>
            <a:chOff x="433" y="3902"/>
            <a:chExt cx="1624" cy="418"/>
          </a:xfrm>
        </p:grpSpPr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будет?</a:t>
              </a: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947801" y="1117600"/>
            <a:ext cx="4022725" cy="5222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 </a:t>
            </a:r>
            <a:r>
              <a:rPr lang="en-US" altLang="ru-RU" sz="28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range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2447738" y="2247900"/>
            <a:ext cx="830263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i*i</a:t>
            </a:r>
            <a:endParaRPr lang="ru-RU" altLang="ru-RU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439676" y="3443288"/>
            <a:ext cx="6994525" cy="13858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from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import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randint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[ </a:t>
            </a:r>
            <a:r>
              <a:rPr lang="en-US" sz="2800" b="1" dirty="0" err="1">
                <a:latin typeface="Courier New"/>
                <a:ea typeface="Times New Roman"/>
              </a:rPr>
              <a:t>randint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20</a:t>
            </a:r>
            <a:r>
              <a:rPr lang="en-US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   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x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r>
              <a:rPr lang="en-US" sz="2800" b="1" dirty="0">
                <a:latin typeface="Courier New"/>
                <a:ea typeface="Times New Roman"/>
              </a:rPr>
              <a:t>)]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517588" y="3871913"/>
            <a:ext cx="3421063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randint(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39676" y="5035550"/>
            <a:ext cx="69945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[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range(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latin typeface="Courier New"/>
                <a:ea typeface="Times New Roman"/>
              </a:rPr>
              <a:t>) 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endParaRPr lang="ru-RU" sz="2800" b="1" dirty="0">
              <a:latin typeface="Calibri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00099"/>
                </a:solidFill>
                <a:latin typeface="Calibri"/>
                <a:ea typeface="Times New Roman"/>
              </a:rPr>
              <a:t>                                  </a:t>
            </a:r>
            <a:r>
              <a:rPr lang="en-US" sz="2800" b="1" dirty="0">
                <a:solidFill>
                  <a:srgbClr val="000099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isPrime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r>
              <a:rPr lang="en-US" sz="2800" b="1" dirty="0">
                <a:latin typeface="Calibri"/>
                <a:ea typeface="Times New Roman"/>
              </a:rPr>
              <a:t>  </a:t>
            </a:r>
            <a:r>
              <a:rPr lang="en-US" sz="2800" b="1" dirty="0">
                <a:latin typeface="Courier New"/>
                <a:ea typeface="Times New Roman"/>
              </a:rPr>
              <a:t>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4270188" y="5475288"/>
            <a:ext cx="3013075" cy="52228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isPrime(i)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/>
          </a:p>
        </p:txBody>
      </p:sp>
      <p:sp>
        <p:nvSpPr>
          <p:cNvPr id="16" name="AutoShape 59"/>
          <p:cNvSpPr>
            <a:spLocks noChangeArrowheads="1"/>
          </p:cNvSpPr>
          <p:nvPr/>
        </p:nvSpPr>
        <p:spPr bwMode="auto">
          <a:xfrm>
            <a:off x="7383276" y="3648075"/>
            <a:ext cx="2051050" cy="735013"/>
          </a:xfrm>
          <a:prstGeom prst="wedgeRoundRectCallout">
            <a:avLst>
              <a:gd name="adj1" fmla="val -121403"/>
              <a:gd name="adj2" fmla="val 180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случайные числа</a:t>
            </a:r>
            <a:endParaRPr lang="ru-RU" sz="2000" dirty="0"/>
          </a:p>
        </p:txBody>
      </p:sp>
      <p:sp>
        <p:nvSpPr>
          <p:cNvPr id="17" name="AutoShape 59"/>
          <p:cNvSpPr>
            <a:spLocks noChangeArrowheads="1"/>
          </p:cNvSpPr>
          <p:nvPr/>
        </p:nvSpPr>
        <p:spPr bwMode="auto">
          <a:xfrm>
            <a:off x="2114363" y="5692775"/>
            <a:ext cx="1663700" cy="733425"/>
          </a:xfrm>
          <a:prstGeom prst="wedgeRoundRectCallout">
            <a:avLst>
              <a:gd name="adj1" fmla="val 84546"/>
              <a:gd name="adj2" fmla="val -432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условие отбора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85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9111" y="465231"/>
            <a:ext cx="9558991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Как обработать все элементы массива?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99111" y="1225644"/>
            <a:ext cx="45862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b="1">
                <a:solidFill>
                  <a:srgbClr val="333399"/>
                </a:solidFill>
              </a:rPr>
              <a:t>Создание массива</a:t>
            </a:r>
            <a:r>
              <a:rPr lang="ru-RU" altLang="ru-RU" sz="2200"/>
              <a:t>:</a:t>
            </a:r>
          </a:p>
          <a:p>
            <a:pPr eaLnBrk="1" hangingPunct="1"/>
            <a:endParaRPr lang="en-US" altLang="ru-RU" sz="2200" b="1">
              <a:solidFill>
                <a:srgbClr val="3333FF"/>
              </a:solidFill>
            </a:endParaRPr>
          </a:p>
          <a:p>
            <a:pPr eaLnBrk="1" hangingPunct="1"/>
            <a:endParaRPr lang="en-US" altLang="ru-RU" sz="1600" b="1">
              <a:solidFill>
                <a:srgbClr val="3333FF"/>
              </a:solidFill>
            </a:endParaRPr>
          </a:p>
          <a:p>
            <a:pPr eaLnBrk="1" hangingPunct="1"/>
            <a:endParaRPr lang="en-US" altLang="ru-RU" sz="1600" b="1">
              <a:solidFill>
                <a:srgbClr val="3333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ru-RU" altLang="ru-RU" sz="2200" b="1">
                <a:solidFill>
                  <a:srgbClr val="333399"/>
                </a:solidFill>
              </a:rPr>
              <a:t>Обработка</a:t>
            </a:r>
            <a:r>
              <a:rPr lang="ru-RU" altLang="ru-RU" sz="2200"/>
              <a:t>: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761" y="1639981"/>
            <a:ext cx="3192463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200" b="1" dirty="0">
                <a:latin typeface="Courier New" pitchFamily="49" charset="0"/>
              </a:rPr>
              <a:t>N</a:t>
            </a:r>
            <a:r>
              <a:rPr lang="pt-BR" sz="2200" b="1" dirty="0"/>
              <a:t> </a:t>
            </a:r>
            <a:r>
              <a:rPr lang="pt-BR" sz="2200" b="1" dirty="0">
                <a:latin typeface="Courier New" pitchFamily="49" charset="0"/>
              </a:rPr>
              <a:t>=</a:t>
            </a:r>
            <a:r>
              <a:rPr lang="pt-BR" sz="2200" b="1" dirty="0"/>
              <a:t> </a:t>
            </a:r>
            <a:r>
              <a:rPr lang="pt-BR" sz="22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pt-BR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200" b="1" dirty="0">
                <a:latin typeface="Courier New" pitchFamily="49" charset="0"/>
              </a:rPr>
              <a:t>A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>
                <a:latin typeface="Courier New" pitchFamily="49" charset="0"/>
              </a:rPr>
              <a:t>=</a:t>
            </a:r>
            <a:r>
              <a:rPr lang="ru-RU" sz="2200" b="1" dirty="0">
                <a:latin typeface="+mn-lt"/>
              </a:rPr>
              <a:t> </a:t>
            </a:r>
            <a:r>
              <a:rPr lang="en-US" sz="2200" b="1" dirty="0">
                <a:latin typeface="Courier New" pitchFamily="49" charset="0"/>
              </a:rPr>
              <a:t>[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200" b="1" dirty="0">
                <a:latin typeface="Courier New" pitchFamily="49" charset="0"/>
              </a:rPr>
              <a:t>]*</a:t>
            </a:r>
            <a:r>
              <a:rPr lang="pt-BR" sz="2200" b="1" dirty="0">
                <a:latin typeface="Courier New" pitchFamily="49" charset="0"/>
              </a:rPr>
              <a:t>N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89649" y="2992531"/>
            <a:ext cx="3216275" cy="1787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A[0]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A[1]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A[2]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A[3]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A[4]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157849" y="5022944"/>
            <a:ext cx="8485187" cy="1014412"/>
            <a:chOff x="338" y="3641"/>
            <a:chExt cx="5345" cy="63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32" y="3708"/>
              <a:ext cx="5051" cy="5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ru-RU" sz="2400"/>
                <a:t>  </a:t>
              </a:r>
              <a:r>
                <a:rPr lang="en-US" sz="2400"/>
                <a:t>1) </a:t>
              </a:r>
              <a:r>
                <a:rPr lang="ru-RU" sz="2400"/>
                <a:t>если </a:t>
              </a:r>
              <a:r>
                <a:rPr lang="en-US" sz="2400"/>
                <a:t>N </a:t>
              </a:r>
              <a:r>
                <a:rPr lang="ru-RU" sz="2400"/>
                <a:t>велико (1000, 1000000)?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ru-RU" sz="2400"/>
                <a:t>  2) при изменении </a:t>
              </a:r>
              <a:r>
                <a:rPr lang="en-US" sz="2400"/>
                <a:t>N </a:t>
              </a:r>
              <a:r>
                <a:rPr lang="ru-RU" sz="2400"/>
                <a:t>программа не должна меняться!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38" y="364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8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18609" y="740896"/>
            <a:ext cx="103568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Как обработать все элементы массива?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53534" y="1234609"/>
            <a:ext cx="3795269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Обработка с переменной: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97998" y="1731496"/>
            <a:ext cx="3200924" cy="34798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200" b="1" dirty="0">
                <a:latin typeface="Courier New" pitchFamily="49" charset="0"/>
              </a:rPr>
              <a:t>;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93234" y="5233521"/>
            <a:ext cx="3215151" cy="430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6" name="Скругленный прямоугольник 5"/>
          <p:cNvSpPr>
            <a:spLocks noChangeArrowheads="1"/>
          </p:cNvSpPr>
          <p:nvPr/>
        </p:nvSpPr>
        <p:spPr bwMode="auto">
          <a:xfrm>
            <a:off x="1763059" y="2114084"/>
            <a:ext cx="3479129" cy="6937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1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15948" y="1234609"/>
            <a:ext cx="379526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Обработка в цикле: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82622" y="1731496"/>
            <a:ext cx="4111409" cy="14493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N: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2200" b="1" dirty="0">
                <a:latin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9" name="Стрелка вправо 8"/>
          <p:cNvSpPr>
            <a:spLocks noChangeArrowheads="1"/>
          </p:cNvSpPr>
          <p:nvPr/>
        </p:nvSpPr>
        <p:spPr bwMode="auto">
          <a:xfrm>
            <a:off x="5373034" y="2364909"/>
            <a:ext cx="384111" cy="211137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 b="1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815948" y="3252321"/>
            <a:ext cx="379526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Цикл с переменной: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882622" y="3711109"/>
            <a:ext cx="4111409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in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200" b="1" dirty="0">
                <a:latin typeface="Courier New" pitchFamily="49" charset="0"/>
              </a:rPr>
              <a:t>(N)</a:t>
            </a:r>
            <a:r>
              <a:rPr lang="en-US" sz="2200" b="1" dirty="0"/>
              <a:t>: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2" name="Стрелка вправо 11"/>
          <p:cNvSpPr>
            <a:spLocks noChangeArrowheads="1"/>
          </p:cNvSpPr>
          <p:nvPr/>
        </p:nvSpPr>
        <p:spPr bwMode="auto">
          <a:xfrm rot="5400000">
            <a:off x="9097650" y="3321830"/>
            <a:ext cx="384175" cy="210233"/>
          </a:xfrm>
          <a:prstGeom prst="rightArrow">
            <a:avLst>
              <a:gd name="adj1" fmla="val 50000"/>
              <a:gd name="adj2" fmla="val 50038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3351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 animBg="1"/>
      <p:bldP spid="5" grpId="0" animBg="1"/>
      <p:bldP spid="6" grpId="0" animBg="1"/>
      <p:bldP spid="7" grpId="0" build="p" bldLvl="2"/>
      <p:bldP spid="8" grpId="0" build="p" animBg="1"/>
      <p:bldP spid="9" grpId="0" animBg="1"/>
      <p:bldP spid="10" grpId="0" build="p" bldLvl="2"/>
      <p:bldP spid="11" grpId="0" build="p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42726" y="50781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Перебор элементов</a:t>
            </a:r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2028451" y="1015813"/>
            <a:ext cx="594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Общая схема</a:t>
            </a:r>
            <a:r>
              <a:rPr lang="en-US" altLang="ru-RU" sz="2400" b="1">
                <a:solidFill>
                  <a:srgbClr val="333399"/>
                </a:solidFill>
              </a:rPr>
              <a:t> (</a:t>
            </a:r>
            <a:r>
              <a:rPr lang="ru-RU" altLang="ru-RU" sz="2400" b="1">
                <a:solidFill>
                  <a:srgbClr val="333399"/>
                </a:solidFill>
              </a:rPr>
              <a:t>можно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ru-RU" sz="2400" b="1">
                <a:solidFill>
                  <a:srgbClr val="333399"/>
                </a:solidFill>
              </a:rPr>
              <a:t>)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50714" y="1506351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A[i]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028451" y="3659001"/>
            <a:ext cx="4873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b="1">
                <a:solidFill>
                  <a:srgbClr val="333399"/>
                </a:solidFill>
              </a:rPr>
              <a:t>Если не нужно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50714" y="4149538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x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50714" y="2619188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A[i]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+=</a:t>
            </a:r>
            <a:r>
              <a:rPr lang="en-US" sz="2400" b="1"/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3522289" y="5017901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A[0], A[1], ..., A[N-1]</a:t>
            </a:r>
            <a:endParaRPr lang="ru-RU" alt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50714" y="5586226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( x )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  <p:bldP spid="5" grpId="0"/>
      <p:bldP spid="6" grpId="0" build="p" animBg="1"/>
      <p:bldP spid="7" grpId="0" build="p" animBg="1"/>
      <p:bldP spid="8" grpId="0"/>
      <p:bldP spid="9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75173" y="1099483"/>
            <a:ext cx="8375650" cy="15494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Подсчёт нужных элементов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83161" y="3876022"/>
            <a:ext cx="6707187" cy="15732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180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190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022848" y="2966384"/>
            <a:ext cx="3213100" cy="663575"/>
            <a:chOff x="433" y="3902"/>
            <a:chExt cx="2024" cy="418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7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Как решать?</a:t>
              </a:r>
            </a:p>
          </p:txBody>
        </p:sp>
        <p:sp>
          <p:nvSpPr>
            <p:cNvPr id="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Скругленный прямоугольник 9"/>
          <p:cNvSpPr>
            <a:spLocks noChangeArrowheads="1"/>
          </p:cNvSpPr>
          <p:nvPr/>
        </p:nvSpPr>
        <p:spPr bwMode="auto">
          <a:xfrm>
            <a:off x="2973761" y="4649134"/>
            <a:ext cx="3130550" cy="3762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813673" y="3637897"/>
            <a:ext cx="2979738" cy="785812"/>
          </a:xfrm>
          <a:prstGeom prst="wedgeRoundRectCallout">
            <a:avLst>
              <a:gd name="adj1" fmla="val -35247"/>
              <a:gd name="adj2" fmla="val 8787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Python: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180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 x &lt;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190</a:t>
            </a:r>
            <a:endParaRPr lang="ru-RU" sz="2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1495798" y="1759885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 dirty="0">
                <a:solidFill>
                  <a:srgbClr val="000000"/>
                </a:solidFill>
              </a:rPr>
              <a:t>Задача</a:t>
            </a:r>
            <a:r>
              <a:rPr lang="ru-RU" altLang="ru-RU" sz="2400" dirty="0">
                <a:solidFill>
                  <a:srgbClr val="000000"/>
                </a:solidFill>
              </a:rPr>
              <a:t>. В массиве записаны данные о росте баскетболистов. Сколько из них имеет рост больше </a:t>
            </a:r>
            <a:br>
              <a:rPr lang="ru-RU" altLang="ru-RU" sz="2400" dirty="0">
                <a:solidFill>
                  <a:srgbClr val="000000"/>
                </a:solidFill>
              </a:rPr>
            </a:br>
            <a:r>
              <a:rPr lang="ru-RU" altLang="ru-RU" sz="2400" dirty="0">
                <a:solidFill>
                  <a:srgbClr val="000000"/>
                </a:solidFill>
              </a:rPr>
              <a:t>180</a:t>
            </a:r>
            <a:r>
              <a:rPr lang="en-US" altLang="ru-RU" sz="2400" dirty="0">
                <a:solidFill>
                  <a:srgbClr val="000000"/>
                </a:solidFill>
              </a:rPr>
              <a:t> </a:t>
            </a:r>
            <a:r>
              <a:rPr lang="ru-RU" altLang="ru-RU" sz="2400" dirty="0">
                <a:solidFill>
                  <a:srgbClr val="000000"/>
                </a:solidFill>
              </a:rPr>
              <a:t>см, но меньше 190 см?</a:t>
            </a:r>
            <a:r>
              <a:rPr lang="en-US" altLang="ru-RU" sz="2400" dirty="0">
                <a:solidFill>
                  <a:srgbClr val="000000"/>
                </a:solidFill>
              </a:rPr>
              <a:t> </a:t>
            </a: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6674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26185" y="5705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884923" y="1078566"/>
            <a:ext cx="8420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</a:t>
            </a:r>
            <a:r>
              <a:rPr lang="en-US" altLang="ru-RU" sz="2200" b="1">
                <a:solidFill>
                  <a:srgbClr val="3333FF"/>
                </a:solidFill>
              </a:rPr>
              <a:t>A</a:t>
            </a:r>
            <a:r>
              <a:rPr lang="ru-RU" altLang="ru-RU" sz="2200" b="1">
                <a:solidFill>
                  <a:srgbClr val="3333FF"/>
                </a:solidFill>
              </a:rPr>
              <a:t>»: </a:t>
            </a:r>
            <a:r>
              <a:rPr lang="ru-RU" altLang="ru-RU" sz="2200"/>
              <a:t>Заполните массив случайными числами в интервале [0,100] и найдите среднее арифметическое его значений.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  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Массив: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1 2 3 4 5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Среднее арифметическое 3.000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84923" y="3350279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3333FF"/>
                </a:solidFill>
              </a:rPr>
              <a:t>«</a:t>
            </a:r>
            <a:r>
              <a:rPr lang="en-US" altLang="ru-RU" sz="2200" b="1">
                <a:solidFill>
                  <a:srgbClr val="3333FF"/>
                </a:solidFill>
              </a:rPr>
              <a:t>B</a:t>
            </a:r>
            <a:r>
              <a:rPr lang="ru-RU" altLang="ru-RU" sz="2200" b="1">
                <a:solidFill>
                  <a:srgbClr val="3333FF"/>
                </a:solidFill>
              </a:rPr>
              <a:t>»: </a:t>
            </a:r>
            <a:r>
              <a:rPr lang="ru-RU" altLang="ru-RU" sz="2200"/>
              <a:t>Заполните массив случайными числами в интервале [0,100] и подсчитайте отдельно среднее значение всех элементов, которые &lt;50, и среднее значение всех элементов, которые ≥50. </a:t>
            </a:r>
            <a:endParaRPr lang="en-US" altLang="ru-RU" sz="2200"/>
          </a:p>
          <a:p>
            <a:pPr eaLnBrk="1" hangingPunct="1"/>
            <a:r>
              <a:rPr lang="ru-RU" altLang="ru-RU" sz="2200" b="1">
                <a:solidFill>
                  <a:srgbClr val="333399"/>
                </a:solidFill>
              </a:rPr>
              <a:t>     Пример</a:t>
            </a:r>
            <a:r>
              <a:rPr lang="ru-RU" altLang="ru-RU" sz="2200" b="1"/>
              <a:t>: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Массив:</a:t>
            </a:r>
          </a:p>
          <a:p>
            <a:pPr eaLnBrk="1" hangingPunct="1"/>
            <a:r>
              <a:rPr lang="ru-RU" altLang="ru-RU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3 2 52 4 60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арифм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[0,50): 3.000</a:t>
            </a:r>
          </a:p>
          <a:p>
            <a:pPr eaLnBrk="1" hangingPunct="1"/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    Ср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арифм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 элементов [50,100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: 56.000</a:t>
            </a:r>
          </a:p>
        </p:txBody>
      </p:sp>
    </p:spTree>
    <p:extLst>
      <p:ext uri="{BB962C8B-B14F-4D97-AF65-F5344CB8AC3E}">
        <p14:creationId xmlns:p14="http://schemas.microsoft.com/office/powerpoint/2010/main" val="229175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623" y="269594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Функции</a:t>
            </a:r>
            <a:r>
              <a:rPr lang="en-US" dirty="0" smtClean="0"/>
              <a:t>/</a:t>
            </a:r>
            <a:r>
              <a:rPr lang="ru-RU" dirty="0" smtClean="0"/>
              <a:t>Процедуры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157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06787" y="1077633"/>
            <a:ext cx="8434388" cy="120015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>
              <a:defRPr/>
            </a:pPr>
            <a:r>
              <a:rPr lang="ru-RU" sz="2400" b="1" dirty="0">
                <a:solidFill>
                  <a:srgbClr val="333399"/>
                </a:solidFill>
              </a:rPr>
              <a:t>Функция</a:t>
            </a:r>
            <a:r>
              <a:rPr lang="ru-RU" sz="2400" dirty="0"/>
              <a:t> – это вспомогательный алгоритм, который возвращает </a:t>
            </a:r>
            <a:r>
              <a:rPr lang="ru-RU" sz="2400" i="1" dirty="0"/>
              <a:t>значение-результат</a:t>
            </a:r>
            <a:r>
              <a:rPr lang="ru-RU" sz="2400" dirty="0"/>
              <a:t> (число, символ или объект другого типа).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006787" y="2258733"/>
            <a:ext cx="8478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Написать функцию, которая вычисляет сумму цифр числа. 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006787" y="3100108"/>
            <a:ext cx="177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Алгоритм:</a:t>
            </a:r>
            <a:endParaRPr lang="ru-RU" alt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29037" y="3601758"/>
            <a:ext cx="5016500" cy="19383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сумма:=</a:t>
            </a:r>
            <a:r>
              <a:rPr lang="ru-RU" sz="2400" b="1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&lt;&gt;</a:t>
            </a:r>
            <a:r>
              <a:rPr lang="ru-RU" sz="2400" b="1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 begin</a:t>
            </a:r>
            <a:endParaRPr lang="ru-RU" sz="2400" b="1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сумма:=</a:t>
            </a:r>
            <a:r>
              <a:rPr lang="ru-RU" sz="2400" b="1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сумма</a:t>
            </a:r>
            <a:r>
              <a:rPr lang="ru-RU" sz="2400" b="1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n:=</a:t>
            </a:r>
            <a:r>
              <a:rPr lang="ru-RU" sz="2400" b="1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div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9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11033" y="4181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Сумма цифр числа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61846" y="1021416"/>
            <a:ext cx="8428037" cy="5402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program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en-US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9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  <a:endParaRPr lang="ru-RU" sz="2400" b="1" dirty="0" err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umDigits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12345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end.</a:t>
            </a:r>
            <a:endParaRPr lang="ru-RU" sz="2400" b="1" dirty="0" err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2333" y="1465916"/>
            <a:ext cx="8112125" cy="3784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sumDigits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        ;</a:t>
            </a:r>
          </a:p>
          <a:p>
            <a:pPr indent="90488" eaLnBrk="0" hangingPunct="0">
              <a:defRPr/>
            </a:pP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sum:=</a:t>
            </a:r>
            <a:r>
              <a:rPr lang="en-US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while n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&lt;&gt;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do begin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sum:=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n:= n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div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end;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 err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01596" y="4394854"/>
            <a:ext cx="2851150" cy="4619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sumDigits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ru-RU" sz="24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5643283" y="4164666"/>
            <a:ext cx="1949450" cy="750888"/>
          </a:xfrm>
          <a:prstGeom prst="wedgeRoundRectCallout">
            <a:avLst>
              <a:gd name="adj1" fmla="val -94323"/>
              <a:gd name="adj2" fmla="val -687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результата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86396" y="1480204"/>
            <a:ext cx="1474787" cy="46037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6973608" y="2389841"/>
            <a:ext cx="2573338" cy="433388"/>
          </a:xfrm>
          <a:prstGeom prst="wedgeRoundRectCallout">
            <a:avLst>
              <a:gd name="adj1" fmla="val -13769"/>
              <a:gd name="adj2" fmla="val -17205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тип результата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Свойства алгоритма</a:t>
            </a:r>
            <a:endParaRPr lang="ru-RU" dirty="0"/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1854200" y="1375708"/>
            <a:ext cx="8483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ru-RU" altLang="ru-RU" sz="2400" b="1" dirty="0">
                <a:solidFill>
                  <a:srgbClr val="333399"/>
                </a:solidFill>
              </a:rPr>
              <a:t>Дискретность</a:t>
            </a:r>
            <a:r>
              <a:rPr lang="ru-RU" altLang="ru-RU" sz="2400" dirty="0"/>
              <a:t> — алгоритм состоит из отдельных команд, каждая из которых выполняется за конечное время.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 dirty="0">
                <a:solidFill>
                  <a:srgbClr val="333399"/>
                </a:solidFill>
              </a:rPr>
              <a:t>Детерминированность</a:t>
            </a:r>
            <a:r>
              <a:rPr lang="ru-RU" altLang="ru-RU" sz="2400" dirty="0"/>
              <a:t> </a:t>
            </a:r>
            <a:r>
              <a:rPr lang="en-US" altLang="ru-RU" sz="2400" dirty="0"/>
              <a:t>(</a:t>
            </a:r>
            <a:r>
              <a:rPr lang="ru-RU" altLang="ru-RU" sz="2400" dirty="0"/>
              <a:t>определённость</a:t>
            </a:r>
            <a:r>
              <a:rPr lang="en-US" altLang="ru-RU" sz="2400" dirty="0"/>
              <a:t>)</a:t>
            </a:r>
            <a:r>
              <a:rPr lang="ru-RU" altLang="ru-RU" sz="2400" dirty="0"/>
              <a:t> — при каждом запуске алгоритма с одними и теми же исходными данными получается один и тот же результат.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 dirty="0">
                <a:solidFill>
                  <a:srgbClr val="333399"/>
                </a:solidFill>
              </a:rPr>
              <a:t>Понятность</a:t>
            </a:r>
            <a:r>
              <a:rPr lang="ru-RU" altLang="ru-RU" sz="2400" dirty="0"/>
              <a:t> — алгоритм содержит только команды, входящие в </a:t>
            </a:r>
            <a:r>
              <a:rPr lang="ru-RU" altLang="ru-RU" sz="2400" b="1" dirty="0"/>
              <a:t>систему команд исполнителя</a:t>
            </a:r>
            <a:r>
              <a:rPr lang="ru-RU" altLang="ru-RU" sz="24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2400" b="1" dirty="0">
                <a:solidFill>
                  <a:srgbClr val="333399"/>
                </a:solidFill>
              </a:rPr>
              <a:t>Конечность</a:t>
            </a:r>
            <a:r>
              <a:rPr lang="ru-RU" altLang="ru-RU" sz="2400" dirty="0"/>
              <a:t> (результативность) — для корректного набора</a:t>
            </a:r>
            <a:r>
              <a:rPr lang="en-US" altLang="ru-RU" sz="2400" dirty="0"/>
              <a:t> </a:t>
            </a:r>
            <a:r>
              <a:rPr lang="ru-RU" altLang="ru-RU" sz="2400" dirty="0"/>
              <a:t>данных алгоритм должен завершаться через конечное время.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sz="2400" b="1" dirty="0">
                <a:solidFill>
                  <a:srgbClr val="333399"/>
                </a:solidFill>
              </a:rPr>
              <a:t>Корректность</a:t>
            </a:r>
            <a:r>
              <a:rPr lang="ru-RU" altLang="ru-RU" sz="2400" dirty="0"/>
              <a:t> — для допустимых исходных данных алгоритм должен приводить к правильному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41325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07620" y="9112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Сумма цифр числа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58433" y="4030663"/>
            <a:ext cx="5264150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основная программа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sumDigits(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12345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) 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58433" y="1508125"/>
            <a:ext cx="5256212" cy="23082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99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sumDigits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s</a:t>
            </a:r>
            <a:r>
              <a:rPr lang="en-US" sz="2400" b="1" dirty="0">
                <a:latin typeface="Courier New"/>
                <a:ea typeface="Times New Roman"/>
              </a:rPr>
              <a:t>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n!=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sum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sum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1809283" y="3394075"/>
            <a:ext cx="202723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sum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4600108" y="2976563"/>
            <a:ext cx="1949450" cy="750887"/>
          </a:xfrm>
          <a:prstGeom prst="wedgeRoundRectCallout">
            <a:avLst>
              <a:gd name="adj1" fmla="val -84390"/>
              <a:gd name="adj2" fmla="val 2894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результата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81997" y="1529790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Использование функций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59785" y="2115578"/>
            <a:ext cx="7777162" cy="26162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spcBef>
                <a:spcPts val="1200"/>
              </a:spcBef>
              <a:defRPr/>
            </a:pP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x:=</a:t>
            </a:r>
            <a:r>
              <a:rPr lang="de-DE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sumDigits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(n+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sz="2400" dirty="0"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spcBef>
                <a:spcPts val="1200"/>
              </a:spcBef>
              <a:defRPr/>
            </a:pP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z:= </a:t>
            </a: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sumDigits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(k) + </a:t>
            </a: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sumDigits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(m);</a:t>
            </a:r>
            <a:endParaRPr lang="ru-RU" sz="2400" dirty="0"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spcBef>
                <a:spcPts val="1200"/>
              </a:spcBef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sumDigits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de-DE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then begin</a:t>
            </a:r>
            <a:endParaRPr lang="ru-RU" sz="2400" dirty="0">
              <a:solidFill>
                <a:srgbClr val="0095FF"/>
              </a:solidFill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'Сумма цифр чётная'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sz="2400" dirty="0"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'Она равна '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sumDigits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ru-RU" sz="2400" dirty="0">
              <a:latin typeface="Calibri" pitchFamily="34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dirty="0"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488360" y="4849253"/>
            <a:ext cx="7974012" cy="936625"/>
            <a:chOff x="796" y="2336"/>
            <a:chExt cx="5023" cy="59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729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Функция, возвращающая целое число, может использоваться везде, где и целая величина!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18609" y="534707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Использование функций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6397" y="1120495"/>
            <a:ext cx="8335962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*sumDigits(n+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z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sumDigits(k)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sumDigits(m)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if sumDigits(n)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%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Сумма цифр чётная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Она равна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sumDigits(n)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824972" y="3152495"/>
            <a:ext cx="7974012" cy="936625"/>
            <a:chOff x="796" y="2336"/>
            <a:chExt cx="5023" cy="59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729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Функция, возвращающая целое число, может использоваться везде, где и целая величина!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791634" y="4189132"/>
            <a:ext cx="5316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Одна функция вызывает другую:</a:t>
            </a:r>
            <a:endParaRPr lang="ru-RU" alt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96397" y="4701895"/>
            <a:ext cx="485775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middle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min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max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c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-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-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ma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6330297" y="4701895"/>
            <a:ext cx="2146300" cy="923925"/>
          </a:xfrm>
          <a:prstGeom prst="wedgeRoundRectCallout">
            <a:avLst>
              <a:gd name="adj1" fmla="val -82660"/>
              <a:gd name="adj2" fmla="val 154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вызываются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914497" y="5775045"/>
            <a:ext cx="3190875" cy="663575"/>
            <a:chOff x="796" y="2336"/>
            <a:chExt cx="2010" cy="41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71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вычисляет?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1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8" grpId="0" build="p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00680" y="642284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Как вернуть несколько значений?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0705" y="1250297"/>
            <a:ext cx="4191000" cy="15684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divmod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ru-RU" sz="2400" b="1" dirty="0" err="1">
                <a:latin typeface="Courier New"/>
                <a:ea typeface="Times New Roman"/>
              </a:rPr>
              <a:t>y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y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y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d,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4951880" y="1718609"/>
            <a:ext cx="2282825" cy="923925"/>
          </a:xfrm>
          <a:prstGeom prst="wedgeRoundRectCallout">
            <a:avLst>
              <a:gd name="adj1" fmla="val -79799"/>
              <a:gd name="adj2" fmla="val 4375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dirty="0">
                <a:latin typeface="Arial" charset="0"/>
              </a:rPr>
              <a:t> – </a:t>
            </a:r>
            <a:r>
              <a:rPr lang="ru-RU" sz="2400" dirty="0">
                <a:latin typeface="Arial" charset="0"/>
              </a:rPr>
              <a:t>частное,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>
                <a:latin typeface="Arial" charset="0"/>
              </a:rPr>
              <a:t> – </a:t>
            </a:r>
            <a:r>
              <a:rPr lang="ru-RU" sz="2400" dirty="0">
                <a:latin typeface="Arial" charset="0"/>
              </a:rPr>
              <a:t>остаток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0705" y="2937809"/>
            <a:ext cx="581342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a,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divmod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7</a:t>
            </a:r>
            <a:r>
              <a:rPr lang="en-US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400" b="1" dirty="0">
                <a:latin typeface="Courier New"/>
                <a:ea typeface="Times New Roman"/>
              </a:rPr>
              <a:t>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latin typeface="Courier New"/>
                <a:ea typeface="Times New Roman"/>
              </a:rPr>
              <a:t>b </a:t>
            </a:r>
            <a:r>
              <a:rPr lang="ru-RU" sz="2400" b="1" dirty="0">
                <a:latin typeface="Courier New"/>
                <a:ea typeface="Times New Roman"/>
              </a:rPr>
              <a:t>)		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# 2 1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0705" y="3982384"/>
            <a:ext cx="581342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q</a:t>
            </a:r>
            <a:r>
              <a:rPr lang="en-US" sz="2400" b="1" dirty="0">
                <a:latin typeface="Calibri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divmod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7</a:t>
            </a:r>
            <a:r>
              <a:rPr lang="en-US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400" b="1" dirty="0">
                <a:latin typeface="Courier New"/>
                <a:ea typeface="Times New Roman"/>
              </a:rPr>
              <a:t>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latin typeface="Courier New"/>
                <a:ea typeface="Times New Roman"/>
              </a:rPr>
              <a:t>q </a:t>
            </a:r>
            <a:r>
              <a:rPr lang="ru-RU" sz="2400" b="1" dirty="0">
                <a:latin typeface="Courier New"/>
                <a:ea typeface="Times New Roman"/>
              </a:rPr>
              <a:t>)		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#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2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,</a:t>
            </a:r>
            <a:r>
              <a:rPr lang="ru-RU" sz="2400" b="1" dirty="0">
                <a:solidFill>
                  <a:srgbClr val="008000"/>
                </a:solidFill>
                <a:latin typeface="+mn-lt"/>
                <a:ea typeface="Times New Roman"/>
              </a:rPr>
              <a:t> 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920255" y="4357034"/>
            <a:ext cx="119062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ru-RU" altLang="ru-RU" sz="2400" b="1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/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6421905" y="5053947"/>
            <a:ext cx="2674938" cy="842962"/>
          </a:xfrm>
          <a:prstGeom prst="wedgeRoundRectCallout">
            <a:avLst>
              <a:gd name="adj1" fmla="val -45615"/>
              <a:gd name="adj2" fmla="val -8929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кортеж – набор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3017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849064" y="364378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849064" y="1222001"/>
            <a:ext cx="84201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A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Напишите функцию, которая находит наибольший общий делитель двух натуральных чисел.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два натуральных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7006652 112307574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НОД(7006652,112307574) = 1234.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630238" indent="-630238">
              <a:spcBef>
                <a:spcPts val="1200"/>
              </a:spcBef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B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Напишите функцию, которая определяет сумму цифр переданного ей числа.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Сумма цифр числа 123 равна 6.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81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62044" y="991908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Логические функции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935069" y="1503083"/>
            <a:ext cx="8478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Найти все простые числа в диапазоне </a:t>
            </a:r>
            <a:br>
              <a:rPr lang="ru-RU" altLang="ru-RU" sz="2400"/>
            </a:br>
            <a:r>
              <a:rPr lang="ru-RU" altLang="ru-RU" sz="2400"/>
              <a:t>от 2 до 100.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6844" y="2446058"/>
            <a:ext cx="6907213" cy="27559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program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PrimeNum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           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end.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505107" y="3954183"/>
            <a:ext cx="22129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- простое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5903819" y="4503458"/>
            <a:ext cx="3551238" cy="1347788"/>
          </a:xfrm>
          <a:prstGeom prst="wedgeRoundRectCallout">
            <a:avLst>
              <a:gd name="adj1" fmla="val -61961"/>
              <a:gd name="adj2" fmla="val -5705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функция, возвращающая логическое значение (</a:t>
            </a:r>
            <a:r>
              <a:rPr lang="en-US" sz="2400" dirty="0">
                <a:solidFill>
                  <a:srgbClr val="0095FF"/>
                </a:solidFill>
                <a:latin typeface="Arial" charset="0"/>
              </a:rPr>
              <a:t>True</a:t>
            </a:r>
            <a:r>
              <a:rPr lang="en-US" sz="2400" dirty="0">
                <a:latin typeface="Arial" charset="0"/>
              </a:rPr>
              <a:t>/</a:t>
            </a:r>
            <a:r>
              <a:rPr lang="en-US" sz="2400" dirty="0">
                <a:solidFill>
                  <a:srgbClr val="0095FF"/>
                </a:solidFill>
                <a:latin typeface="Arial" charset="0"/>
              </a:rPr>
              <a:t>False</a:t>
            </a:r>
            <a:r>
              <a:rPr lang="ru-RU" sz="2400" dirty="0">
                <a:latin typeface="Arial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3489232" y="3938308"/>
            <a:ext cx="2244725" cy="4826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isPrime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01315" y="570567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Функция: простое число или нет?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29903" y="1156355"/>
            <a:ext cx="3398837" cy="663575"/>
            <a:chOff x="796" y="2336"/>
            <a:chExt cx="2141" cy="418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84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Какой алгоритм?</a:t>
              </a:r>
            </a:p>
          </p:txBody>
        </p:sp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25128" y="1878667"/>
            <a:ext cx="8374062" cy="45243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):        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count, k: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begin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count:=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k:=</a:t>
            </a:r>
            <a:r>
              <a:rPr lang="en-US" sz="2400" b="1" dirty="0">
                <a:latin typeface="+mn-lt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 (k*k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n) and (count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do begin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n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then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count:=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k:=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7700403" y="1905655"/>
            <a:ext cx="1474787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ru-RU" altLang="ru-RU"/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7362265" y="1023005"/>
            <a:ext cx="3519488" cy="758825"/>
          </a:xfrm>
          <a:prstGeom prst="wedgeRoundRectCallout">
            <a:avLst>
              <a:gd name="adj1" fmla="val -33297"/>
              <a:gd name="adj2" fmla="val 7589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логическое значение (</a:t>
            </a:r>
            <a:r>
              <a:rPr lang="en-US" sz="2400" dirty="0">
                <a:solidFill>
                  <a:srgbClr val="0095FF"/>
                </a:solidFill>
                <a:latin typeface="Arial" charset="0"/>
              </a:rPr>
              <a:t>True</a:t>
            </a:r>
            <a:r>
              <a:rPr lang="en-US" sz="2400" dirty="0">
                <a:latin typeface="Arial" charset="0"/>
              </a:rPr>
              <a:t>/</a:t>
            </a:r>
            <a:r>
              <a:rPr lang="en-US" sz="2400" dirty="0">
                <a:solidFill>
                  <a:srgbClr val="0095FF"/>
                </a:solidFill>
                <a:latin typeface="Arial" charset="0"/>
              </a:rPr>
              <a:t>False</a:t>
            </a:r>
            <a:r>
              <a:rPr lang="ru-RU" sz="2400" dirty="0">
                <a:latin typeface="Arial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2683903" y="5552142"/>
            <a:ext cx="3956050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altLang="ru-RU" sz="2400" b="1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= </a:t>
            </a:r>
            <a:r>
              <a:rPr lang="en-US" altLang="ru-RU" sz="2400" b="1">
                <a:solidFill>
                  <a:srgbClr val="009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/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6963803" y="4523442"/>
            <a:ext cx="3976687" cy="1231900"/>
          </a:xfrm>
          <a:prstGeom prst="wedgeRoundRectCallout">
            <a:avLst>
              <a:gd name="adj1" fmla="val -64423"/>
              <a:gd name="adj2" fmla="val 3985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then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isPrime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isPrime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63432" y="10636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Функция: простое число или нет?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892020" y="1649413"/>
            <a:ext cx="3398837" cy="663575"/>
            <a:chOff x="796" y="2336"/>
            <a:chExt cx="2141" cy="41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84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Какой алгоритм?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31720" y="2436813"/>
            <a:ext cx="7332662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isPrime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k*k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and</a:t>
            </a:r>
            <a:r>
              <a:rPr lang="en-US" sz="2400" b="1" dirty="0">
                <a:latin typeface="Courier New"/>
                <a:ea typeface="Times New Roman"/>
              </a:rPr>
              <a:t>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!=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(k*k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n)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452407" y="3900488"/>
            <a:ext cx="2951163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(k*k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n)</a:t>
            </a:r>
            <a:endParaRPr lang="ru-RU" altLang="ru-RU"/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6032220" y="3787775"/>
            <a:ext cx="3105150" cy="1363663"/>
          </a:xfrm>
          <a:prstGeom prst="wedgeRoundRectCallout">
            <a:avLst>
              <a:gd name="adj1" fmla="val -74777"/>
              <a:gd name="adj2" fmla="val -2359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k*k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b="1" dirty="0">
                <a:solidFill>
                  <a:srgbClr val="0000F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2193739" y="1027767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52477" y="1535767"/>
            <a:ext cx="84201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A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Напишите логическую функцию, которая определяет, является ли переданное ей</a:t>
            </a:r>
            <a:r>
              <a:rPr lang="en-US" sz="2400" dirty="0"/>
              <a:t> </a:t>
            </a:r>
            <a:r>
              <a:rPr lang="ru-RU" sz="2400" dirty="0"/>
              <a:t>число совершенным, то есть, равно ли оно сумме своих делителей, меньших его самого. 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28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Число 28 совершенное.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Число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 совершенное.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32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31988" y="1540716"/>
            <a:ext cx="8391525" cy="8318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361950" indent="-361950" eaLnBrk="0" hangingPunct="0">
              <a:defRPr/>
            </a:pPr>
            <a:r>
              <a:rPr lang="ru-RU" sz="2400" b="1" dirty="0">
                <a:solidFill>
                  <a:srgbClr val="333399"/>
                </a:solidFill>
                <a:latin typeface="+mn-lt"/>
                <a:ea typeface="Times New Roman" pitchFamily="18" charset="0"/>
                <a:cs typeface="Courier New" pitchFamily="49" charset="0"/>
              </a:rPr>
              <a:t>Процедура</a:t>
            </a:r>
            <a:r>
              <a:rPr lang="ru-RU" sz="2400" dirty="0">
                <a:latin typeface="+mn-lt"/>
                <a:ea typeface="Times New Roman" pitchFamily="18" charset="0"/>
                <a:cs typeface="Courier New" pitchFamily="49" charset="0"/>
              </a:rPr>
              <a:t> – вспомогательный алгоритм, который выполняет некоторые действия.</a:t>
            </a:r>
            <a:endParaRPr lang="ru-RU" sz="2400" dirty="0">
              <a:latin typeface="+mn-lt"/>
              <a:cs typeface="Courier New" pitchFamily="49" charset="0"/>
            </a:endParaRPr>
          </a:p>
        </p:txBody>
      </p:sp>
      <p:sp>
        <p:nvSpPr>
          <p:cNvPr id="3" name="Прямоугольник 4"/>
          <p:cNvSpPr>
            <a:spLocks noChangeArrowheads="1"/>
          </p:cNvSpPr>
          <p:nvPr/>
        </p:nvSpPr>
        <p:spPr bwMode="auto">
          <a:xfrm>
            <a:off x="1943100" y="2407491"/>
            <a:ext cx="8380413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текст (расшифровка) процедуры записывается </a:t>
            </a:r>
            <a:b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до основной программы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в программе может быть </a:t>
            </a:r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много процедур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чтобы процедура заработала, нужно </a:t>
            </a:r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вызвать</a:t>
            </a:r>
            <a:r>
              <a:rPr lang="ru-RU" altLang="ru-RU" sz="240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её по имени из основной программы или из другой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3348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работы алгоритма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5678" y="2320272"/>
            <a:ext cx="1857375" cy="9064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20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дискретный </a:t>
            </a:r>
          </a:p>
          <a:p>
            <a:pPr algn="ctr">
              <a:lnSpc>
                <a:spcPct val="80000"/>
              </a:lnSpc>
              <a:defRPr/>
            </a:pPr>
            <a:r>
              <a:rPr lang="ru-RU" sz="20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объект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defRPr/>
            </a:pPr>
            <a:r>
              <a:rPr lang="ru-RU" sz="20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1 2 3 4</a:t>
            </a:r>
            <a:endParaRPr lang="ru-RU" sz="1200" b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" name="Стрелка вправо 5"/>
          <p:cNvSpPr/>
          <p:nvPr/>
        </p:nvSpPr>
        <p:spPr bwMode="auto">
          <a:xfrm>
            <a:off x="3488578" y="2902884"/>
            <a:ext cx="369888" cy="2444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8359028" y="2902884"/>
            <a:ext cx="371475" cy="2444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3931491" y="2242484"/>
            <a:ext cx="4344987" cy="114935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ru-RU" dirty="0">
                <a:latin typeface="Arial" charset="0"/>
              </a:rPr>
              <a:t>алгоритм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4041028" y="2794934"/>
            <a:ext cx="750888" cy="469900"/>
          </a:xfrm>
          <a:prstGeom prst="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шаг 1</a:t>
            </a:r>
          </a:p>
        </p:txBody>
      </p:sp>
      <p:sp>
        <p:nvSpPr>
          <p:cNvPr id="10" name="Стрелка вправо 9"/>
          <p:cNvSpPr/>
          <p:nvPr/>
        </p:nvSpPr>
        <p:spPr bwMode="auto">
          <a:xfrm>
            <a:off x="5069728" y="2902884"/>
            <a:ext cx="371475" cy="2444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5719016" y="2794934"/>
            <a:ext cx="752475" cy="469900"/>
          </a:xfrm>
          <a:prstGeom prst="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шаг 2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7398591" y="2794934"/>
            <a:ext cx="752475" cy="469900"/>
          </a:xfrm>
          <a:prstGeom prst="rect">
            <a:avLst/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ru-RU" dirty="0">
                <a:latin typeface="Arial" charset="0"/>
              </a:rPr>
              <a:t>шаг </a:t>
            </a:r>
            <a:r>
              <a:rPr lang="en-US" dirty="0">
                <a:latin typeface="Arial" charset="0"/>
              </a:rPr>
              <a:t>3</a:t>
            </a:r>
            <a:endParaRPr lang="ru-RU" dirty="0">
              <a:latin typeface="Arial" charset="0"/>
            </a:endParaRPr>
          </a:p>
        </p:txBody>
      </p:sp>
      <p:sp>
        <p:nvSpPr>
          <p:cNvPr id="13" name="Стрелка вправо 12"/>
          <p:cNvSpPr/>
          <p:nvPr/>
        </p:nvSpPr>
        <p:spPr bwMode="auto">
          <a:xfrm>
            <a:off x="6749303" y="2902884"/>
            <a:ext cx="371475" cy="24447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74453" y="2607609"/>
            <a:ext cx="966788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  <a:defRPr/>
            </a:pPr>
            <a:r>
              <a:rPr lang="ru-RU" sz="2000" b="1" kern="0" dirty="0">
                <a:solidFill>
                  <a:srgbClr val="333399"/>
                </a:solidFill>
                <a:latin typeface="Arial"/>
              </a:rPr>
              <a:t>2 3 4 5</a:t>
            </a:r>
            <a:endParaRPr lang="ru-RU" sz="1200" b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58791" y="2607609"/>
            <a:ext cx="96678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b="1" kern="0" dirty="0">
                <a:solidFill>
                  <a:srgbClr val="333399"/>
                </a:solidFill>
                <a:latin typeface="Arial"/>
              </a:rPr>
              <a:t>5</a:t>
            </a:r>
            <a:r>
              <a:rPr lang="ru-RU" sz="2000" b="1" kern="0" dirty="0">
                <a:solidFill>
                  <a:srgbClr val="333399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333399"/>
                </a:solidFill>
                <a:latin typeface="Arial"/>
              </a:rPr>
              <a:t>4</a:t>
            </a:r>
            <a:r>
              <a:rPr lang="ru-RU" sz="2000" b="1" kern="0" dirty="0">
                <a:solidFill>
                  <a:srgbClr val="333399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333399"/>
                </a:solidFill>
                <a:latin typeface="Arial"/>
              </a:rPr>
              <a:t>3</a:t>
            </a:r>
            <a:r>
              <a:rPr lang="ru-RU" sz="2000" b="1" kern="0" dirty="0">
                <a:solidFill>
                  <a:srgbClr val="333399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333399"/>
                </a:solidFill>
                <a:latin typeface="Arial"/>
              </a:rPr>
              <a:t>2</a:t>
            </a:r>
            <a:endParaRPr lang="ru-RU" sz="1200" b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84441" y="2320272"/>
            <a:ext cx="1857375" cy="9064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20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дискретный </a:t>
            </a:r>
          </a:p>
          <a:p>
            <a:pPr algn="ctr">
              <a:lnSpc>
                <a:spcPct val="80000"/>
              </a:lnSpc>
              <a:defRPr/>
            </a:pPr>
            <a:r>
              <a:rPr lang="ru-RU" sz="20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объект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defRPr/>
            </a:pPr>
            <a:r>
              <a:rPr lang="ru-RU" sz="20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25 16 9 4</a:t>
            </a:r>
            <a:endParaRPr lang="ru-RU" sz="1200" b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97928" y="3582334"/>
            <a:ext cx="8334375" cy="2400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</a:rPr>
              <a:t>получает на вход дискретный объект</a:t>
            </a:r>
          </a:p>
          <a:p>
            <a:pPr marL="180975" indent="-180975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</a:rPr>
              <a:t>в результате строит другой дискретный объект (или выдаёт сообщение об ошибке)</a:t>
            </a:r>
          </a:p>
          <a:p>
            <a:pPr marL="180975" indent="-180975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</a:rPr>
              <a:t>обрабатывает объект по шагам</a:t>
            </a:r>
          </a:p>
          <a:p>
            <a:pPr marL="180975" indent="-180975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</a:rPr>
              <a:t>на каждом шаге получается новый дискретный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21851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978585" y="4540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Зачем нужны процедуры?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00823" y="1023938"/>
            <a:ext cx="5346700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Courier New" pitchFamily="49" charset="0"/>
              </a:rPr>
              <a:t>'Ошибка программы'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685648" y="1030288"/>
            <a:ext cx="1957387" cy="417512"/>
          </a:xfrm>
          <a:prstGeom prst="wedgeRoundRectCallout">
            <a:avLst>
              <a:gd name="adj1" fmla="val -66728"/>
              <a:gd name="adj2" fmla="val -255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много раз!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0823" y="1619250"/>
            <a:ext cx="5921375" cy="43084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program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withProc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algn="just" eaLnBrk="0" hangingPunct="0">
              <a:defRPr/>
            </a:pP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algn="just" eaLnBrk="0" hangingPunct="0"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 eaLnBrk="0" hangingPunct="0"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 eaLnBrk="0" hangingPunct="0"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 eaLnBrk="0" hangingPunct="0"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 eaLnBrk="0" hangingPunct="0">
              <a:spcBef>
                <a:spcPts val="1200"/>
              </a:spcBef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read(n);</a:t>
            </a:r>
          </a:p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n &lt;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then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Error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 </a:t>
            </a:r>
          </a:p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...</a:t>
            </a:r>
          </a:p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end.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56385" y="2416175"/>
            <a:ext cx="5721350" cy="15700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procedure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Error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Ошибка программы'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indent="90488" algn="just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6064810" y="5719763"/>
            <a:ext cx="1993900" cy="715962"/>
          </a:xfrm>
          <a:prstGeom prst="wedgeRoundRectCallout">
            <a:avLst>
              <a:gd name="adj1" fmla="val -55232"/>
              <a:gd name="adj2" fmla="val -13375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вызов процедуры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95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35150" y="615389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Процедура с параметрами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908175" y="1117039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на экран запись целого числа (0..255) в 8-битном двоичном коде. </a:t>
            </a: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451725" y="1699652"/>
            <a:ext cx="1957388" cy="415925"/>
          </a:xfrm>
          <a:prstGeom prst="wedgeRoundRectCallout">
            <a:avLst>
              <a:gd name="adj1" fmla="val -37589"/>
              <a:gd name="adj2" fmla="val -10690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много раз!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1908175" y="1947302"/>
            <a:ext cx="1773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Алгоритм: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9"/>
          <p:cNvSpPr>
            <a:spLocks noChangeArrowheads="1"/>
          </p:cNvSpPr>
          <p:nvPr/>
        </p:nvSpPr>
        <p:spPr bwMode="auto">
          <a:xfrm>
            <a:off x="2301875" y="2455302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178</a:t>
            </a:r>
          </a:p>
        </p:txBody>
      </p:sp>
      <p:sp>
        <p:nvSpPr>
          <p:cNvPr id="7" name="Прямоугольник 10"/>
          <p:cNvSpPr>
            <a:spLocks noChangeArrowheads="1"/>
          </p:cNvSpPr>
          <p:nvPr/>
        </p:nvSpPr>
        <p:spPr bwMode="auto">
          <a:xfrm>
            <a:off x="3065463" y="2455302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endParaRPr lang="ru-RU" altLang="ru-RU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11"/>
          <p:cNvSpPr>
            <a:spLocks noChangeArrowheads="1"/>
          </p:cNvSpPr>
          <p:nvPr/>
        </p:nvSpPr>
        <p:spPr bwMode="auto">
          <a:xfrm>
            <a:off x="3571875" y="2455302"/>
            <a:ext cx="1843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10110010</a:t>
            </a:r>
            <a:r>
              <a:rPr lang="ru-RU" altLang="ru-RU" sz="2400" b="1" baseline="-25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000250" y="2950602"/>
            <a:ext cx="5187950" cy="663575"/>
            <a:chOff x="796" y="2336"/>
            <a:chExt cx="3268" cy="418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вывести первую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3371850" y="3768164"/>
            <a:ext cx="296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altLang="ru-RU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ru-RU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1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ru-RU" altLang="ru-RU" b="1" baseline="-25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Прямоугольник 11"/>
          <p:cNvSpPr>
            <a:spLocks noChangeArrowheads="1"/>
          </p:cNvSpPr>
          <p:nvPr/>
        </p:nvSpPr>
        <p:spPr bwMode="auto">
          <a:xfrm>
            <a:off x="3351213" y="3988827"/>
            <a:ext cx="307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400" b="1" baseline="-25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6370638" y="3657039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разряды</a:t>
            </a:r>
            <a:endParaRPr lang="ru-RU" altLang="ru-RU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676525" y="3988827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:=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Овал 15"/>
          <p:cNvSpPr>
            <a:spLocks noChangeArrowheads="1"/>
          </p:cNvSpPr>
          <p:nvPr/>
        </p:nvSpPr>
        <p:spPr bwMode="auto">
          <a:xfrm>
            <a:off x="3341688" y="4034864"/>
            <a:ext cx="400050" cy="398463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1951038" y="4830202"/>
            <a:ext cx="1879600" cy="511175"/>
          </a:xfrm>
          <a:prstGeom prst="wedgeRoundRectCallout">
            <a:avLst>
              <a:gd name="adj1" fmla="val 25431"/>
              <a:gd name="adj2" fmla="val -122694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div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128</a:t>
            </a:r>
            <a:endParaRPr lang="ru-RU" dirty="0"/>
          </a:p>
        </p:txBody>
      </p:sp>
      <p:sp>
        <p:nvSpPr>
          <p:cNvPr id="18" name="Левая фигурная скобка 17"/>
          <p:cNvSpPr>
            <a:spLocks/>
          </p:cNvSpPr>
          <p:nvPr/>
        </p:nvSpPr>
        <p:spPr bwMode="auto">
          <a:xfrm rot="16200000">
            <a:off x="4860925" y="3398277"/>
            <a:ext cx="268288" cy="2265362"/>
          </a:xfrm>
          <a:prstGeom prst="leftBrace">
            <a:avLst>
              <a:gd name="adj1" fmla="val 5273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4316413" y="4830202"/>
            <a:ext cx="1879600" cy="511175"/>
          </a:xfrm>
          <a:prstGeom prst="wedgeRoundRectCallout">
            <a:avLst>
              <a:gd name="adj1" fmla="val -16766"/>
              <a:gd name="adj2" fmla="val -87713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128</a:t>
            </a:r>
            <a:endParaRPr lang="ru-RU" dirty="0"/>
          </a:p>
        </p:txBody>
      </p: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2000250" y="5673164"/>
            <a:ext cx="5187950" cy="663575"/>
            <a:chOff x="796" y="2336"/>
            <a:chExt cx="3268" cy="418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вывести вторую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3" name="Скругленная прямоугольная выноска 22"/>
          <p:cNvSpPr/>
          <p:nvPr/>
        </p:nvSpPr>
        <p:spPr>
          <a:xfrm>
            <a:off x="7710488" y="5754127"/>
            <a:ext cx="1879600" cy="511175"/>
          </a:xfrm>
          <a:prstGeom prst="wedgeRoundRectCallout">
            <a:avLst>
              <a:gd name="adj1" fmla="val -74215"/>
              <a:gd name="adj2" fmla="val -5404"/>
              <a:gd name="adj3" fmla="val 16667"/>
            </a:avLst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</a:t>
            </a: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div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64</a:t>
            </a:r>
            <a:endParaRPr lang="ru-RU" dirty="0"/>
          </a:p>
        </p:txBody>
      </p:sp>
      <p:sp>
        <p:nvSpPr>
          <p:cNvPr id="24" name="Полилиния 23"/>
          <p:cNvSpPr>
            <a:spLocks noChangeArrowheads="1"/>
          </p:cNvSpPr>
          <p:nvPr/>
        </p:nvSpPr>
        <p:spPr bwMode="auto">
          <a:xfrm>
            <a:off x="6221413" y="4936564"/>
            <a:ext cx="1798637" cy="968375"/>
          </a:xfrm>
          <a:custGeom>
            <a:avLst/>
            <a:gdLst>
              <a:gd name="T0" fmla="*/ 25372 w 2438400"/>
              <a:gd name="T1" fmla="*/ 964133 h 968702"/>
              <a:gd name="T2" fmla="*/ 14108 w 2438400"/>
              <a:gd name="T3" fmla="*/ 137730 h 968702"/>
              <a:gd name="T4" fmla="*/ 0 w 2438400"/>
              <a:gd name="T5" fmla="*/ 137729 h 968702"/>
              <a:gd name="T6" fmla="*/ 0 60000 65536"/>
              <a:gd name="T7" fmla="*/ 0 60000 65536"/>
              <a:gd name="T8" fmla="*/ 0 60000 65536"/>
              <a:gd name="T9" fmla="*/ 0 w 2438400"/>
              <a:gd name="T10" fmla="*/ 0 h 968702"/>
              <a:gd name="T11" fmla="*/ 2438400 w 2438400"/>
              <a:gd name="T12" fmla="*/ 968702 h 9687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8400" h="968702">
                <a:moveTo>
                  <a:pt x="2438400" y="968702"/>
                </a:moveTo>
                <a:cubicBezTo>
                  <a:pt x="2084551" y="647261"/>
                  <a:pt x="1762235" y="276772"/>
                  <a:pt x="1355835" y="138386"/>
                </a:cubicBezTo>
                <a:cubicBezTo>
                  <a:pt x="949435" y="0"/>
                  <a:pt x="206703" y="149771"/>
                  <a:pt x="0" y="138385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1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566209" y="63817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Процедура с параметрами</a:t>
            </a: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259109" y="315912"/>
            <a:ext cx="2133600" cy="4762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77B93E-5BC4-49A9-A908-51BBA16C37F4}" type="slidenum">
              <a:rPr lang="ru-RU" altLang="ru-RU"/>
              <a:pPr eaLnBrk="1" hangingPunct="1"/>
              <a:t>52</a:t>
            </a:fld>
            <a:endParaRPr lang="ru-RU" altLang="ru-RU"/>
          </a:p>
        </p:txBody>
      </p:sp>
      <p:sp>
        <p:nvSpPr>
          <p:cNvPr id="21" name="Прямоугольник 3"/>
          <p:cNvSpPr>
            <a:spLocks noChangeArrowheads="1"/>
          </p:cNvSpPr>
          <p:nvPr/>
        </p:nvSpPr>
        <p:spPr bwMode="auto">
          <a:xfrm>
            <a:off x="1639234" y="1139825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на экран запись целого числа (0..255) в 8-битном двоичном коде. </a:t>
            </a:r>
          </a:p>
        </p:txBody>
      </p:sp>
      <p:sp>
        <p:nvSpPr>
          <p:cNvPr id="22" name="Прямоугольник 5"/>
          <p:cNvSpPr>
            <a:spLocks noChangeArrowheads="1"/>
          </p:cNvSpPr>
          <p:nvPr/>
        </p:nvSpPr>
        <p:spPr bwMode="auto">
          <a:xfrm>
            <a:off x="1639234" y="1897063"/>
            <a:ext cx="1773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Алгоритм: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791634" y="2328863"/>
            <a:ext cx="3762375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128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k</a:t>
            </a:r>
            <a:r>
              <a:rPr lang="ru-RU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 begin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write(n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div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n:=</a:t>
            </a:r>
            <a:r>
              <a:rPr lang="ru-RU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k;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k:=</a:t>
            </a:r>
            <a:r>
              <a:rPr lang="ru-RU" sz="2400" b="1" dirty="0"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 </a:t>
            </a:r>
            <a:r>
              <a:rPr lang="de-DE" sz="2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div</a:t>
            </a:r>
            <a:r>
              <a:rPr lang="de-DE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de-DE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27116"/>
              </p:ext>
            </p:extLst>
          </p:nvPr>
        </p:nvGraphicFramePr>
        <p:xfrm>
          <a:off x="5719109" y="2286000"/>
          <a:ext cx="39751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48"/>
                <a:gridCol w="1466226"/>
                <a:gridCol w="1466226"/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вывод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Прямоугольник 9"/>
          <p:cNvSpPr>
            <a:spLocks noChangeArrowheads="1"/>
          </p:cNvSpPr>
          <p:nvPr/>
        </p:nvSpPr>
        <p:spPr bwMode="auto">
          <a:xfrm>
            <a:off x="2348847" y="4768850"/>
            <a:ext cx="73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178</a:t>
            </a:r>
          </a:p>
        </p:txBody>
      </p:sp>
      <p:sp>
        <p:nvSpPr>
          <p:cNvPr id="26" name="Прямоугольник 10"/>
          <p:cNvSpPr>
            <a:spLocks noChangeArrowheads="1"/>
          </p:cNvSpPr>
          <p:nvPr/>
        </p:nvSpPr>
        <p:spPr bwMode="auto">
          <a:xfrm>
            <a:off x="3048934" y="4768850"/>
            <a:ext cx="48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endParaRPr lang="ru-RU" altLang="ru-RU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Прямоугольник 11"/>
          <p:cNvSpPr>
            <a:spLocks noChangeArrowheads="1"/>
          </p:cNvSpPr>
          <p:nvPr/>
        </p:nvSpPr>
        <p:spPr bwMode="auto">
          <a:xfrm>
            <a:off x="3450572" y="4768850"/>
            <a:ext cx="1658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10110010</a:t>
            </a:r>
          </a:p>
        </p:txBody>
      </p: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1809097" y="5424488"/>
            <a:ext cx="3429000" cy="936625"/>
            <a:chOff x="796" y="2336"/>
            <a:chExt cx="2160" cy="590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86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Результат зависит</a:t>
              </a:r>
              <a:r>
                <a:rPr lang="en-US" sz="2400" dirty="0">
                  <a:latin typeface="Arial" charset="0"/>
                </a:rPr>
                <a:t/>
              </a:r>
              <a:br>
                <a:rPr lang="en-US" sz="2400" dirty="0">
                  <a:latin typeface="Arial" charset="0"/>
                </a:rPr>
              </a:br>
              <a:r>
                <a:rPr lang="en-US" sz="2400" dirty="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>от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400" dirty="0">
                  <a:latin typeface="Arial" charset="0"/>
                </a:rPr>
                <a:t>!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31" name="Прямоугольник 30"/>
          <p:cNvSpPr>
            <a:spLocks noChangeArrowheads="1"/>
          </p:cNvSpPr>
          <p:nvPr/>
        </p:nvSpPr>
        <p:spPr bwMode="auto">
          <a:xfrm>
            <a:off x="5879447" y="3259138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2" name="Прямоугольник 31"/>
          <p:cNvSpPr>
            <a:spLocks noChangeArrowheads="1"/>
          </p:cNvSpPr>
          <p:nvPr/>
        </p:nvSpPr>
        <p:spPr bwMode="auto">
          <a:xfrm>
            <a:off x="5879447" y="4173538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5879447" y="5087938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4" name="Прямоугольник 33"/>
          <p:cNvSpPr>
            <a:spLocks noChangeArrowheads="1"/>
          </p:cNvSpPr>
          <p:nvPr/>
        </p:nvSpPr>
        <p:spPr bwMode="auto">
          <a:xfrm>
            <a:off x="5879447" y="6002338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5" name="Прямоугольник 34"/>
          <p:cNvSpPr>
            <a:spLocks noChangeArrowheads="1"/>
          </p:cNvSpPr>
          <p:nvPr/>
        </p:nvSpPr>
        <p:spPr bwMode="auto">
          <a:xfrm>
            <a:off x="5879447" y="3721100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6" name="Прямоугольник 35"/>
          <p:cNvSpPr>
            <a:spLocks noChangeArrowheads="1"/>
          </p:cNvSpPr>
          <p:nvPr/>
        </p:nvSpPr>
        <p:spPr bwMode="auto">
          <a:xfrm>
            <a:off x="5879447" y="4645025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7" name="Прямоугольник 36"/>
          <p:cNvSpPr>
            <a:spLocks noChangeArrowheads="1"/>
          </p:cNvSpPr>
          <p:nvPr/>
        </p:nvSpPr>
        <p:spPr bwMode="auto">
          <a:xfrm>
            <a:off x="5879447" y="5549900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8" name="Прямоугольник 37"/>
          <p:cNvSpPr>
            <a:spLocks noChangeArrowheads="1"/>
          </p:cNvSpPr>
          <p:nvPr/>
        </p:nvSpPr>
        <p:spPr bwMode="auto">
          <a:xfrm>
            <a:off x="5879447" y="6464300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9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5" grpId="0"/>
      <p:bldP spid="26" grpId="0"/>
      <p:bldP spid="27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78586" y="43609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Процедура с параметрами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2051611" y="937746"/>
            <a:ext cx="84788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на экран запись целого числа (0..255) в 8-битном двоичном коде. </a:t>
            </a:r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2051611" y="1694984"/>
            <a:ext cx="163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Решение: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4811" y="2171234"/>
            <a:ext cx="3821113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128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k, 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     end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""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%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//</a:t>
            </a:r>
            <a:r>
              <a:rPr lang="ru-RU" sz="2400" b="1" dirty="0">
                <a:solidFill>
                  <a:srgbClr val="00B0F0"/>
                </a:solidFill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endParaRPr lang="ru-RU" sz="2400" b="1" dirty="0">
              <a:latin typeface="Courier New"/>
              <a:ea typeface="Times New Roman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60474"/>
              </p:ext>
            </p:extLst>
          </p:nvPr>
        </p:nvGraphicFramePr>
        <p:xfrm>
          <a:off x="6680761" y="1964859"/>
          <a:ext cx="39751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48"/>
                <a:gridCol w="1466226"/>
                <a:gridCol w="1466226"/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вывод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54" marR="914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Прямоугольник 9"/>
          <p:cNvSpPr>
            <a:spLocks noChangeArrowheads="1"/>
          </p:cNvSpPr>
          <p:nvPr/>
        </p:nvSpPr>
        <p:spPr bwMode="auto">
          <a:xfrm>
            <a:off x="2761224" y="4857284"/>
            <a:ext cx="73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178</a:t>
            </a:r>
          </a:p>
        </p:txBody>
      </p:sp>
      <p:sp>
        <p:nvSpPr>
          <p:cNvPr id="9" name="Прямоугольник 10"/>
          <p:cNvSpPr>
            <a:spLocks noChangeArrowheads="1"/>
          </p:cNvSpPr>
          <p:nvPr/>
        </p:nvSpPr>
        <p:spPr bwMode="auto">
          <a:xfrm>
            <a:off x="3461311" y="4857284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endParaRPr lang="ru-RU" altLang="ru-RU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11"/>
          <p:cNvSpPr>
            <a:spLocks noChangeArrowheads="1"/>
          </p:cNvSpPr>
          <p:nvPr/>
        </p:nvSpPr>
        <p:spPr bwMode="auto">
          <a:xfrm>
            <a:off x="3862949" y="4857284"/>
            <a:ext cx="165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10110010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221474" y="5512921"/>
            <a:ext cx="3429000" cy="936625"/>
            <a:chOff x="796" y="2336"/>
            <a:chExt cx="2160" cy="590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86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Результат зависит</a:t>
              </a:r>
              <a:r>
                <a:rPr lang="en-US" sz="2400" dirty="0">
                  <a:latin typeface="Arial" charset="0"/>
                </a:rPr>
                <a:t/>
              </a:r>
              <a:br>
                <a:rPr lang="en-US" sz="2400" dirty="0">
                  <a:latin typeface="Arial" charset="0"/>
                </a:rPr>
              </a:br>
              <a:r>
                <a:rPr lang="en-US" sz="2400" dirty="0">
                  <a:latin typeface="Arial" charset="0"/>
                </a:rPr>
                <a:t>  </a:t>
              </a:r>
              <a:r>
                <a:rPr lang="ru-RU" sz="2400" dirty="0">
                  <a:latin typeface="Arial" charset="0"/>
                </a:rPr>
                <a:t>от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400" dirty="0">
                  <a:latin typeface="Arial" charset="0"/>
                </a:rPr>
                <a:t>!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6841099" y="2937996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6841099" y="3852396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6841099" y="4766796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6841099" y="5681196"/>
            <a:ext cx="3509962" cy="304800"/>
          </a:xfrm>
          <a:prstGeom prst="rect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6841099" y="3399959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6841099" y="4323884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6841099" y="5228759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6841099" y="6143159"/>
            <a:ext cx="3509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54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92350" y="35541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Процедура с параметрами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13213" y="4649601"/>
            <a:ext cx="5597525" cy="446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300" b="1" dirty="0" err="1">
                <a:latin typeface="Courier New"/>
                <a:ea typeface="Times New Roman"/>
              </a:rPr>
              <a:t>printBin</a:t>
            </a:r>
            <a:r>
              <a:rPr lang="en-US" sz="2300" b="1" dirty="0">
                <a:latin typeface="Courier New"/>
                <a:ea typeface="Times New Roman"/>
              </a:rPr>
              <a:t> ( </a:t>
            </a:r>
            <a:r>
              <a:rPr lang="en-US" sz="2300" b="1" dirty="0">
                <a:solidFill>
                  <a:srgbClr val="00B0F0"/>
                </a:solidFill>
                <a:latin typeface="Courier New"/>
                <a:ea typeface="Times New Roman"/>
              </a:rPr>
              <a:t>99</a:t>
            </a:r>
            <a:r>
              <a:rPr lang="en-US" sz="2300" b="1" dirty="0">
                <a:latin typeface="Courier New"/>
                <a:ea typeface="Times New Roman"/>
              </a:rPr>
              <a:t> )</a:t>
            </a:r>
            <a:endParaRPr lang="ru-RU" sz="2300" b="1" dirty="0">
              <a:latin typeface="Courier New"/>
              <a:ea typeface="Times New Roman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7446963" y="4630551"/>
            <a:ext cx="3441700" cy="754062"/>
          </a:xfrm>
          <a:prstGeom prst="wedgeRoundRectCallout">
            <a:avLst>
              <a:gd name="adj1" fmla="val -76802"/>
              <a:gd name="adj2" fmla="val -1749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параметра</a:t>
            </a:r>
            <a:r>
              <a:rPr lang="en-US" sz="2400" dirty="0">
                <a:latin typeface="Arial" charset="0"/>
              </a:rPr>
              <a:t> (</a:t>
            </a: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аргумент</a:t>
            </a:r>
            <a:r>
              <a:rPr lang="en-US" sz="2400" dirty="0">
                <a:latin typeface="Arial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13213" y="2184213"/>
            <a:ext cx="5597525" cy="23082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99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printBin</a:t>
            </a:r>
            <a:r>
              <a:rPr lang="ru-RU" sz="2400" b="1" dirty="0">
                <a:latin typeface="Courier New"/>
                <a:ea typeface="Times New Roman"/>
              </a:rPr>
              <a:t>(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):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128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k, end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""</a:t>
            </a:r>
            <a:r>
              <a:rPr lang="ru-RU" sz="2400" b="1" dirty="0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%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 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k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//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51138" y="911038"/>
            <a:ext cx="5521325" cy="919163"/>
          </a:xfrm>
          <a:prstGeom prst="wedgeRoundRectCallout">
            <a:avLst>
              <a:gd name="adj1" fmla="val 25267"/>
              <a:gd name="adj2" fmla="val 78453"/>
              <a:gd name="adj3" fmla="val 16667"/>
            </a:avLst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+mn-lt"/>
                <a:ea typeface="Times New Roman" pitchFamily="18" charset="0"/>
                <a:cs typeface="Courier New" pitchFamily="49" charset="0"/>
              </a:rPr>
              <a:t>Параметры</a:t>
            </a:r>
            <a:r>
              <a:rPr lang="ru-RU" sz="2400" dirty="0">
                <a:latin typeface="+mn-lt"/>
                <a:ea typeface="Times New Roman" pitchFamily="18" charset="0"/>
                <a:cs typeface="Courier New" pitchFamily="49" charset="0"/>
              </a:rPr>
              <a:t> – данные, изменяющие работу процедуры.</a:t>
            </a:r>
            <a:endParaRPr lang="ru-RU" sz="2400" dirty="0">
              <a:latin typeface="+mn-lt"/>
              <a:cs typeface="Courier New" pitchFamily="49" charset="0"/>
            </a:endParaRPr>
          </a:p>
        </p:txBody>
      </p:sp>
      <p:sp>
        <p:nvSpPr>
          <p:cNvPr id="7" name="Левая фигурная скобка 8"/>
          <p:cNvSpPr>
            <a:spLocks/>
          </p:cNvSpPr>
          <p:nvPr/>
        </p:nvSpPr>
        <p:spPr bwMode="auto">
          <a:xfrm rot="5400000" flipV="1">
            <a:off x="6835775" y="1827026"/>
            <a:ext cx="193675" cy="679450"/>
          </a:xfrm>
          <a:prstGeom prst="leftBrace">
            <a:avLst>
              <a:gd name="adj1" fmla="val 5858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2125663" y="2857313"/>
            <a:ext cx="2146300" cy="923925"/>
          </a:xfrm>
          <a:prstGeom prst="wedgeRoundRectCallout">
            <a:avLst>
              <a:gd name="adj1" fmla="val 62396"/>
              <a:gd name="adj2" fmla="val -5757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локальная переменная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00338" y="5606863"/>
            <a:ext cx="5856287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printSred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(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 +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)/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2 </a:t>
            </a:r>
            <a:r>
              <a:rPr lang="ru-RU" sz="24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10" name="Прямоугольник 5"/>
          <p:cNvSpPr>
            <a:spLocks noChangeArrowheads="1"/>
          </p:cNvSpPr>
          <p:nvPr/>
        </p:nvSpPr>
        <p:spPr bwMode="auto">
          <a:xfrm>
            <a:off x="2343150" y="5119501"/>
            <a:ext cx="3813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Несколько параметров: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57244" y="50781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Неправильная процедура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9807" y="1185676"/>
            <a:ext cx="3375025" cy="18145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y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800" dirty="0"/>
          </a:p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x+y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/>
          </a:p>
          <a:p>
            <a:pPr indent="90488" algn="just">
              <a:defRPr/>
            </a:pP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456144" y="1171388"/>
            <a:ext cx="2520950" cy="663575"/>
            <a:chOff x="796" y="2336"/>
            <a:chExt cx="1588" cy="41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2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плохо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5711732" y="2066738"/>
            <a:ext cx="3632200" cy="95408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xSum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():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x+y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23944" y="1700026"/>
            <a:ext cx="3206750" cy="904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indent="90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ru-RU" sz="28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750919" y="3208151"/>
            <a:ext cx="82407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процедура связана с глобальными переменными,  нельзя перенести в другую программу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печатает только сумму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и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ru-RU" sz="2400">
                <a:solidFill>
                  <a:srgbClr val="000000"/>
                </a:solidFill>
              </a:rPr>
              <a:t>, </a:t>
            </a:r>
            <a:r>
              <a:rPr lang="ru-RU" altLang="ru-RU" sz="2400">
                <a:solidFill>
                  <a:srgbClr val="000000"/>
                </a:solidFill>
              </a:rPr>
              <a:t>нельзя напечатать сумму других переменных или сумму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и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</a:t>
            </a:r>
            <a:endParaRPr lang="ru-RU" alt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>
            <a:off x="2268444" y="1627001"/>
            <a:ext cx="5586413" cy="1355725"/>
          </a:xfrm>
          <a:custGeom>
            <a:avLst/>
            <a:gdLst>
              <a:gd name="T0" fmla="*/ 5588109 w 5585988"/>
              <a:gd name="T1" fmla="*/ 1134705 h 1355002"/>
              <a:gd name="T2" fmla="*/ 0 w 5585988"/>
              <a:gd name="T3" fmla="*/ 0 h 1355002"/>
              <a:gd name="T4" fmla="*/ 0 60000 65536"/>
              <a:gd name="T5" fmla="*/ 0 60000 65536"/>
              <a:gd name="T6" fmla="*/ 0 w 5585988"/>
              <a:gd name="T7" fmla="*/ 0 h 1355002"/>
              <a:gd name="T8" fmla="*/ 5585988 w 5585988"/>
              <a:gd name="T9" fmla="*/ 1355002 h 13550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5988" h="1355002">
                <a:moveTo>
                  <a:pt x="5585988" y="1131683"/>
                </a:moveTo>
                <a:cubicBezTo>
                  <a:pt x="3977489" y="528119"/>
                  <a:pt x="1508910" y="1355002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>
            <a:off x="3355882" y="1627001"/>
            <a:ext cx="5068887" cy="1241425"/>
          </a:xfrm>
          <a:custGeom>
            <a:avLst/>
            <a:gdLst>
              <a:gd name="T0" fmla="*/ 3119361 w 5585988"/>
              <a:gd name="T1" fmla="*/ 668686 h 1355002"/>
              <a:gd name="T2" fmla="*/ 0 w 5585988"/>
              <a:gd name="T3" fmla="*/ 0 h 1355002"/>
              <a:gd name="T4" fmla="*/ 0 60000 65536"/>
              <a:gd name="T5" fmla="*/ 0 60000 65536"/>
              <a:gd name="T6" fmla="*/ 0 w 5585988"/>
              <a:gd name="T7" fmla="*/ 0 h 1355002"/>
              <a:gd name="T8" fmla="*/ 5585988 w 5585988"/>
              <a:gd name="T9" fmla="*/ 1355002 h 13550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85988" h="1355002">
                <a:moveTo>
                  <a:pt x="5585988" y="1131683"/>
                </a:moveTo>
                <a:cubicBezTo>
                  <a:pt x="3977489" y="528119"/>
                  <a:pt x="1508910" y="1355002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916019" y="4936938"/>
            <a:ext cx="3222625" cy="663575"/>
            <a:chOff x="796" y="2336"/>
            <a:chExt cx="2030" cy="418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7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 Как исправить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Умножение 14"/>
          <p:cNvSpPr/>
          <p:nvPr/>
        </p:nvSpPr>
        <p:spPr bwMode="auto">
          <a:xfrm>
            <a:off x="4886232" y="2008001"/>
            <a:ext cx="841375" cy="841375"/>
          </a:xfrm>
          <a:prstGeom prst="mathMultiply">
            <a:avLst>
              <a:gd name="adj1" fmla="val 5240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 bwMode="auto">
          <a:xfrm>
            <a:off x="5795869" y="4995676"/>
            <a:ext cx="2647950" cy="1136650"/>
          </a:xfrm>
          <a:prstGeom prst="wedgeRoundRectCallout">
            <a:avLst>
              <a:gd name="adj1" fmla="val -80184"/>
              <a:gd name="adj2" fmla="val -2504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передавать данные через параметры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/>
      <p:bldP spid="10" grpId="0" animBg="1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06868" y="480919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Правильная процедура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72193" y="1114332"/>
            <a:ext cx="3816350" cy="31083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y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800" dirty="0"/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x, y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w=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Sum2( z, w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Sum2( </a:t>
            </a:r>
            <a:r>
              <a:rPr lang="en-US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z+x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y*w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1293" y="1149257"/>
            <a:ext cx="3632200" cy="95408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algn="just"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a, b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a+b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8072718" y="2504982"/>
            <a:ext cx="36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10930"/>
              </p:ext>
            </p:extLst>
          </p:nvPr>
        </p:nvGraphicFramePr>
        <p:xfrm>
          <a:off x="7977468" y="2882807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/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6" marR="91386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8896631" y="2504982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ru-RU" alt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65564"/>
              </p:ext>
            </p:extLst>
          </p:nvPr>
        </p:nvGraphicFramePr>
        <p:xfrm>
          <a:off x="8801381" y="2882807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/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5" marR="91385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Прямоугольник 6"/>
          <p:cNvSpPr>
            <a:spLocks noChangeArrowheads="1"/>
          </p:cNvSpPr>
          <p:nvPr/>
        </p:nvSpPr>
        <p:spPr bwMode="auto">
          <a:xfrm>
            <a:off x="2297393" y="1592169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ru-RU" alt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31222"/>
              </p:ext>
            </p:extLst>
          </p:nvPr>
        </p:nvGraphicFramePr>
        <p:xfrm>
          <a:off x="2202143" y="1969994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386" marR="91386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Прямоугольник 6"/>
          <p:cNvSpPr>
            <a:spLocks noChangeArrowheads="1"/>
          </p:cNvSpPr>
          <p:nvPr/>
        </p:nvSpPr>
        <p:spPr bwMode="auto">
          <a:xfrm>
            <a:off x="3121306" y="1592169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endParaRPr lang="ru-RU" altLang="ru-RU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12829"/>
              </p:ext>
            </p:extLst>
          </p:nvPr>
        </p:nvGraphicFramePr>
        <p:xfrm>
          <a:off x="3026056" y="1969994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83813"/>
              </p:ext>
            </p:extLst>
          </p:nvPr>
        </p:nvGraphicFramePr>
        <p:xfrm>
          <a:off x="2202143" y="2841532"/>
          <a:ext cx="57943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42819"/>
              </p:ext>
            </p:extLst>
          </p:nvPr>
        </p:nvGraphicFramePr>
        <p:xfrm>
          <a:off x="3026056" y="2841532"/>
          <a:ext cx="579437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7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5618" marB="45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Прямоугольник 6"/>
          <p:cNvSpPr>
            <a:spLocks noChangeArrowheads="1"/>
          </p:cNvSpPr>
          <p:nvPr/>
        </p:nvSpPr>
        <p:spPr bwMode="auto">
          <a:xfrm>
            <a:off x="2297393" y="2436719"/>
            <a:ext cx="368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</a:t>
            </a:r>
            <a:endParaRPr lang="ru-RU" altLang="ru-RU"/>
          </a:p>
        </p:txBody>
      </p:sp>
      <p:sp>
        <p:nvSpPr>
          <p:cNvPr id="16" name="Прямоугольник 6"/>
          <p:cNvSpPr>
            <a:spLocks noChangeArrowheads="1"/>
          </p:cNvSpPr>
          <p:nvPr/>
        </p:nvSpPr>
        <p:spPr bwMode="auto">
          <a:xfrm>
            <a:off x="3121306" y="2436719"/>
            <a:ext cx="368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endParaRPr lang="ru-RU" altLang="ru-RU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8072718" y="2889157"/>
            <a:ext cx="39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8775981" y="2882807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7964768" y="2889157"/>
            <a:ext cx="614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8883931" y="2882807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7964768" y="2889157"/>
            <a:ext cx="614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8775981" y="2882807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9763406" y="2890744"/>
            <a:ext cx="6143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</a:p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</a:p>
          <a:p>
            <a:pPr eaLnBrk="1" hangingPunct="1"/>
            <a:r>
              <a:rPr lang="ru-RU" altLang="ru-RU" sz="2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52</a:t>
            </a:r>
            <a:endParaRPr lang="ru-RU" altLang="ru-RU">
              <a:solidFill>
                <a:srgbClr val="0000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1856068" y="1131794"/>
            <a:ext cx="201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Глобальные:</a:t>
            </a:r>
            <a:endParaRPr lang="ru-RU" altLang="ru-RU"/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7772681" y="2185894"/>
            <a:ext cx="185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Локальные:</a:t>
            </a:r>
            <a:endParaRPr lang="ru-RU" altLang="ru-RU"/>
          </a:p>
        </p:txBody>
      </p:sp>
      <p:grpSp>
        <p:nvGrpSpPr>
          <p:cNvPr id="26" name="Группа 37"/>
          <p:cNvGrpSpPr>
            <a:grpSpLocks/>
          </p:cNvGrpSpPr>
          <p:nvPr/>
        </p:nvGrpSpPr>
        <p:grpSpPr bwMode="auto">
          <a:xfrm>
            <a:off x="2202143" y="4483007"/>
            <a:ext cx="561975" cy="561975"/>
            <a:chOff x="473725" y="4494882"/>
            <a:chExt cx="561861" cy="561861"/>
          </a:xfrm>
        </p:grpSpPr>
        <p:sp>
          <p:nvSpPr>
            <p:cNvPr id="27" name="Овал 35"/>
            <p:cNvSpPr>
              <a:spLocks noChangeArrowheads="1"/>
            </p:cNvSpPr>
            <p:nvPr/>
          </p:nvSpPr>
          <p:spPr bwMode="auto">
            <a:xfrm>
              <a:off x="473725" y="4494882"/>
              <a:ext cx="561861" cy="56186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8" name="Крест 36"/>
            <p:cNvSpPr>
              <a:spLocks noChangeArrowheads="1"/>
            </p:cNvSpPr>
            <p:nvPr/>
          </p:nvSpPr>
          <p:spPr bwMode="auto">
            <a:xfrm>
              <a:off x="537962" y="4559119"/>
              <a:ext cx="433387" cy="433387"/>
            </a:xfrm>
            <a:prstGeom prst="plus">
              <a:avLst>
                <a:gd name="adj" fmla="val 4058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2837143" y="4502057"/>
            <a:ext cx="69119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процедура не зависит от глобальных переменных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легко перенести в другую программу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>
                <a:solidFill>
                  <a:srgbClr val="000000"/>
                </a:solidFill>
              </a:rPr>
              <a:t>печатает только сумму любых выражений</a:t>
            </a:r>
            <a:endParaRPr lang="ru-RU" altLang="ru-RU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Стрелка влево 39"/>
          <p:cNvSpPr>
            <a:spLocks noChangeArrowheads="1"/>
          </p:cNvSpPr>
          <p:nvPr/>
        </p:nvSpPr>
        <p:spPr bwMode="auto">
          <a:xfrm>
            <a:off x="5926418" y="1385794"/>
            <a:ext cx="762000" cy="368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39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1" grpId="0"/>
      <p:bldP spid="15" grpId="0"/>
      <p:bldP spid="16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 build="p"/>
      <p:bldP spid="24" grpId="0"/>
      <p:bldP spid="25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04844" y="3016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Изменяемые параметры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477869" y="803275"/>
            <a:ext cx="8478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Написать процедуру, которая меняет местами значения двух переменных.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2632" y="1684338"/>
            <a:ext cx="6029325" cy="46926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program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Exchange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x, y: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11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x:=</a:t>
            </a:r>
            <a:r>
              <a:rPr lang="ru-RU" sz="2400" b="1" dirty="0">
                <a:ea typeface="Times New Roman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y:=</a:t>
            </a:r>
            <a:r>
              <a:rPr lang="ru-RU" sz="2400" b="1" dirty="0">
                <a:ea typeface="Times New Roman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Swap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(x, y);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write(x,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 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y)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end.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9632" y="2525713"/>
            <a:ext cx="5676900" cy="19399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procedure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Swap</a:t>
            </a:r>
            <a:r>
              <a:rPr lang="en-US" sz="2400" b="1" dirty="0">
                <a:latin typeface="Courier New"/>
                <a:ea typeface="Times New Roman"/>
              </a:rPr>
              <a:t>(a, b: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integer</a:t>
            </a:r>
            <a:r>
              <a:rPr lang="en-US" sz="2400" b="1" dirty="0">
                <a:latin typeface="Courier New"/>
                <a:ea typeface="Times New Roman"/>
              </a:rPr>
              <a:t>);</a:t>
            </a:r>
            <a:endParaRPr lang="ru-RU" sz="2400" b="1" dirty="0">
              <a:latin typeface="Courier New"/>
              <a:ea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ru-RU" sz="2400" b="1" dirty="0" err="1">
                <a:latin typeface="Courier New"/>
                <a:ea typeface="Times New Roman"/>
              </a:rPr>
              <a:t>var</a:t>
            </a:r>
            <a:r>
              <a:rPr lang="ru-RU" sz="2400" b="1" dirty="0">
                <a:latin typeface="Courier New"/>
                <a:ea typeface="Times New Roman"/>
              </a:rPr>
              <a:t> c: </a:t>
            </a:r>
            <a:r>
              <a:rPr lang="ru-RU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integer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ru-RU" sz="2400" b="1" dirty="0" err="1">
                <a:latin typeface="Courier New"/>
                <a:ea typeface="Times New Roman"/>
              </a:rPr>
              <a:t>begin</a:t>
            </a:r>
            <a:endParaRPr lang="ru-RU" sz="2400" b="1" dirty="0">
              <a:latin typeface="Courier New"/>
              <a:ea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c:=</a:t>
            </a:r>
            <a:r>
              <a:rPr lang="ru-RU" sz="2400" b="1" dirty="0">
                <a:latin typeface="+mn-lt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; a:=</a:t>
            </a:r>
            <a:r>
              <a:rPr lang="ru-RU" sz="2400" b="1" dirty="0"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; b:=</a:t>
            </a:r>
            <a:r>
              <a:rPr lang="ru-RU" sz="2400" b="1" dirty="0"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c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end;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75469" y="5368925"/>
            <a:ext cx="1158875" cy="461963"/>
          </a:xfrm>
          <a:prstGeom prst="rect">
            <a:avLst/>
          </a:prstGeom>
          <a:solidFill>
            <a:srgbClr val="99FF66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2 3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36932" y="4219575"/>
            <a:ext cx="5954712" cy="936625"/>
            <a:chOff x="796" y="2336"/>
            <a:chExt cx="3751" cy="59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457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Процедура работает с копиями </a:t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переданных значений параметров!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02257" y="5857875"/>
            <a:ext cx="3981450" cy="663575"/>
            <a:chOff x="796" y="2336"/>
            <a:chExt cx="2508" cy="41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21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Почему не работает?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Скругленная прямоугольная выноска 12"/>
          <p:cNvSpPr/>
          <p:nvPr/>
        </p:nvSpPr>
        <p:spPr bwMode="auto">
          <a:xfrm>
            <a:off x="5494244" y="1579563"/>
            <a:ext cx="2292350" cy="750887"/>
          </a:xfrm>
          <a:prstGeom prst="wedgeRoundRectCallout">
            <a:avLst>
              <a:gd name="adj1" fmla="val -63563"/>
              <a:gd name="adj2" fmla="val 8499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по значению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37926" y="462989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Изменяемые параметры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6226" y="1937777"/>
            <a:ext cx="6924675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procedure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Swap</a:t>
            </a:r>
            <a:r>
              <a:rPr lang="en-US" sz="2400" b="1" dirty="0">
                <a:latin typeface="Courier New"/>
                <a:ea typeface="Times New Roman"/>
              </a:rPr>
              <a:t>(     a, b: </a:t>
            </a:r>
            <a:r>
              <a:rPr lang="en-US" sz="2400" b="1" dirty="0">
                <a:solidFill>
                  <a:srgbClr val="C00000"/>
                </a:solidFill>
                <a:latin typeface="Courier New"/>
                <a:ea typeface="Times New Roman"/>
              </a:rPr>
              <a:t>integer</a:t>
            </a:r>
            <a:r>
              <a:rPr lang="en-US" sz="2400" b="1" dirty="0">
                <a:latin typeface="Courier New"/>
                <a:ea typeface="Times New Roman"/>
              </a:rPr>
              <a:t>);</a:t>
            </a:r>
            <a:endParaRPr lang="ru-RU" sz="2400" b="1" dirty="0">
              <a:latin typeface="Courier New"/>
              <a:ea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ru-RU" sz="2400" b="1" dirty="0" err="1">
                <a:latin typeface="Courier New"/>
                <a:ea typeface="Times New Roman"/>
              </a:rPr>
              <a:t>var</a:t>
            </a:r>
            <a:r>
              <a:rPr lang="ru-RU" sz="2400" b="1" dirty="0">
                <a:latin typeface="Courier New"/>
                <a:ea typeface="Times New Roman"/>
              </a:rPr>
              <a:t> c: </a:t>
            </a:r>
            <a:r>
              <a:rPr lang="ru-RU" sz="2400" b="1" dirty="0" err="1">
                <a:solidFill>
                  <a:srgbClr val="C00000"/>
                </a:solidFill>
                <a:latin typeface="Courier New"/>
                <a:ea typeface="Times New Roman"/>
              </a:rPr>
              <a:t>integer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ru-RU" sz="2400" b="1" dirty="0" err="1">
                <a:latin typeface="Courier New"/>
                <a:ea typeface="Times New Roman"/>
              </a:rPr>
              <a:t>begin</a:t>
            </a:r>
            <a:endParaRPr lang="ru-RU" sz="2400" b="1" dirty="0">
              <a:latin typeface="Courier New"/>
              <a:ea typeface="Times New Roman"/>
            </a:endParaRPr>
          </a:p>
          <a:p>
            <a:pPr algn="just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c:=</a:t>
            </a:r>
            <a:r>
              <a:rPr lang="ru-RU" sz="2400" b="1" dirty="0">
                <a:latin typeface="+mn-lt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; a:=</a:t>
            </a:r>
            <a:r>
              <a:rPr lang="ru-RU" sz="2400" b="1" dirty="0"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b</a:t>
            </a:r>
            <a:r>
              <a:rPr lang="ru-RU" sz="2400" b="1" dirty="0">
                <a:latin typeface="Courier New"/>
                <a:ea typeface="Times New Roman"/>
              </a:rPr>
              <a:t>; b:=</a:t>
            </a:r>
            <a:r>
              <a:rPr lang="ru-RU" sz="2400" b="1" dirty="0"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c</a:t>
            </a:r>
            <a:r>
              <a:rPr lang="ru-RU" sz="2400" b="1" dirty="0">
                <a:latin typeface="Courier New"/>
                <a:ea typeface="Times New Roman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end;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863726" y="1948889"/>
            <a:ext cx="736600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endParaRPr lang="ru-RU" altLang="ru-RU"/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6430589" y="2580714"/>
            <a:ext cx="2292350" cy="750888"/>
          </a:xfrm>
          <a:prstGeom prst="wedgeRoundRectCallout">
            <a:avLst>
              <a:gd name="adj1" fmla="val -87214"/>
              <a:gd name="adj2" fmla="val -7559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по </a:t>
            </a:r>
            <a:r>
              <a:rPr lang="ru-RU" sz="2400" b="1" dirty="0">
                <a:latin typeface="Arial" charset="0"/>
              </a:rPr>
              <a:t>ссылке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2426914" y="1074177"/>
            <a:ext cx="2952750" cy="750887"/>
          </a:xfrm>
          <a:prstGeom prst="wedgeRoundRectCallout">
            <a:avLst>
              <a:gd name="adj1" fmla="val 35043"/>
              <a:gd name="adj2" fmla="val 6339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переменные могут изменяться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06226" y="4495239"/>
            <a:ext cx="6924675" cy="19399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var a, b: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integer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algn="just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...</a:t>
            </a:r>
          </a:p>
          <a:p>
            <a:pPr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Swap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(a, b);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{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правильно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  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Swap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</a:t>
            </a: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);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{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неправильно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  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Swap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(a,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+3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);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{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неправильно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  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691901" y="4041214"/>
            <a:ext cx="1293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Вызов:</a:t>
            </a:r>
            <a:endParaRPr lang="ru-RU" altLang="ru-RU" b="1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build="p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664821" y="37334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23559" y="881343"/>
            <a:ext cx="8420100" cy="634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A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Напишите процедуру, которая принимает параметр – натуральное число N – и выводит на экран линию из N символов '–'. 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N:</a:t>
            </a:r>
          </a:p>
          <a:p>
            <a:pPr marL="714375">
              <a:defRPr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714375"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pPr marL="630238" indent="-630238">
              <a:spcBef>
                <a:spcPts val="0"/>
              </a:spcBef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B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Напишите процедуру, которая выводит на экран в столбик все цифры переданного ей числа, начиная с первой.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натуральное число: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1234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4</a:t>
            </a:r>
            <a:endParaRPr lang="en-US" sz="2200" b="1" dirty="0">
              <a:solidFill>
                <a:srgbClr val="3333FF"/>
              </a:solidFill>
            </a:endParaRPr>
          </a:p>
          <a:p>
            <a:pPr marL="630238" indent="-630238">
              <a:defRPr/>
            </a:pP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46968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описания алгоритма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12540" y="1344893"/>
            <a:ext cx="8332787" cy="2954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естественный язык</a:t>
            </a:r>
          </a:p>
          <a:p>
            <a:pPr marL="180975" indent="-180975">
              <a:spcAft>
                <a:spcPts val="1200"/>
              </a:spcAft>
              <a:buClr>
                <a:schemeClr val="tx1"/>
              </a:buClr>
              <a:defRPr/>
            </a:pPr>
            <a:endParaRPr lang="ru-RU" sz="2400" kern="0" dirty="0">
              <a:solidFill>
                <a:srgbClr val="000000"/>
              </a:solidFill>
              <a:latin typeface="Arial"/>
            </a:endParaRPr>
          </a:p>
          <a:p>
            <a:pPr marL="180975" indent="-180975">
              <a:spcAft>
                <a:spcPts val="1200"/>
              </a:spcAft>
              <a:buClr>
                <a:schemeClr val="tx1"/>
              </a:buClr>
              <a:defRPr/>
            </a:pPr>
            <a:endParaRPr lang="ru-RU" sz="2400" kern="0" dirty="0">
              <a:solidFill>
                <a:srgbClr val="000000"/>
              </a:solidFill>
              <a:latin typeface="Arial"/>
            </a:endParaRPr>
          </a:p>
          <a:p>
            <a:pPr marL="180975" indent="-180975">
              <a:spcAft>
                <a:spcPts val="1200"/>
              </a:spcAft>
              <a:buClr>
                <a:schemeClr val="tx1"/>
              </a:buClr>
              <a:defRPr/>
            </a:pPr>
            <a:endParaRPr lang="ru-RU" sz="2400" kern="0" dirty="0">
              <a:solidFill>
                <a:srgbClr val="000000"/>
              </a:solidFill>
              <a:latin typeface="Arial"/>
            </a:endParaRPr>
          </a:p>
          <a:p>
            <a:pPr marL="180975" indent="-180975"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ru-RU" sz="1600" kern="0" dirty="0">
              <a:solidFill>
                <a:srgbClr val="000000"/>
              </a:solidFill>
              <a:latin typeface="Arial"/>
            </a:endParaRPr>
          </a:p>
          <a:p>
            <a:pPr marL="180975" indent="-180975"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псевдокод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64977" y="1797331"/>
            <a:ext cx="5780088" cy="1938337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установить соединение</a:t>
            </a: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пока не принята команда «стоп»</a:t>
            </a: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принять команду</a:t>
            </a: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выполнить команду  </a:t>
            </a: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завершить сеанс связи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64977" y="4277006"/>
            <a:ext cx="5780088" cy="2308225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установить соединение</a:t>
            </a: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нц</a:t>
            </a:r>
            <a:endParaRPr lang="ru-RU" sz="2400" b="1" kern="0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принять команду</a:t>
            </a: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выполнить команду  </a:t>
            </a:r>
            <a:endParaRPr lang="en-US" sz="24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кц_при</a:t>
            </a:r>
            <a:r>
              <a:rPr lang="ru-RU" sz="2400" b="1" kern="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команда</a:t>
            </a:r>
            <a:r>
              <a:rPr lang="en-US" sz="2400" b="1" kern="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= 'stop'</a:t>
            </a:r>
            <a:endParaRPr lang="ru-RU" sz="2400" b="1" kern="0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завершить сеанс связи</a:t>
            </a:r>
          </a:p>
        </p:txBody>
      </p:sp>
    </p:spTree>
    <p:extLst>
      <p:ext uri="{BB962C8B-B14F-4D97-AF65-F5344CB8AC3E}">
        <p14:creationId xmlns:p14="http://schemas.microsoft.com/office/powerpoint/2010/main" val="362706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918" y="244493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Ввод - 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1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77197" y="64228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Ввод значений переменной</a:t>
            </a:r>
            <a:endParaRPr lang="ru-RU" altLang="ru-RU" dirty="0" smtClean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637585" y="3379133"/>
            <a:ext cx="77946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ct val="40000"/>
              </a:spcAft>
            </a:pPr>
            <a:r>
              <a:rPr lang="ru-RU" altLang="ru-RU" sz="2400" dirty="0"/>
              <a:t>через пробел:</a:t>
            </a:r>
            <a:endParaRPr lang="en-US" altLang="ru-RU" sz="2400" dirty="0"/>
          </a:p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ourier New" panose="02070309020205020404" pitchFamily="49" charset="0"/>
              </a:rPr>
              <a:t>	</a:t>
            </a:r>
            <a:r>
              <a:rPr lang="en-US" altLang="ru-RU" sz="2800" b="1" dirty="0">
                <a:latin typeface="Courier New" panose="02070309020205020404" pitchFamily="49" charset="0"/>
              </a:rPr>
              <a:t>25 30</a:t>
            </a:r>
            <a:endParaRPr lang="ru-RU" altLang="ru-RU" sz="2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ru-RU" altLang="ru-RU" sz="2400" dirty="0"/>
              <a:t>через </a:t>
            </a:r>
            <a:r>
              <a:rPr lang="en-US" altLang="ru-RU" sz="2400" i="1" dirty="0"/>
              <a:t>Enter</a:t>
            </a:r>
            <a:r>
              <a:rPr lang="ru-RU" altLang="ru-RU" sz="2400" dirty="0"/>
              <a:t>:</a:t>
            </a:r>
            <a:endParaRPr lang="en-US" altLang="ru-RU" sz="2400" dirty="0"/>
          </a:p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ourier New" panose="02070309020205020404" pitchFamily="49" charset="0"/>
              </a:rPr>
              <a:t>	</a:t>
            </a:r>
            <a:r>
              <a:rPr lang="en-US" altLang="ru-RU" sz="2800" b="1" dirty="0"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ru-RU" sz="2800" b="1" dirty="0">
                <a:latin typeface="Courier New" panose="02070309020205020404" pitchFamily="49" charset="0"/>
              </a:rPr>
              <a:t>	30</a:t>
            </a:r>
            <a:endParaRPr lang="en-US" altLang="ru-RU" sz="2800" b="1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262935" y="1878946"/>
            <a:ext cx="3214687" cy="5222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read ( a, b );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66622" y="1272521"/>
            <a:ext cx="3248025" cy="1501775"/>
          </a:xfrm>
          <a:prstGeom prst="wedgeRoundRectCallout">
            <a:avLst>
              <a:gd name="adj1" fmla="val -78407"/>
              <a:gd name="adj2" fmla="val -167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ru-RU" sz="2400" dirty="0">
                <a:latin typeface="Arial" charset="0"/>
              </a:rPr>
              <a:t>Ввод значений двух переменных (через пробел или </a:t>
            </a:r>
            <a:r>
              <a:rPr lang="en-US" sz="2400" i="1" dirty="0">
                <a:latin typeface="Arial" charset="0"/>
              </a:rPr>
              <a:t>Enter</a:t>
            </a:r>
            <a:r>
              <a:rPr lang="en-US" sz="2400" dirty="0">
                <a:latin typeface="Arial" charset="0"/>
              </a:rPr>
              <a:t>).</a:t>
            </a:r>
            <a:endParaRPr lang="ru-RU" sz="2400" dirty="0">
              <a:latin typeface="Arial" charset="0"/>
            </a:endParaRPr>
          </a:p>
        </p:txBody>
      </p:sp>
      <p:grpSp>
        <p:nvGrpSpPr>
          <p:cNvPr id="6" name="Группа 31"/>
          <p:cNvGrpSpPr>
            <a:grpSpLocks/>
          </p:cNvGrpSpPr>
          <p:nvPr/>
        </p:nvGrpSpPr>
        <p:grpSpPr bwMode="auto">
          <a:xfrm>
            <a:off x="5960222" y="3350558"/>
            <a:ext cx="2706688" cy="1077913"/>
            <a:chOff x="4194832" y="3009462"/>
            <a:chExt cx="2705593" cy="1077587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5781237" y="3039299"/>
              <a:ext cx="1119188" cy="1047750"/>
              <a:chOff x="3982" y="2375"/>
              <a:chExt cx="705" cy="660"/>
            </a:xfrm>
          </p:grpSpPr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4388" y="2375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a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3982" y="2409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25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4395" y="2702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b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3989" y="2751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30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8" name="Полилиния 24"/>
            <p:cNvSpPr>
              <a:spLocks/>
            </p:cNvSpPr>
            <p:nvPr/>
          </p:nvSpPr>
          <p:spPr bwMode="auto">
            <a:xfrm>
              <a:off x="4194832" y="3009462"/>
              <a:ext cx="1554327" cy="621923"/>
            </a:xfrm>
            <a:custGeom>
              <a:avLst/>
              <a:gdLst>
                <a:gd name="T0" fmla="*/ 0 w 2291671"/>
                <a:gd name="T1" fmla="*/ 27199 h 666948"/>
                <a:gd name="T2" fmla="*/ 5823 w 2291671"/>
                <a:gd name="T3" fmla="*/ 15296 h 666948"/>
                <a:gd name="T4" fmla="*/ 0 60000 65536"/>
                <a:gd name="T5" fmla="*/ 0 60000 65536"/>
                <a:gd name="T6" fmla="*/ 0 w 2291671"/>
                <a:gd name="T7" fmla="*/ 0 h 666948"/>
                <a:gd name="T8" fmla="*/ 2291671 w 2291671"/>
                <a:gd name="T9" fmla="*/ 666948 h 6669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1671" h="666948">
                  <a:moveTo>
                    <a:pt x="0" y="666948"/>
                  </a:moveTo>
                  <a:cubicBezTo>
                    <a:pt x="417345" y="144539"/>
                    <a:pt x="1348919" y="0"/>
                    <a:pt x="2291671" y="375035"/>
                  </a:cubicBezTo>
                </a:path>
              </a:pathLst>
            </a:custGeom>
            <a:noFill/>
            <a:ln w="381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dirty="0"/>
            </a:p>
          </p:txBody>
        </p:sp>
        <p:sp>
          <p:nvSpPr>
            <p:cNvPr id="9" name="Полилиния 28"/>
            <p:cNvSpPr>
              <a:spLocks/>
            </p:cNvSpPr>
            <p:nvPr/>
          </p:nvSpPr>
          <p:spPr bwMode="auto">
            <a:xfrm>
              <a:off x="4988002" y="3414541"/>
              <a:ext cx="771668" cy="315515"/>
            </a:xfrm>
            <a:custGeom>
              <a:avLst/>
              <a:gdLst>
                <a:gd name="T0" fmla="*/ 0 w 2451559"/>
                <a:gd name="T1" fmla="*/ 1 h 595803"/>
                <a:gd name="T2" fmla="*/ 0 w 2451559"/>
                <a:gd name="T3" fmla="*/ 1 h 595803"/>
                <a:gd name="T4" fmla="*/ 0 60000 65536"/>
                <a:gd name="T5" fmla="*/ 0 60000 65536"/>
                <a:gd name="T6" fmla="*/ 0 w 2451559"/>
                <a:gd name="T7" fmla="*/ 0 h 595803"/>
                <a:gd name="T8" fmla="*/ 2451559 w 2451559"/>
                <a:gd name="T9" fmla="*/ 595803 h 5958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1559" h="595803">
                  <a:moveTo>
                    <a:pt x="0" y="409474"/>
                  </a:moveTo>
                  <a:cubicBezTo>
                    <a:pt x="692835" y="90378"/>
                    <a:pt x="1243546" y="0"/>
                    <a:pt x="2451559" y="595804"/>
                  </a:cubicBezTo>
                </a:path>
              </a:pathLst>
            </a:custGeom>
            <a:noFill/>
            <a:ln w="381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dirty="0"/>
            </a:p>
          </p:txBody>
        </p:sp>
      </p:grpSp>
      <p:grpSp>
        <p:nvGrpSpPr>
          <p:cNvPr id="14" name="Группа 30"/>
          <p:cNvGrpSpPr>
            <a:grpSpLocks/>
          </p:cNvGrpSpPr>
          <p:nvPr/>
        </p:nvGrpSpPr>
        <p:grpSpPr bwMode="auto">
          <a:xfrm>
            <a:off x="6411072" y="4769783"/>
            <a:ext cx="2263775" cy="1047750"/>
            <a:chOff x="4645572" y="4429343"/>
            <a:chExt cx="2263940" cy="1047750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5790324" y="4429343"/>
              <a:ext cx="1119188" cy="1047750"/>
              <a:chOff x="3150" y="3285"/>
              <a:chExt cx="705" cy="660"/>
            </a:xfrm>
          </p:grpSpPr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3556" y="3285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a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3150" y="3319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25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563" y="3612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b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157" y="3661"/>
                <a:ext cx="356" cy="28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ru-RU" sz="3200" b="1" dirty="0">
                    <a:latin typeface="Courier New" panose="02070309020205020404" pitchFamily="49" charset="0"/>
                  </a:rPr>
                  <a:t>30</a:t>
                </a:r>
                <a:endParaRPr lang="ru-RU" altLang="ru-RU" sz="32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6" name="Полилиния 28"/>
            <p:cNvSpPr>
              <a:spLocks noChangeArrowheads="1"/>
            </p:cNvSpPr>
            <p:nvPr/>
          </p:nvSpPr>
          <p:spPr bwMode="auto">
            <a:xfrm>
              <a:off x="4645572" y="4771694"/>
              <a:ext cx="1040525" cy="0"/>
            </a:xfrm>
            <a:custGeom>
              <a:avLst/>
              <a:gdLst>
                <a:gd name="T0" fmla="*/ 0 w 1040525"/>
                <a:gd name="T1" fmla="*/ 0 h 21021"/>
                <a:gd name="T2" fmla="*/ 1040525 w 1040525"/>
                <a:gd name="T3" fmla="*/ 0 h 21021"/>
                <a:gd name="T4" fmla="*/ 0 60000 65536"/>
                <a:gd name="T5" fmla="*/ 0 60000 65536"/>
                <a:gd name="T6" fmla="*/ 0 w 1040525"/>
                <a:gd name="T7" fmla="*/ 0 h 21021"/>
                <a:gd name="T8" fmla="*/ 1040525 w 1040525"/>
                <a:gd name="T9" fmla="*/ 0 h 2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0525" h="21021">
                  <a:moveTo>
                    <a:pt x="0" y="21021"/>
                  </a:moveTo>
                  <a:lnTo>
                    <a:pt x="1040525" y="0"/>
                  </a:lnTo>
                </a:path>
              </a:pathLst>
            </a:custGeom>
            <a:noFill/>
            <a:ln w="381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dirty="0"/>
            </a:p>
          </p:txBody>
        </p:sp>
        <p:sp>
          <p:nvSpPr>
            <p:cNvPr id="17" name="Полилиния 29"/>
            <p:cNvSpPr>
              <a:spLocks noChangeArrowheads="1"/>
            </p:cNvSpPr>
            <p:nvPr/>
          </p:nvSpPr>
          <p:spPr bwMode="auto">
            <a:xfrm>
              <a:off x="4645572" y="5244662"/>
              <a:ext cx="1040525" cy="0"/>
            </a:xfrm>
            <a:custGeom>
              <a:avLst/>
              <a:gdLst>
                <a:gd name="T0" fmla="*/ 0 w 1040525"/>
                <a:gd name="T1" fmla="*/ 0 h 21021"/>
                <a:gd name="T2" fmla="*/ 1040525 w 1040525"/>
                <a:gd name="T3" fmla="*/ 0 h 21021"/>
                <a:gd name="T4" fmla="*/ 0 60000 65536"/>
                <a:gd name="T5" fmla="*/ 0 60000 65536"/>
                <a:gd name="T6" fmla="*/ 0 w 1040525"/>
                <a:gd name="T7" fmla="*/ 0 h 21021"/>
                <a:gd name="T8" fmla="*/ 1040525 w 1040525"/>
                <a:gd name="T9" fmla="*/ 0 h 210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0525" h="21021">
                  <a:moveTo>
                    <a:pt x="0" y="21021"/>
                  </a:moveTo>
                  <a:lnTo>
                    <a:pt x="1040525" y="0"/>
                  </a:lnTo>
                </a:path>
              </a:pathLst>
            </a:custGeom>
            <a:noFill/>
            <a:ln w="38100" algn="ctr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6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17973" y="400237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Ввод значения с клавиатуры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197348" y="1014600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265986" y="993962"/>
            <a:ext cx="4329112" cy="804863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 и связать с переменной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97348" y="1681350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97348" y="2349687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a + b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7348" y="3016437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ourier New"/>
                <a:ea typeface="Times New Roman"/>
              </a:rPr>
              <a:t>c </a:t>
            </a:r>
            <a:r>
              <a:rPr lang="ru-RU" sz="28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21523" y="1978212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21</a:t>
            </a:r>
          </a:p>
          <a:p>
            <a:pPr eaLnBrk="1" hangingPunct="1"/>
            <a:r>
              <a:rPr lang="ru-RU" altLang="ru-RU" sz="2800" b="1">
                <a:latin typeface="Courier New" panose="02070309020205020404" pitchFamily="49" charset="0"/>
              </a:rPr>
              <a:t>  33</a:t>
            </a:r>
          </a:p>
          <a:p>
            <a:pPr eaLnBrk="1" hangingPunct="1"/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2133</a:t>
            </a:r>
            <a:endParaRPr lang="en-US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756648" y="2921187"/>
            <a:ext cx="2205038" cy="663575"/>
            <a:chOff x="433" y="3902"/>
            <a:chExt cx="1389" cy="418"/>
          </a:xfrm>
        </p:grpSpPr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0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Почему?</a:t>
              </a:r>
            </a:p>
          </p:txBody>
        </p:sp>
        <p:sp>
          <p:nvSpPr>
            <p:cNvPr id="11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1495798" y="3749862"/>
            <a:ext cx="7561263" cy="663575"/>
            <a:chOff x="433" y="3902"/>
            <a:chExt cx="4763" cy="418"/>
          </a:xfrm>
        </p:grpSpPr>
        <p:sp>
          <p:nvSpPr>
            <p:cNvPr id="13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Результат функции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2400" dirty="0">
                  <a:latin typeface="Arial" charset="0"/>
                </a:rPr>
                <a:t> – </a:t>
              </a:r>
              <a:r>
                <a:rPr lang="ru-RU" sz="2400" dirty="0">
                  <a:latin typeface="Arial" charset="0"/>
                </a:rPr>
                <a:t>строка символов!</a:t>
              </a: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62773" y="5232587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962773" y="5899337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103811" y="4478525"/>
            <a:ext cx="2640012" cy="804862"/>
          </a:xfrm>
          <a:prstGeom prst="wedgeRoundRectCallout">
            <a:avLst>
              <a:gd name="adj1" fmla="val 61343"/>
              <a:gd name="adj2" fmla="val 593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преобразовать в целое число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build="p" autoUpdateAnimBg="0"/>
      <p:bldP spid="15" grpId="0" animBg="1"/>
      <p:bldP spid="16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11032" y="123395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Ввод с подсказкой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680882" y="1859430"/>
            <a:ext cx="699928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=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"Введите число: "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652932" y="2459505"/>
            <a:ext cx="1919288" cy="484188"/>
          </a:xfrm>
          <a:prstGeom prst="wedgeRoundRectCallout">
            <a:avLst>
              <a:gd name="adj1" fmla="val -44887"/>
              <a:gd name="adj2" fmla="val -891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подсказка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718982" y="2415055"/>
            <a:ext cx="3184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Введите число: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4892395" y="2415055"/>
            <a:ext cx="614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634970" y="3034180"/>
            <a:ext cx="2538412" cy="663575"/>
            <a:chOff x="433" y="3902"/>
            <a:chExt cx="1599" cy="418"/>
          </a:xfrm>
        </p:grpSpPr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0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не так?</a:t>
              </a: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80882" y="3913655"/>
            <a:ext cx="78597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 =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"Введите число: "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37000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73785" y="4540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Ввод двух значений в одной строке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43635" y="1079500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a, b =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split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)</a:t>
            </a: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177148" y="1762125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71073" y="1776413"/>
            <a:ext cx="4554537" cy="614362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769035" y="1762125"/>
            <a:ext cx="1314450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3177148" y="2613025"/>
            <a:ext cx="3621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69035" y="2613025"/>
            <a:ext cx="658813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2478648" y="2613025"/>
            <a:ext cx="627062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36198" y="3154363"/>
            <a:ext cx="3306762" cy="730250"/>
          </a:xfrm>
          <a:prstGeom prst="wedgeRoundRectCallout">
            <a:avLst>
              <a:gd name="adj1" fmla="val -61383"/>
              <a:gd name="adj2" fmla="val -6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разделить строку на части по пробелам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3177148" y="3924300"/>
            <a:ext cx="674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)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769035" y="3925888"/>
            <a:ext cx="658813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478648" y="3925888"/>
            <a:ext cx="627062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745223" y="3294063"/>
            <a:ext cx="1317625" cy="396875"/>
          </a:xfrm>
          <a:prstGeom prst="wedgeRoundRectCallout">
            <a:avLst>
              <a:gd name="adj1" fmla="val 18657"/>
              <a:gd name="adj2" fmla="val 10467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целые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477185" y="3357563"/>
            <a:ext cx="1919288" cy="398462"/>
          </a:xfrm>
          <a:prstGeom prst="wedgeRoundRectCallout">
            <a:avLst>
              <a:gd name="adj1" fmla="val -40747"/>
              <a:gd name="adj2" fmla="val 12359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применить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208898" y="4487863"/>
            <a:ext cx="1843087" cy="709612"/>
          </a:xfrm>
          <a:prstGeom prst="wedgeRoundRectCallout">
            <a:avLst>
              <a:gd name="adj1" fmla="val 32165"/>
              <a:gd name="adj2" fmla="val -673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эту операцию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Группа 44"/>
          <p:cNvGrpSpPr>
            <a:grpSpLocks/>
          </p:cNvGrpSpPr>
          <p:nvPr/>
        </p:nvGrpSpPr>
        <p:grpSpPr bwMode="auto">
          <a:xfrm>
            <a:off x="5547285" y="4402138"/>
            <a:ext cx="3238500" cy="774700"/>
            <a:chOff x="4184726" y="4249270"/>
            <a:chExt cx="3238050" cy="774552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308534" y="4625435"/>
              <a:ext cx="2704724" cy="398387"/>
            </a:xfrm>
            <a:prstGeom prst="wedgeRoundRectCallout">
              <a:avLst>
                <a:gd name="adj1" fmla="val 5387"/>
                <a:gd name="adj2" fmla="val -108838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к каждой части</a:t>
              </a:r>
              <a:endParaRPr lang="ru-RU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Левая фигурная скобка 37"/>
            <p:cNvSpPr>
              <a:spLocks/>
            </p:cNvSpPr>
            <p:nvPr/>
          </p:nvSpPr>
          <p:spPr bwMode="auto">
            <a:xfrm rot="-5400000">
              <a:off x="5733826" y="2700170"/>
              <a:ext cx="139850" cy="3238050"/>
            </a:xfrm>
            <a:prstGeom prst="leftBrace">
              <a:avLst>
                <a:gd name="adj1" fmla="val 54990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743635" y="5554663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a, b =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().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split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)</a:t>
            </a:r>
          </a:p>
        </p:txBody>
      </p:sp>
      <p:sp>
        <p:nvSpPr>
          <p:cNvPr id="21" name="Полилиния 20"/>
          <p:cNvSpPr>
            <a:spLocks noChangeArrowheads="1"/>
          </p:cNvSpPr>
          <p:nvPr/>
        </p:nvSpPr>
        <p:spPr bwMode="auto">
          <a:xfrm>
            <a:off x="1921435" y="4456113"/>
            <a:ext cx="287338" cy="1204912"/>
          </a:xfrm>
          <a:custGeom>
            <a:avLst/>
            <a:gdLst>
              <a:gd name="T0" fmla="*/ 143071 w 286871"/>
              <a:gd name="T1" fmla="*/ 0 h 1204856"/>
              <a:gd name="T2" fmla="*/ 0 w 286871"/>
              <a:gd name="T3" fmla="*/ 1205640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Полилиния 21"/>
          <p:cNvSpPr>
            <a:spLocks noChangeArrowheads="1"/>
          </p:cNvSpPr>
          <p:nvPr/>
        </p:nvSpPr>
        <p:spPr bwMode="auto">
          <a:xfrm>
            <a:off x="2610410" y="4456113"/>
            <a:ext cx="287338" cy="1204912"/>
          </a:xfrm>
          <a:custGeom>
            <a:avLst/>
            <a:gdLst>
              <a:gd name="T0" fmla="*/ 143071 w 286871"/>
              <a:gd name="T1" fmla="*/ 0 h 1204856"/>
              <a:gd name="T2" fmla="*/ 0 w 286871"/>
              <a:gd name="T3" fmla="*/ 1205640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3" name="Группа 43"/>
          <p:cNvGrpSpPr>
            <a:grpSpLocks/>
          </p:cNvGrpSpPr>
          <p:nvPr/>
        </p:nvGrpSpPr>
        <p:grpSpPr bwMode="auto">
          <a:xfrm>
            <a:off x="2083360" y="2293938"/>
            <a:ext cx="795338" cy="322262"/>
            <a:chOff x="7906871" y="4001845"/>
            <a:chExt cx="742274" cy="623943"/>
          </a:xfrm>
        </p:grpSpPr>
        <p:sp>
          <p:nvSpPr>
            <p:cNvPr id="24" name="Полилиния 41"/>
            <p:cNvSpPr>
              <a:spLocks noChangeArrowheads="1"/>
            </p:cNvSpPr>
            <p:nvPr/>
          </p:nvSpPr>
          <p:spPr bwMode="auto">
            <a:xfrm>
              <a:off x="7906871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Полилиния 42"/>
            <p:cNvSpPr>
              <a:spLocks noChangeArrowheads="1"/>
            </p:cNvSpPr>
            <p:nvPr/>
          </p:nvSpPr>
          <p:spPr bwMode="auto">
            <a:xfrm flipH="1">
              <a:off x="8283385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36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28326" y="391272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Вывод данных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265239" y="1011985"/>
            <a:ext cx="3973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вывод значения переменной </a:t>
            </a: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a}</a:t>
            </a:r>
            <a:endParaRPr lang="ru-RU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265239" y="2085135"/>
            <a:ext cx="53784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{</a:t>
            </a:r>
            <a:r>
              <a:rPr lang="ru-RU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 вывод значения переменной </a:t>
            </a: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a </a:t>
            </a:r>
            <a:r>
              <a:rPr lang="ru-RU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и </a:t>
            </a: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переход на новую строку</a:t>
            </a: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  <a:endParaRPr lang="ru-RU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938464" y="3526585"/>
            <a:ext cx="3716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28975" indent="-3228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вывод текста </a:t>
            </a: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  <a:endParaRPr lang="ru-RU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61689" y="4910885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4488" indent="-1614488" defTabSz="587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87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87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87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87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{</a:t>
            </a:r>
            <a:r>
              <a:rPr lang="ru-RU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вывод текста и значения переменной </a:t>
            </a:r>
            <a:r>
              <a:rPr lang="en-US" altLang="ru-RU" sz="2800" b="1">
                <a:solidFill>
                  <a:srgbClr val="3333FF"/>
                </a:solidFill>
                <a:latin typeface="Courier New" panose="02070309020205020404" pitchFamily="49" charset="0"/>
              </a:rPr>
              <a:t>c}</a:t>
            </a:r>
            <a:endParaRPr lang="ru-RU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58501" y="1092947"/>
            <a:ext cx="260667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write(</a:t>
            </a:r>
            <a:r>
              <a:rPr lang="ru-RU" sz="2800" b="1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);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58501" y="2085135"/>
            <a:ext cx="30210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 err="1">
                <a:latin typeface="Courier New" pitchFamily="49" charset="0"/>
              </a:rPr>
              <a:t>write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ln</a:t>
            </a:r>
            <a:r>
              <a:rPr lang="en-US" sz="2800" b="1" dirty="0">
                <a:latin typeface="Courier New" pitchFamily="49" charset="0"/>
              </a:rPr>
              <a:t>( a );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58501" y="3526585"/>
            <a:ext cx="467518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 err="1">
                <a:latin typeface="Courier New" pitchFamily="49" charset="0"/>
              </a:rPr>
              <a:t>writeln</a:t>
            </a:r>
            <a:r>
              <a:rPr lang="en-US" sz="2800" b="1" dirty="0">
                <a:latin typeface="Courier New" pitchFamily="49" charset="0"/>
              </a:rPr>
              <a:t>(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Привет!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en-US" sz="2800" b="1" dirty="0">
                <a:latin typeface="Courier New" pitchFamily="49" charset="0"/>
              </a:rPr>
              <a:t> );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58501" y="4317160"/>
            <a:ext cx="532765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b="1" dirty="0" err="1">
                <a:latin typeface="Courier New" pitchFamily="49" charset="0"/>
              </a:rPr>
              <a:t>writeln</a:t>
            </a:r>
            <a:r>
              <a:rPr lang="en-US" sz="2800" b="1" dirty="0">
                <a:latin typeface="Courier New" pitchFamily="49" charset="0"/>
              </a:rPr>
              <a:t>(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Ответ: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en-US" sz="2800" b="1" dirty="0">
                <a:latin typeface="Courier New" pitchFamily="49" charset="0"/>
              </a:rPr>
              <a:t>, c</a:t>
            </a:r>
            <a:r>
              <a:rPr lang="ru-RU" sz="2800" b="1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);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158501" y="5549060"/>
            <a:ext cx="6732588" cy="5222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614488" indent="-1614488" defTabSz="587375">
              <a:spcBef>
                <a:spcPct val="15000"/>
              </a:spcBef>
              <a:defRPr/>
            </a:pPr>
            <a:r>
              <a:rPr lang="en-US" sz="2800" b="1" dirty="0" err="1">
                <a:latin typeface="Courier New" pitchFamily="49" charset="0"/>
              </a:rPr>
              <a:t>writeln</a:t>
            </a:r>
            <a:r>
              <a:rPr lang="en-US" sz="2800" b="1" dirty="0">
                <a:latin typeface="Courier New" pitchFamily="49" charset="0"/>
              </a:rPr>
              <a:t> ( a,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'+'</a:t>
            </a:r>
            <a:r>
              <a:rPr lang="en-US" sz="2800" b="1" dirty="0">
                <a:latin typeface="Courier New" pitchFamily="49" charset="0"/>
              </a:rPr>
              <a:t>, b,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'='</a:t>
            </a:r>
            <a:r>
              <a:rPr lang="en-US" sz="2800" b="1" dirty="0">
                <a:latin typeface="Courier New" pitchFamily="49" charset="0"/>
              </a:rPr>
              <a:t>, c );</a:t>
            </a:r>
            <a:endParaRPr lang="ru-RU" sz="28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100045" y="3016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Вывод данных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230220" y="927100"/>
            <a:ext cx="374332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75195" y="871538"/>
            <a:ext cx="2273300" cy="698500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переменной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30220" y="1744663"/>
            <a:ext cx="49911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"Ответ: "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691220" y="1763713"/>
            <a:ext cx="2273300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и текст</a:t>
            </a:r>
          </a:p>
        </p:txBody>
      </p:sp>
      <p:grpSp>
        <p:nvGrpSpPr>
          <p:cNvPr id="7" name="Группа 16"/>
          <p:cNvGrpSpPr>
            <a:grpSpLocks/>
          </p:cNvGrpSpPr>
          <p:nvPr/>
        </p:nvGrpSpPr>
        <p:grpSpPr bwMode="auto">
          <a:xfrm>
            <a:off x="2154145" y="2308225"/>
            <a:ext cx="4359275" cy="741363"/>
            <a:chOff x="1365107" y="2307517"/>
            <a:chExt cx="4359848" cy="741857"/>
          </a:xfrm>
        </p:grpSpPr>
        <p:sp>
          <p:nvSpPr>
            <p:cNvPr id="8" name="Левая фигурная скобка 11"/>
            <p:cNvSpPr>
              <a:spLocks/>
            </p:cNvSpPr>
            <p:nvPr/>
          </p:nvSpPr>
          <p:spPr bwMode="auto">
            <a:xfrm rot="-5400000">
              <a:off x="3389045" y="1247888"/>
              <a:ext cx="311972" cy="2431229"/>
            </a:xfrm>
            <a:prstGeom prst="leftBrace">
              <a:avLst>
                <a:gd name="adj1" fmla="val 55598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9" name="Прямоугольник 15"/>
            <p:cNvSpPr>
              <a:spLocks noChangeArrowheads="1"/>
            </p:cNvSpPr>
            <p:nvPr/>
          </p:nvSpPr>
          <p:spPr bwMode="auto">
            <a:xfrm>
              <a:off x="1365107" y="2587709"/>
              <a:ext cx="4359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>
                  <a:solidFill>
                    <a:srgbClr val="000000"/>
                  </a:solidFill>
                </a:rPr>
                <a:t>перечисление через запятую</a:t>
              </a:r>
              <a:endParaRPr lang="ru-RU" altLang="ru-RU"/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30220" y="3251200"/>
            <a:ext cx="545465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"Ответ: "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a+b</a:t>
            </a:r>
            <a:r>
              <a:rPr 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227795" y="3205163"/>
            <a:ext cx="2274888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вычисление выражения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30220" y="3992563"/>
            <a:ext cx="617537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a,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"+"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b,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"="</a:t>
            </a:r>
            <a:r>
              <a:rPr lang="en-US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c )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885983" y="4537075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+ 3 = 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86345" y="4529138"/>
            <a:ext cx="2608263" cy="504825"/>
          </a:xfrm>
          <a:prstGeom prst="wedgeRoundRectCallout">
            <a:avLst>
              <a:gd name="adj1" fmla="val -82996"/>
              <a:gd name="adj2" fmla="val 36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через пробелы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230220" y="5219700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2885983" y="5816600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ru-RU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6967445" y="5214938"/>
            <a:ext cx="1673225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679983" y="5938838"/>
            <a:ext cx="3521075" cy="504825"/>
          </a:xfrm>
          <a:prstGeom prst="wedgeRoundRectCallout">
            <a:avLst>
              <a:gd name="adj1" fmla="val 24520"/>
              <a:gd name="adj2" fmla="val -11974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убрать разделители</a:t>
            </a:r>
          </a:p>
        </p:txBody>
      </p:sp>
    </p:spTree>
    <p:extLst>
      <p:ext uri="{BB962C8B-B14F-4D97-AF65-F5344CB8AC3E}">
        <p14:creationId xmlns:p14="http://schemas.microsoft.com/office/powerpoint/2010/main" val="40308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378604" y="212631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00829" y="684119"/>
            <a:ext cx="8420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A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три целых числа, найти их сумму, произведение и среднее арифметическое.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три целых числа: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5 7 8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5+7+8=20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5*7*8=280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(5+7+8)/3=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6.667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78604" y="3414619"/>
            <a:ext cx="84201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B</a:t>
            </a:r>
            <a:r>
              <a:rPr lang="ru-RU" sz="2200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Ввести с клавиатуры координаты двух точек (A и B) на плоскости (вещественные числа). Вычислить длину отрезка AB.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координаты точки A: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5.5 3.5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координаты точки B: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1.5 2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Длина отрезка AB = 4.272</a:t>
            </a:r>
          </a:p>
        </p:txBody>
      </p:sp>
    </p:spTree>
    <p:extLst>
      <p:ext uri="{BB962C8B-B14F-4D97-AF65-F5344CB8AC3E}">
        <p14:creationId xmlns:p14="http://schemas.microsoft.com/office/powerpoint/2010/main" val="120383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11032" y="480919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Форматный вывод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12645" y="1601694"/>
            <a:ext cx="6210300" cy="9540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 =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123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"{:5d}"</a:t>
            </a:r>
            <a:r>
              <a:rPr lang="en-US" sz="2800" b="1" dirty="0">
                <a:latin typeface="Courier New"/>
                <a:ea typeface="Times New Roman"/>
              </a:rPr>
              <a:t>.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format</a:t>
            </a:r>
            <a:r>
              <a:rPr lang="en-US" sz="2800" b="1" dirty="0">
                <a:latin typeface="Courier New"/>
                <a:ea typeface="Times New Roman"/>
              </a:rPr>
              <a:t>(a)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pSp>
        <p:nvGrpSpPr>
          <p:cNvPr id="4" name="Группа 16"/>
          <p:cNvGrpSpPr>
            <a:grpSpLocks/>
          </p:cNvGrpSpPr>
          <p:nvPr/>
        </p:nvGrpSpPr>
        <p:grpSpPr bwMode="auto">
          <a:xfrm>
            <a:off x="4117695" y="1996982"/>
            <a:ext cx="5578475" cy="1125537"/>
            <a:chOff x="1882775" y="2871788"/>
            <a:chExt cx="5578158" cy="1125537"/>
          </a:xfrm>
        </p:grpSpPr>
        <p:sp>
          <p:nvSpPr>
            <p:cNvPr id="5" name="Прямоугольник 13"/>
            <p:cNvSpPr>
              <a:spLocks noChangeArrowheads="1"/>
            </p:cNvSpPr>
            <p:nvPr/>
          </p:nvSpPr>
          <p:spPr bwMode="auto">
            <a:xfrm>
              <a:off x="5967095" y="3536950"/>
              <a:ext cx="14779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 b="1">
                  <a:solidFill>
                    <a:srgbClr val="333399"/>
                  </a:solidFill>
                </a:rPr>
                <a:t>5 знаков</a:t>
              </a:r>
              <a:endParaRPr lang="ru-RU" altLang="ru-RU"/>
            </a:p>
          </p:txBody>
        </p:sp>
        <p:sp>
          <p:nvSpPr>
            <p:cNvPr id="6" name="Полилиния 9"/>
            <p:cNvSpPr>
              <a:spLocks noChangeArrowheads="1"/>
            </p:cNvSpPr>
            <p:nvPr/>
          </p:nvSpPr>
          <p:spPr bwMode="auto">
            <a:xfrm>
              <a:off x="6041708" y="3219450"/>
              <a:ext cx="233362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40 w 233363"/>
                <a:gd name="T5" fmla="*/ 57150 h 57150"/>
                <a:gd name="T6" fmla="*/ 233340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Полилиния 10"/>
            <p:cNvSpPr>
              <a:spLocks noChangeArrowheads="1"/>
            </p:cNvSpPr>
            <p:nvPr/>
          </p:nvSpPr>
          <p:spPr bwMode="auto">
            <a:xfrm>
              <a:off x="6332220" y="3219450"/>
              <a:ext cx="233363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63 w 233363"/>
                <a:gd name="T5" fmla="*/ 57150 h 57150"/>
                <a:gd name="T6" fmla="*/ 233363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Прямоугольник 11"/>
            <p:cNvSpPr>
              <a:spLocks noChangeArrowheads="1"/>
            </p:cNvSpPr>
            <p:nvPr/>
          </p:nvSpPr>
          <p:spPr bwMode="auto">
            <a:xfrm>
              <a:off x="6535420" y="2871788"/>
              <a:ext cx="92551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</a:t>
              </a:r>
              <a:endParaRPr lang="ru-RU" altLang="ru-RU" sz="2000"/>
            </a:p>
          </p:txBody>
        </p:sp>
        <p:sp>
          <p:nvSpPr>
            <p:cNvPr id="9" name="Левая фигурная скобка 12"/>
            <p:cNvSpPr>
              <a:spLocks/>
            </p:cNvSpPr>
            <p:nvPr/>
          </p:nvSpPr>
          <p:spPr bwMode="auto">
            <a:xfrm rot="-5400000">
              <a:off x="6598126" y="2807494"/>
              <a:ext cx="185738" cy="1352550"/>
            </a:xfrm>
            <a:prstGeom prst="leftBrace">
              <a:avLst>
                <a:gd name="adj1" fmla="val 4635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0" name="Полилиния 15"/>
            <p:cNvSpPr>
              <a:spLocks noChangeArrowheads="1"/>
            </p:cNvSpPr>
            <p:nvPr/>
          </p:nvSpPr>
          <p:spPr bwMode="auto">
            <a:xfrm>
              <a:off x="2011679" y="3359150"/>
              <a:ext cx="3927103" cy="463550"/>
            </a:xfrm>
            <a:custGeom>
              <a:avLst/>
              <a:gdLst>
                <a:gd name="T0" fmla="*/ 0 w 1738265"/>
                <a:gd name="T1" fmla="*/ 0 h 463235"/>
                <a:gd name="T2" fmla="*/ 2147483647 w 1738265"/>
                <a:gd name="T3" fmla="*/ 395434 h 463235"/>
                <a:gd name="T4" fmla="*/ 2147483647 w 1738265"/>
                <a:gd name="T5" fmla="*/ 450610 h 463235"/>
                <a:gd name="T6" fmla="*/ 0 60000 65536"/>
                <a:gd name="T7" fmla="*/ 0 60000 65536"/>
                <a:gd name="T8" fmla="*/ 0 60000 65536"/>
                <a:gd name="T9" fmla="*/ 0 w 1738265"/>
                <a:gd name="T10" fmla="*/ 0 h 463235"/>
                <a:gd name="T11" fmla="*/ 1738265 w 1738265"/>
                <a:gd name="T12" fmla="*/ 463235 h 463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8265" h="463235">
                  <a:moveTo>
                    <a:pt x="0" y="0"/>
                  </a:moveTo>
                  <a:cubicBezTo>
                    <a:pt x="190122" y="157681"/>
                    <a:pt x="380245" y="315363"/>
                    <a:pt x="669956" y="389299"/>
                  </a:cubicBezTo>
                  <a:cubicBezTo>
                    <a:pt x="959667" y="463235"/>
                    <a:pt x="1348966" y="453427"/>
                    <a:pt x="1738265" y="443619"/>
                  </a:cubicBezTo>
                </a:path>
              </a:pathLst>
            </a:custGeom>
            <a:noFill/>
            <a:ln w="28575" algn="ctr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Прямоугольник 13"/>
            <p:cNvSpPr>
              <a:spLocks noChangeArrowheads="1"/>
            </p:cNvSpPr>
            <p:nvPr/>
          </p:nvSpPr>
          <p:spPr bwMode="auto">
            <a:xfrm>
              <a:off x="1882775" y="2973070"/>
              <a:ext cx="287506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36000" tIns="0" rIns="3600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800" b="1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ru-RU" altLang="ru-RU" sz="20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812645" y="3398744"/>
            <a:ext cx="8050212" cy="13843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 =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"{:5d}{:5d}{:5d}"</a:t>
            </a:r>
            <a:r>
              <a:rPr lang="en-US" sz="2800" b="1" dirty="0">
                <a:latin typeface="Courier New"/>
                <a:ea typeface="Times New Roman"/>
              </a:rPr>
              <a:t>.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format</a:t>
            </a: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                 (a, a*a, a*a*a)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408207" y="1233394"/>
            <a:ext cx="1603375" cy="484188"/>
          </a:xfrm>
          <a:prstGeom prst="wedgeRoundRectCallout">
            <a:avLst>
              <a:gd name="adj1" fmla="val -43759"/>
              <a:gd name="adj2" fmla="val 13587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целое</a:t>
            </a:r>
          </a:p>
        </p:txBody>
      </p:sp>
      <p:sp>
        <p:nvSpPr>
          <p:cNvPr id="14" name="Полилиния 15"/>
          <p:cNvSpPr>
            <a:spLocks noChangeArrowheads="1"/>
          </p:cNvSpPr>
          <p:nvPr/>
        </p:nvSpPr>
        <p:spPr bwMode="auto">
          <a:xfrm flipH="1">
            <a:off x="4420907" y="4232182"/>
            <a:ext cx="1916113" cy="930275"/>
          </a:xfrm>
          <a:custGeom>
            <a:avLst/>
            <a:gdLst>
              <a:gd name="T0" fmla="*/ 0 w 847829"/>
              <a:gd name="T1" fmla="*/ 430569 h 929792"/>
              <a:gd name="T2" fmla="*/ 2147483647 w 847829"/>
              <a:gd name="T3" fmla="*/ 0 h 929792"/>
              <a:gd name="T4" fmla="*/ 0 60000 65536"/>
              <a:gd name="T5" fmla="*/ 0 60000 65536"/>
              <a:gd name="T6" fmla="*/ 0 w 847829"/>
              <a:gd name="T7" fmla="*/ 0 h 929792"/>
              <a:gd name="T8" fmla="*/ 847829 w 847829"/>
              <a:gd name="T9" fmla="*/ 929792 h 9297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7829" h="929792">
                <a:moveTo>
                  <a:pt x="0" y="427159"/>
                </a:moveTo>
                <a:cubicBezTo>
                  <a:pt x="311180" y="929792"/>
                  <a:pt x="789018" y="454146"/>
                  <a:pt x="847829" y="0"/>
                </a:cubicBezTo>
              </a:path>
            </a:pathLst>
          </a:custGeom>
          <a:noFill/>
          <a:ln w="28575" algn="ctr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Полилиния 15"/>
          <p:cNvSpPr>
            <a:spLocks noChangeArrowheads="1"/>
          </p:cNvSpPr>
          <p:nvPr/>
        </p:nvSpPr>
        <p:spPr bwMode="auto">
          <a:xfrm flipH="1">
            <a:off x="5292445" y="4263932"/>
            <a:ext cx="1914525" cy="930275"/>
          </a:xfrm>
          <a:custGeom>
            <a:avLst/>
            <a:gdLst>
              <a:gd name="T0" fmla="*/ 0 w 847829"/>
              <a:gd name="T1" fmla="*/ 430569 h 929792"/>
              <a:gd name="T2" fmla="*/ 2147483647 w 847829"/>
              <a:gd name="T3" fmla="*/ 0 h 929792"/>
              <a:gd name="T4" fmla="*/ 0 60000 65536"/>
              <a:gd name="T5" fmla="*/ 0 60000 65536"/>
              <a:gd name="T6" fmla="*/ 0 w 847829"/>
              <a:gd name="T7" fmla="*/ 0 h 929792"/>
              <a:gd name="T8" fmla="*/ 847829 w 847829"/>
              <a:gd name="T9" fmla="*/ 929792 h 9297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7829" h="929792">
                <a:moveTo>
                  <a:pt x="0" y="427159"/>
                </a:moveTo>
                <a:cubicBezTo>
                  <a:pt x="311180" y="929792"/>
                  <a:pt x="789018" y="454146"/>
                  <a:pt x="847829" y="0"/>
                </a:cubicBezTo>
              </a:path>
            </a:pathLst>
          </a:custGeom>
          <a:noFill/>
          <a:ln w="28575" algn="ctr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Полилиния 15"/>
          <p:cNvSpPr>
            <a:spLocks noChangeArrowheads="1"/>
          </p:cNvSpPr>
          <p:nvPr/>
        </p:nvSpPr>
        <p:spPr bwMode="auto">
          <a:xfrm flipH="1">
            <a:off x="6529107" y="4275044"/>
            <a:ext cx="1916113" cy="930275"/>
          </a:xfrm>
          <a:custGeom>
            <a:avLst/>
            <a:gdLst>
              <a:gd name="T0" fmla="*/ 0 w 847829"/>
              <a:gd name="T1" fmla="*/ 430569 h 929792"/>
              <a:gd name="T2" fmla="*/ 2147483647 w 847829"/>
              <a:gd name="T3" fmla="*/ 0 h 929792"/>
              <a:gd name="T4" fmla="*/ 0 60000 65536"/>
              <a:gd name="T5" fmla="*/ 0 60000 65536"/>
              <a:gd name="T6" fmla="*/ 0 w 847829"/>
              <a:gd name="T7" fmla="*/ 0 h 929792"/>
              <a:gd name="T8" fmla="*/ 847829 w 847829"/>
              <a:gd name="T9" fmla="*/ 929792 h 9297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7829" h="929792">
                <a:moveTo>
                  <a:pt x="0" y="427159"/>
                </a:moveTo>
                <a:cubicBezTo>
                  <a:pt x="311180" y="929792"/>
                  <a:pt x="789018" y="454146"/>
                  <a:pt x="847829" y="0"/>
                </a:cubicBezTo>
              </a:path>
            </a:pathLst>
          </a:custGeom>
          <a:noFill/>
          <a:ln w="28575" algn="ctr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7" name="Группа 16"/>
          <p:cNvGrpSpPr>
            <a:grpSpLocks/>
          </p:cNvGrpSpPr>
          <p:nvPr/>
        </p:nvGrpSpPr>
        <p:grpSpPr bwMode="auto">
          <a:xfrm>
            <a:off x="2915957" y="5127532"/>
            <a:ext cx="1524000" cy="1125537"/>
            <a:chOff x="5919470" y="2871788"/>
            <a:chExt cx="1523729" cy="1125537"/>
          </a:xfrm>
        </p:grpSpPr>
        <p:sp>
          <p:nvSpPr>
            <p:cNvPr id="18" name="Прямоугольник 13"/>
            <p:cNvSpPr>
              <a:spLocks noChangeArrowheads="1"/>
            </p:cNvSpPr>
            <p:nvPr/>
          </p:nvSpPr>
          <p:spPr bwMode="auto">
            <a:xfrm>
              <a:off x="5919470" y="3536950"/>
              <a:ext cx="14779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 b="1">
                  <a:solidFill>
                    <a:srgbClr val="333399"/>
                  </a:solidFill>
                </a:rPr>
                <a:t>5 знаков</a:t>
              </a:r>
              <a:endParaRPr lang="ru-RU" altLang="ru-RU"/>
            </a:p>
          </p:txBody>
        </p:sp>
        <p:sp>
          <p:nvSpPr>
            <p:cNvPr id="19" name="Полилиния 9"/>
            <p:cNvSpPr>
              <a:spLocks noChangeArrowheads="1"/>
            </p:cNvSpPr>
            <p:nvPr/>
          </p:nvSpPr>
          <p:spPr bwMode="auto">
            <a:xfrm>
              <a:off x="6517959" y="3219450"/>
              <a:ext cx="233362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40 w 233363"/>
                <a:gd name="T5" fmla="*/ 57150 h 57150"/>
                <a:gd name="T6" fmla="*/ 233340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Полилиния 10"/>
            <p:cNvSpPr>
              <a:spLocks noChangeArrowheads="1"/>
            </p:cNvSpPr>
            <p:nvPr/>
          </p:nvSpPr>
          <p:spPr bwMode="auto">
            <a:xfrm>
              <a:off x="6808471" y="3219450"/>
              <a:ext cx="233363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63 w 233363"/>
                <a:gd name="T5" fmla="*/ 57150 h 57150"/>
                <a:gd name="T6" fmla="*/ 233363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Прямоугольник 11"/>
            <p:cNvSpPr>
              <a:spLocks noChangeArrowheads="1"/>
            </p:cNvSpPr>
            <p:nvPr/>
          </p:nvSpPr>
          <p:spPr bwMode="auto">
            <a:xfrm>
              <a:off x="7011671" y="2871788"/>
              <a:ext cx="4315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ru-RU" altLang="ru-RU" sz="2000"/>
            </a:p>
          </p:txBody>
        </p:sp>
        <p:sp>
          <p:nvSpPr>
            <p:cNvPr id="22" name="Левая фигурная скобка 12"/>
            <p:cNvSpPr>
              <a:spLocks/>
            </p:cNvSpPr>
            <p:nvPr/>
          </p:nvSpPr>
          <p:spPr bwMode="auto">
            <a:xfrm rot="-5400000">
              <a:off x="6568870" y="2778238"/>
              <a:ext cx="185738" cy="1411062"/>
            </a:xfrm>
            <a:prstGeom prst="leftBrace">
              <a:avLst>
                <a:gd name="adj1" fmla="val 4635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3" name="Полилиния 9"/>
            <p:cNvSpPr>
              <a:spLocks noChangeArrowheads="1"/>
            </p:cNvSpPr>
            <p:nvPr/>
          </p:nvSpPr>
          <p:spPr bwMode="auto">
            <a:xfrm>
              <a:off x="5951221" y="3219450"/>
              <a:ext cx="233362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40 w 233363"/>
                <a:gd name="T5" fmla="*/ 57150 h 57150"/>
                <a:gd name="T6" fmla="*/ 233340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Полилиния 10"/>
            <p:cNvSpPr>
              <a:spLocks noChangeArrowheads="1"/>
            </p:cNvSpPr>
            <p:nvPr/>
          </p:nvSpPr>
          <p:spPr bwMode="auto">
            <a:xfrm>
              <a:off x="6241733" y="3219450"/>
              <a:ext cx="233363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63 w 233363"/>
                <a:gd name="T5" fmla="*/ 57150 h 57150"/>
                <a:gd name="T6" fmla="*/ 233363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5" name="Группа 16"/>
          <p:cNvGrpSpPr>
            <a:grpSpLocks/>
          </p:cNvGrpSpPr>
          <p:nvPr/>
        </p:nvGrpSpPr>
        <p:grpSpPr bwMode="auto">
          <a:xfrm>
            <a:off x="4339945" y="5127532"/>
            <a:ext cx="1509712" cy="1125537"/>
            <a:chOff x="5967095" y="2871788"/>
            <a:chExt cx="1508658" cy="1125537"/>
          </a:xfrm>
        </p:grpSpPr>
        <p:sp>
          <p:nvSpPr>
            <p:cNvPr id="26" name="Прямоугольник 13"/>
            <p:cNvSpPr>
              <a:spLocks noChangeArrowheads="1"/>
            </p:cNvSpPr>
            <p:nvPr/>
          </p:nvSpPr>
          <p:spPr bwMode="auto">
            <a:xfrm>
              <a:off x="5967095" y="3536950"/>
              <a:ext cx="14779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 b="1">
                  <a:solidFill>
                    <a:srgbClr val="333399"/>
                  </a:solidFill>
                </a:rPr>
                <a:t>5 знаков</a:t>
              </a:r>
              <a:endParaRPr lang="ru-RU" altLang="ru-RU"/>
            </a:p>
          </p:txBody>
        </p:sp>
        <p:sp>
          <p:nvSpPr>
            <p:cNvPr id="27" name="Полилиния 9"/>
            <p:cNvSpPr>
              <a:spLocks noChangeArrowheads="1"/>
            </p:cNvSpPr>
            <p:nvPr/>
          </p:nvSpPr>
          <p:spPr bwMode="auto">
            <a:xfrm>
              <a:off x="6303650" y="3219450"/>
              <a:ext cx="233362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40 w 233363"/>
                <a:gd name="T5" fmla="*/ 57150 h 57150"/>
                <a:gd name="T6" fmla="*/ 233340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Полилиния 10"/>
            <p:cNvSpPr>
              <a:spLocks noChangeArrowheads="1"/>
            </p:cNvSpPr>
            <p:nvPr/>
          </p:nvSpPr>
          <p:spPr bwMode="auto">
            <a:xfrm>
              <a:off x="6594162" y="3219450"/>
              <a:ext cx="233363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63 w 233363"/>
                <a:gd name="T5" fmla="*/ 57150 h 57150"/>
                <a:gd name="T6" fmla="*/ 233363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Прямоугольник 11"/>
            <p:cNvSpPr>
              <a:spLocks noChangeArrowheads="1"/>
            </p:cNvSpPr>
            <p:nvPr/>
          </p:nvSpPr>
          <p:spPr bwMode="auto">
            <a:xfrm>
              <a:off x="6797362" y="2871788"/>
              <a:ext cx="6783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ru-RU" altLang="ru-RU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ru-RU" altLang="ru-RU" sz="2000"/>
            </a:p>
          </p:txBody>
        </p:sp>
        <p:sp>
          <p:nvSpPr>
            <p:cNvPr id="30" name="Левая фигурная скобка 12"/>
            <p:cNvSpPr>
              <a:spLocks/>
            </p:cNvSpPr>
            <p:nvPr/>
          </p:nvSpPr>
          <p:spPr bwMode="auto">
            <a:xfrm rot="-5400000">
              <a:off x="6598126" y="2807494"/>
              <a:ext cx="185738" cy="1352550"/>
            </a:xfrm>
            <a:prstGeom prst="leftBrace">
              <a:avLst>
                <a:gd name="adj1" fmla="val 4635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1" name="Полилиния 9"/>
            <p:cNvSpPr>
              <a:spLocks noChangeArrowheads="1"/>
            </p:cNvSpPr>
            <p:nvPr/>
          </p:nvSpPr>
          <p:spPr bwMode="auto">
            <a:xfrm>
              <a:off x="6022663" y="3219450"/>
              <a:ext cx="233362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40 w 233363"/>
                <a:gd name="T5" fmla="*/ 57150 h 57150"/>
                <a:gd name="T6" fmla="*/ 233340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2" name="Группа 16"/>
          <p:cNvGrpSpPr>
            <a:grpSpLocks/>
          </p:cNvGrpSpPr>
          <p:nvPr/>
        </p:nvGrpSpPr>
        <p:grpSpPr bwMode="auto">
          <a:xfrm>
            <a:off x="5717895" y="5127532"/>
            <a:ext cx="1492250" cy="1125537"/>
            <a:chOff x="5967095" y="2871788"/>
            <a:chExt cx="1493578" cy="1125537"/>
          </a:xfrm>
        </p:grpSpPr>
        <p:sp>
          <p:nvSpPr>
            <p:cNvPr id="33" name="Прямоугольник 13"/>
            <p:cNvSpPr>
              <a:spLocks noChangeArrowheads="1"/>
            </p:cNvSpPr>
            <p:nvPr/>
          </p:nvSpPr>
          <p:spPr bwMode="auto">
            <a:xfrm>
              <a:off x="5967095" y="3536950"/>
              <a:ext cx="14779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400" b="1">
                  <a:solidFill>
                    <a:srgbClr val="333399"/>
                  </a:solidFill>
                </a:rPr>
                <a:t>5 знаков</a:t>
              </a:r>
              <a:endParaRPr lang="ru-RU" altLang="ru-RU"/>
            </a:p>
          </p:txBody>
        </p:sp>
        <p:sp>
          <p:nvSpPr>
            <p:cNvPr id="34" name="Полилиния 9"/>
            <p:cNvSpPr>
              <a:spLocks noChangeArrowheads="1"/>
            </p:cNvSpPr>
            <p:nvPr/>
          </p:nvSpPr>
          <p:spPr bwMode="auto">
            <a:xfrm>
              <a:off x="6041708" y="3219450"/>
              <a:ext cx="233362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40 w 233363"/>
                <a:gd name="T5" fmla="*/ 57150 h 57150"/>
                <a:gd name="T6" fmla="*/ 233340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Полилиния 10"/>
            <p:cNvSpPr>
              <a:spLocks noChangeArrowheads="1"/>
            </p:cNvSpPr>
            <p:nvPr/>
          </p:nvSpPr>
          <p:spPr bwMode="auto">
            <a:xfrm>
              <a:off x="6332220" y="3219450"/>
              <a:ext cx="233363" cy="57150"/>
            </a:xfrm>
            <a:custGeom>
              <a:avLst/>
              <a:gdLst>
                <a:gd name="T0" fmla="*/ 0 w 233363"/>
                <a:gd name="T1" fmla="*/ 0 h 57150"/>
                <a:gd name="T2" fmla="*/ 0 w 233363"/>
                <a:gd name="T3" fmla="*/ 57150 h 57150"/>
                <a:gd name="T4" fmla="*/ 233363 w 233363"/>
                <a:gd name="T5" fmla="*/ 57150 h 57150"/>
                <a:gd name="T6" fmla="*/ 233363 w 233363"/>
                <a:gd name="T7" fmla="*/ 4762 h 57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363"/>
                <a:gd name="T13" fmla="*/ 0 h 57150"/>
                <a:gd name="T14" fmla="*/ 233363 w 233363"/>
                <a:gd name="T15" fmla="*/ 57150 h 57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363" h="57150">
                  <a:moveTo>
                    <a:pt x="0" y="0"/>
                  </a:moveTo>
                  <a:lnTo>
                    <a:pt x="0" y="57150"/>
                  </a:lnTo>
                  <a:lnTo>
                    <a:pt x="233363" y="57150"/>
                  </a:lnTo>
                  <a:lnTo>
                    <a:pt x="233363" y="4762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Прямоугольник 11"/>
            <p:cNvSpPr>
              <a:spLocks noChangeArrowheads="1"/>
            </p:cNvSpPr>
            <p:nvPr/>
          </p:nvSpPr>
          <p:spPr bwMode="auto">
            <a:xfrm>
              <a:off x="6535420" y="2871788"/>
              <a:ext cx="9252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ru-RU" altLang="ru-RU" sz="3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ru-RU" altLang="ru-RU" sz="2000"/>
            </a:p>
          </p:txBody>
        </p:sp>
        <p:sp>
          <p:nvSpPr>
            <p:cNvPr id="37" name="Левая фигурная скобка 12"/>
            <p:cNvSpPr>
              <a:spLocks/>
            </p:cNvSpPr>
            <p:nvPr/>
          </p:nvSpPr>
          <p:spPr bwMode="auto">
            <a:xfrm rot="-5400000">
              <a:off x="6598126" y="2807494"/>
              <a:ext cx="185738" cy="1352550"/>
            </a:xfrm>
            <a:prstGeom prst="leftBrace">
              <a:avLst>
                <a:gd name="adj1" fmla="val 4635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89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129" y="246286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Оператор ветвления(Условия, Условный)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2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описания алгоритма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99410" y="1460500"/>
            <a:ext cx="298767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блок-схема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55460" y="1920875"/>
            <a:ext cx="4621212" cy="2308225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установитьСоединение</a:t>
            </a:r>
            <a:endParaRPr lang="ru-RU" sz="24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нц</a:t>
            </a:r>
            <a:endParaRPr lang="ru-RU" sz="2400" b="1" kern="0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получитьКоманду</a:t>
            </a:r>
            <a:endParaRPr lang="ru-RU" sz="24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выполнитьКоманду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кц_при</a:t>
            </a:r>
            <a:r>
              <a:rPr lang="ru-RU" sz="2400" b="1" kern="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2400" b="1" kern="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= 'stop'</a:t>
            </a:r>
            <a:endParaRPr lang="ru-RU" sz="2400" b="1" kern="0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  <a:p>
            <a:pPr marL="180975" indent="-180975">
              <a:spcAft>
                <a:spcPts val="0"/>
              </a:spcAft>
              <a:defRPr/>
            </a:pPr>
            <a:r>
              <a:rPr lang="ru-RU" sz="24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закрытьСоединение</a:t>
            </a:r>
            <a:endParaRPr lang="ru-RU" sz="24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55397" y="1460500"/>
            <a:ext cx="2043113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</a:rPr>
              <a:t>программа</a:t>
            </a:r>
          </a:p>
        </p:txBody>
      </p:sp>
      <p:grpSp>
        <p:nvGrpSpPr>
          <p:cNvPr id="10" name="Группа 30"/>
          <p:cNvGrpSpPr>
            <a:grpSpLocks/>
          </p:cNvGrpSpPr>
          <p:nvPr/>
        </p:nvGrpSpPr>
        <p:grpSpPr bwMode="auto">
          <a:xfrm>
            <a:off x="2197847" y="2074863"/>
            <a:ext cx="2909888" cy="4481512"/>
            <a:chOff x="584200" y="1430447"/>
            <a:chExt cx="2910438" cy="4481465"/>
          </a:xfrm>
        </p:grpSpPr>
        <p:sp>
          <p:nvSpPr>
            <p:cNvPr id="11" name="Блок-схема: процесс 7"/>
            <p:cNvSpPr>
              <a:spLocks noChangeArrowheads="1"/>
            </p:cNvSpPr>
            <p:nvPr/>
          </p:nvSpPr>
          <p:spPr bwMode="auto">
            <a:xfrm>
              <a:off x="1510466" y="2528181"/>
              <a:ext cx="1514852" cy="497936"/>
            </a:xfrm>
            <a:prstGeom prst="flowChartProcess">
              <a:avLst/>
            </a:prstGeom>
            <a:solidFill>
              <a:srgbClr val="E6E6FF"/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/>
                <a:t>принять команду</a:t>
              </a:r>
            </a:p>
          </p:txBody>
        </p:sp>
        <p:sp>
          <p:nvSpPr>
            <p:cNvPr id="12" name="Блок-схема: типовой процесс 8"/>
            <p:cNvSpPr>
              <a:spLocks noChangeArrowheads="1"/>
            </p:cNvSpPr>
            <p:nvPr/>
          </p:nvSpPr>
          <p:spPr bwMode="auto">
            <a:xfrm>
              <a:off x="1041146" y="1430447"/>
              <a:ext cx="2453492" cy="688063"/>
            </a:xfrm>
            <a:prstGeom prst="flowChartPredefinedProcess">
              <a:avLst/>
            </a:prstGeom>
            <a:solidFill>
              <a:srgbClr val="E6E6FF"/>
            </a:solidFill>
            <a:ln w="127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/>
                <a:t>установить соединение</a:t>
              </a:r>
            </a:p>
          </p:txBody>
        </p:sp>
        <p:sp>
          <p:nvSpPr>
            <p:cNvPr id="13" name="Блок-схема: типовой процесс 12"/>
            <p:cNvSpPr>
              <a:spLocks noChangeArrowheads="1"/>
            </p:cNvSpPr>
            <p:nvPr/>
          </p:nvSpPr>
          <p:spPr bwMode="auto">
            <a:xfrm>
              <a:off x="1041146" y="5223849"/>
              <a:ext cx="2453492" cy="688063"/>
            </a:xfrm>
            <a:prstGeom prst="flowChartPredefinedProcess">
              <a:avLst/>
            </a:prstGeom>
            <a:solidFill>
              <a:srgbClr val="E6E6FF"/>
            </a:solidFill>
            <a:ln w="127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/>
                <a:t>завершить соединение</a:t>
              </a:r>
            </a:p>
          </p:txBody>
        </p:sp>
        <p:sp>
          <p:nvSpPr>
            <p:cNvPr id="14" name="Блок-схема: процесс 13"/>
            <p:cNvSpPr>
              <a:spLocks noChangeArrowheads="1"/>
            </p:cNvSpPr>
            <p:nvPr/>
          </p:nvSpPr>
          <p:spPr bwMode="auto">
            <a:xfrm>
              <a:off x="1510466" y="3435788"/>
              <a:ext cx="1514852" cy="497936"/>
            </a:xfrm>
            <a:prstGeom prst="flowChartProcess">
              <a:avLst/>
            </a:prstGeom>
            <a:solidFill>
              <a:srgbClr val="E6E6FF"/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/>
                <a:t>выполнить команду</a:t>
              </a:r>
            </a:p>
          </p:txBody>
        </p:sp>
        <p:grpSp>
          <p:nvGrpSpPr>
            <p:cNvPr id="15" name="Группа 15"/>
            <p:cNvGrpSpPr>
              <a:grpSpLocks/>
            </p:cNvGrpSpPr>
            <p:nvPr/>
          </p:nvGrpSpPr>
          <p:grpSpPr bwMode="auto">
            <a:xfrm>
              <a:off x="1575302" y="4343395"/>
              <a:ext cx="1385180" cy="470781"/>
              <a:chOff x="1783533" y="4354717"/>
              <a:chExt cx="1385180" cy="470781"/>
            </a:xfrm>
          </p:grpSpPr>
          <p:sp>
            <p:nvSpPr>
              <p:cNvPr id="23" name="Блок-схема: решение 6"/>
              <p:cNvSpPr>
                <a:spLocks noChangeArrowheads="1"/>
              </p:cNvSpPr>
              <p:nvPr/>
            </p:nvSpPr>
            <p:spPr bwMode="auto">
              <a:xfrm>
                <a:off x="1783533" y="4354717"/>
                <a:ext cx="1385180" cy="470781"/>
              </a:xfrm>
              <a:prstGeom prst="flowChartDecision">
                <a:avLst/>
              </a:prstGeom>
              <a:solidFill>
                <a:srgbClr val="FFFF99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24" name="Прямоугольник 14"/>
              <p:cNvSpPr>
                <a:spLocks noChangeArrowheads="1"/>
              </p:cNvSpPr>
              <p:nvPr/>
            </p:nvSpPr>
            <p:spPr bwMode="auto">
              <a:xfrm>
                <a:off x="1955468" y="4405441"/>
                <a:ext cx="10413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ru-RU">
                    <a:solidFill>
                      <a:srgbClr val="000000"/>
                    </a:solidFill>
                  </a:rPr>
                  <a:t>«стоп»?</a:t>
                </a:r>
              </a:p>
            </p:txBody>
          </p:sp>
        </p:grpSp>
        <p:cxnSp>
          <p:nvCxnSpPr>
            <p:cNvPr id="16" name="Прямая со стрелкой 17"/>
            <p:cNvCxnSpPr>
              <a:cxnSpLocks noChangeShapeType="1"/>
            </p:cNvCxnSpPr>
            <p:nvPr/>
          </p:nvCxnSpPr>
          <p:spPr bwMode="auto">
            <a:xfrm rot="5400000">
              <a:off x="2063057" y="2323345"/>
              <a:ext cx="409671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Прямая со стрелкой 18"/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5400000">
              <a:off x="2063057" y="3230952"/>
              <a:ext cx="409671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Прямая со стрелкой 21"/>
            <p:cNvCxnSpPr>
              <a:cxnSpLocks noChangeShapeType="1"/>
              <a:stCxn id="14" idx="2"/>
              <a:endCxn id="23" idx="0"/>
            </p:cNvCxnSpPr>
            <p:nvPr/>
          </p:nvCxnSpPr>
          <p:spPr bwMode="auto">
            <a:xfrm rot="5400000">
              <a:off x="2063057" y="4138559"/>
              <a:ext cx="409671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Прямая со стрелкой 24"/>
            <p:cNvCxnSpPr>
              <a:cxnSpLocks noChangeShapeType="1"/>
              <a:stCxn id="23" idx="2"/>
              <a:endCxn id="13" idx="0"/>
            </p:cNvCxnSpPr>
            <p:nvPr/>
          </p:nvCxnSpPr>
          <p:spPr bwMode="auto">
            <a:xfrm rot="5400000">
              <a:off x="2063056" y="5019012"/>
              <a:ext cx="409673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Прямоугольник 27"/>
            <p:cNvSpPr>
              <a:spLocks noChangeArrowheads="1"/>
            </p:cNvSpPr>
            <p:nvPr/>
          </p:nvSpPr>
          <p:spPr bwMode="auto">
            <a:xfrm>
              <a:off x="2231793" y="4759926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triangl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>
                  <a:solidFill>
                    <a:srgbClr val="000000"/>
                  </a:solidFill>
                </a:rPr>
                <a:t>да</a:t>
              </a:r>
              <a:endParaRPr lang="ru-RU" altLang="ru-RU"/>
            </a:p>
          </p:txBody>
        </p:sp>
        <p:sp>
          <p:nvSpPr>
            <p:cNvPr id="21" name="Прямоугольник 28"/>
            <p:cNvSpPr>
              <a:spLocks noChangeArrowheads="1"/>
            </p:cNvSpPr>
            <p:nvPr/>
          </p:nvSpPr>
          <p:spPr bwMode="auto">
            <a:xfrm>
              <a:off x="1054843" y="4252932"/>
              <a:ext cx="5392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>
                  <a:solidFill>
                    <a:srgbClr val="000000"/>
                  </a:solidFill>
                </a:rPr>
                <a:t>нет</a:t>
              </a:r>
              <a:endParaRPr lang="ru-RU" altLang="ru-RU"/>
            </a:p>
          </p:txBody>
        </p:sp>
        <p:sp>
          <p:nvSpPr>
            <p:cNvPr id="22" name="Полилиния 29"/>
            <p:cNvSpPr>
              <a:spLocks noChangeArrowheads="1"/>
            </p:cNvSpPr>
            <p:nvPr/>
          </p:nvSpPr>
          <p:spPr bwMode="auto">
            <a:xfrm>
              <a:off x="584200" y="2295525"/>
              <a:ext cx="1679575" cy="2282825"/>
            </a:xfrm>
            <a:custGeom>
              <a:avLst/>
              <a:gdLst>
                <a:gd name="T0" fmla="*/ 987425 w 1679575"/>
                <a:gd name="T1" fmla="*/ 2282825 h 2282825"/>
                <a:gd name="T2" fmla="*/ 0 w 1679575"/>
                <a:gd name="T3" fmla="*/ 2282825 h 2282825"/>
                <a:gd name="T4" fmla="*/ 9525 w 1679575"/>
                <a:gd name="T5" fmla="*/ 0 h 2282825"/>
                <a:gd name="T6" fmla="*/ 1679575 w 1679575"/>
                <a:gd name="T7" fmla="*/ 0 h 22828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9575"/>
                <a:gd name="T13" fmla="*/ 0 h 2282825"/>
                <a:gd name="T14" fmla="*/ 1679575 w 1679575"/>
                <a:gd name="T15" fmla="*/ 2282825 h 22828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9575" h="2282825">
                  <a:moveTo>
                    <a:pt x="987425" y="2282825"/>
                  </a:moveTo>
                  <a:lnTo>
                    <a:pt x="0" y="2282825"/>
                  </a:lnTo>
                  <a:lnTo>
                    <a:pt x="9525" y="0"/>
                  </a:lnTo>
                  <a:lnTo>
                    <a:pt x="1679575" y="0"/>
                  </a:lnTo>
                </a:path>
              </a:pathLst>
            </a:custGeom>
            <a:noFill/>
            <a:ln w="12700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540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>
            <a:spLocks/>
          </p:cNvSpPr>
          <p:nvPr/>
        </p:nvSpPr>
        <p:spPr>
          <a:xfrm>
            <a:off x="1942726" y="633319"/>
            <a:ext cx="837565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Условный оператор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2014164" y="1138144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Задача: </a:t>
            </a:r>
            <a:r>
              <a:rPr lang="ru-RU" altLang="ru-RU" sz="2400" b="1">
                <a:solidFill>
                  <a:srgbClr val="333399"/>
                </a:solidFill>
              </a:rPr>
              <a:t>изменить порядок действий</a:t>
            </a:r>
            <a:r>
              <a:rPr lang="ru-RU" altLang="ru-RU" sz="2400"/>
              <a:t> в зависимости от выполнения некоторого условия.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166564" y="2258919"/>
            <a:ext cx="5324475" cy="3594100"/>
            <a:chOff x="471" y="1261"/>
            <a:chExt cx="3354" cy="2264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>
                  <a:latin typeface="Courier New" pitchFamily="49" charset="0"/>
                </a:rPr>
                <a:t>M:=</a:t>
              </a:r>
              <a:r>
                <a:rPr lang="en-US" sz="2200" b="1">
                  <a:latin typeface="Arial" charset="0"/>
                </a:rPr>
                <a:t> </a:t>
              </a:r>
              <a:r>
                <a:rPr lang="en-US" sz="2200" b="1">
                  <a:latin typeface="Courier New" pitchFamily="49" charset="0"/>
                </a:rPr>
                <a:t>a</a:t>
              </a:r>
              <a:endParaRPr lang="ru-RU" sz="2200" b="1">
                <a:latin typeface="Courier New" pitchFamily="49" charset="0"/>
              </a:endParaRPr>
            </a:p>
          </p:txBody>
        </p:sp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>
                  <a:latin typeface="Courier New" pitchFamily="49" charset="0"/>
                </a:rPr>
                <a:t>a &gt; b?</a:t>
              </a:r>
              <a:endParaRPr lang="ru-RU" sz="2200" b="1">
                <a:latin typeface="Courier New" pitchFamily="49" charset="0"/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2132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827" y="2083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>
                  <a:latin typeface="Courier New" pitchFamily="49" charset="0"/>
                </a:rPr>
                <a:t>M:=</a:t>
              </a:r>
              <a:r>
                <a:rPr lang="en-US" sz="2200" b="1">
                  <a:latin typeface="Arial" charset="0"/>
                </a:rPr>
                <a:t> </a:t>
              </a:r>
              <a:r>
                <a:rPr lang="en-US" sz="2200" b="1">
                  <a:latin typeface="Courier New" pitchFamily="49" charset="0"/>
                </a:rPr>
                <a:t>b</a:t>
              </a:r>
              <a:endParaRPr lang="ru-RU" sz="2200" b="1">
                <a:latin typeface="Courier New" pitchFamily="49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2682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960" y="2444"/>
              <a:ext cx="236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335 w 2409"/>
                <a:gd name="T5" fmla="*/ 343 h 343"/>
                <a:gd name="T6" fmla="*/ 335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3320" y="257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да</a:t>
              </a: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88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нет</a:t>
              </a:r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sz="2200" b="1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2036389" y="2433544"/>
            <a:ext cx="5597525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8256214" y="2325594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полная форма ветвления</a:t>
            </a:r>
          </a:p>
        </p:txBody>
      </p:sp>
      <p:grpSp>
        <p:nvGrpSpPr>
          <p:cNvPr id="24" name="Group 55"/>
          <p:cNvGrpSpPr>
            <a:grpSpLocks/>
          </p:cNvGrpSpPr>
          <p:nvPr/>
        </p:nvGrpSpPr>
        <p:grpSpPr bwMode="auto">
          <a:xfrm>
            <a:off x="7416426" y="5568857"/>
            <a:ext cx="2584450" cy="663575"/>
            <a:chOff x="433" y="3902"/>
            <a:chExt cx="1628" cy="418"/>
          </a:xfrm>
        </p:grpSpPr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334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 </a:t>
              </a:r>
              <a:r>
                <a:rPr lang="en-US" sz="2400" dirty="0">
                  <a:latin typeface="Arial" charset="0"/>
                </a:rPr>
                <a:t>a = b?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7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51692" y="561601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Условный оператор: полная форма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34267" y="1228351"/>
            <a:ext cx="2719388" cy="173513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if a &gt; b then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M:= a  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else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M:= b;</a:t>
            </a:r>
            <a:endParaRPr lang="ru-RU" sz="2400" b="1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34267" y="3182564"/>
            <a:ext cx="4005263" cy="2586037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if a &gt; b then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begin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M:= a;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end</a:t>
            </a:r>
            <a:r>
              <a:rPr lang="en-US" sz="2400" b="1" dirty="0">
                <a:latin typeface="Courier New" pitchFamily="49" charset="0"/>
              </a:rPr>
              <a:t>  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else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begin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M:= b;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end</a:t>
            </a:r>
            <a:r>
              <a:rPr lang="en-US" sz="2400" b="1" dirty="0">
                <a:latin typeface="Courier New" pitchFamily="49" charset="0"/>
              </a:rPr>
              <a:t>;</a:t>
            </a:r>
            <a:endParaRPr lang="ru-RU" sz="2400" b="1" dirty="0">
              <a:latin typeface="Arial" charset="0"/>
            </a:endParaRPr>
          </a:p>
        </p:txBody>
      </p:sp>
      <p:grpSp>
        <p:nvGrpSpPr>
          <p:cNvPr id="7" name="Группа 9"/>
          <p:cNvGrpSpPr>
            <a:grpSpLocks/>
          </p:cNvGrpSpPr>
          <p:nvPr/>
        </p:nvGrpSpPr>
        <p:grpSpPr bwMode="auto">
          <a:xfrm>
            <a:off x="3874155" y="4770064"/>
            <a:ext cx="2201862" cy="1292225"/>
            <a:chOff x="2233613" y="4786313"/>
            <a:chExt cx="2202585" cy="1292256"/>
          </a:xfrm>
        </p:grpSpPr>
        <p:sp>
          <p:nvSpPr>
            <p:cNvPr id="8" name="Полилиния 7"/>
            <p:cNvSpPr/>
            <p:nvPr/>
          </p:nvSpPr>
          <p:spPr bwMode="auto">
            <a:xfrm>
              <a:off x="2233613" y="4786313"/>
              <a:ext cx="395417" cy="571514"/>
            </a:xfrm>
            <a:custGeom>
              <a:avLst/>
              <a:gdLst>
                <a:gd name="connsiteX0" fmla="*/ 109537 w 395287"/>
                <a:gd name="connsiteY0" fmla="*/ 552450 h 571500"/>
                <a:gd name="connsiteX1" fmla="*/ 0 w 395287"/>
                <a:gd name="connsiteY1" fmla="*/ 0 h 571500"/>
                <a:gd name="connsiteX2" fmla="*/ 395287 w 395287"/>
                <a:gd name="connsiteY2" fmla="*/ 561975 h 571500"/>
                <a:gd name="connsiteX3" fmla="*/ 166687 w 395287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287" h="571500">
                  <a:moveTo>
                    <a:pt x="109537" y="552450"/>
                  </a:moveTo>
                  <a:lnTo>
                    <a:pt x="0" y="0"/>
                  </a:lnTo>
                  <a:lnTo>
                    <a:pt x="395287" y="561975"/>
                  </a:lnTo>
                  <a:lnTo>
                    <a:pt x="166687" y="571500"/>
                  </a:lnTo>
                </a:path>
              </a:pathLst>
            </a:cu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endParaRPr lang="ru-RU" sz="2400">
                <a:latin typeface="Arial" charset="0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auto">
            <a:xfrm>
              <a:off x="2251081" y="5322901"/>
              <a:ext cx="2185117" cy="755668"/>
            </a:xfrm>
            <a:prstGeom prst="wedgeRoundRectCallout">
              <a:avLst>
                <a:gd name="adj1" fmla="val -89504"/>
                <a:gd name="adj2" fmla="val -14224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ru-RU" sz="2400" dirty="0">
                  <a:latin typeface="Arial" charset="0"/>
                </a:rPr>
                <a:t>операторные скобки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5720417" y="1610939"/>
            <a:ext cx="3930650" cy="936625"/>
            <a:chOff x="433" y="3902"/>
            <a:chExt cx="2476" cy="590"/>
          </a:xfrm>
        </p:grpSpPr>
        <p:sp>
          <p:nvSpPr>
            <p:cNvPr id="11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182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Перед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знак «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ru-RU" sz="2400" dirty="0">
                  <a:latin typeface="Arial" charset="0"/>
                </a:rPr>
                <a:t>»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/>
              </a:r>
              <a:br>
                <a:rPr lang="ru-RU" sz="2400" dirty="0">
                  <a:latin typeface="Arial" charset="0"/>
                </a:rPr>
              </a:br>
              <a:r>
                <a:rPr lang="ru-RU" sz="2400" dirty="0">
                  <a:latin typeface="Arial" charset="0"/>
                </a:rPr>
                <a:t> 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НЕ</a:t>
              </a:r>
              <a:r>
                <a:rPr lang="ru-RU" sz="2400" dirty="0">
                  <a:latin typeface="Arial" charset="0"/>
                </a:rPr>
                <a:t> ставится!</a:t>
              </a:r>
            </a:p>
          </p:txBody>
        </p:sp>
        <p:sp>
          <p:nvSpPr>
            <p:cNvPr id="12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3" name="Полилиния 13"/>
          <p:cNvSpPr>
            <a:spLocks noChangeArrowheads="1"/>
          </p:cNvSpPr>
          <p:nvPr/>
        </p:nvSpPr>
        <p:spPr bwMode="auto">
          <a:xfrm>
            <a:off x="3678892" y="1653801"/>
            <a:ext cx="2047875" cy="263525"/>
          </a:xfrm>
          <a:custGeom>
            <a:avLst/>
            <a:gdLst>
              <a:gd name="T0" fmla="*/ 2047875 w 2047875"/>
              <a:gd name="T1" fmla="*/ 263525 h 263525"/>
              <a:gd name="T2" fmla="*/ 790575 w 2047875"/>
              <a:gd name="T3" fmla="*/ 6350 h 263525"/>
              <a:gd name="T4" fmla="*/ 0 w 2047875"/>
              <a:gd name="T5" fmla="*/ 225425 h 263525"/>
              <a:gd name="T6" fmla="*/ 0 60000 65536"/>
              <a:gd name="T7" fmla="*/ 0 60000 65536"/>
              <a:gd name="T8" fmla="*/ 0 60000 65536"/>
              <a:gd name="T9" fmla="*/ 0 w 2047875"/>
              <a:gd name="T10" fmla="*/ 0 h 263525"/>
              <a:gd name="T11" fmla="*/ 2047875 w 2047875"/>
              <a:gd name="T12" fmla="*/ 263525 h 263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7875" h="263525">
                <a:moveTo>
                  <a:pt x="2047875" y="263525"/>
                </a:moveTo>
                <a:cubicBezTo>
                  <a:pt x="1589881" y="138112"/>
                  <a:pt x="1131887" y="12700"/>
                  <a:pt x="790575" y="6350"/>
                </a:cubicBezTo>
                <a:cubicBezTo>
                  <a:pt x="449263" y="0"/>
                  <a:pt x="224631" y="112712"/>
                  <a:pt x="0" y="225425"/>
                </a:cubicBez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Полилиния 14"/>
          <p:cNvSpPr>
            <a:spLocks noChangeArrowheads="1"/>
          </p:cNvSpPr>
          <p:nvPr/>
        </p:nvSpPr>
        <p:spPr bwMode="auto">
          <a:xfrm>
            <a:off x="3021667" y="2288801"/>
            <a:ext cx="3201988" cy="2003425"/>
          </a:xfrm>
          <a:custGeom>
            <a:avLst/>
            <a:gdLst>
              <a:gd name="T0" fmla="*/ 3038504 w 3201987"/>
              <a:gd name="T1" fmla="*/ 0 h 2003425"/>
              <a:gd name="T2" fmla="*/ 2962304 w 3201987"/>
              <a:gd name="T3" fmla="*/ 1400175 h 2003425"/>
              <a:gd name="T4" fmla="*/ 1933591 w 3201987"/>
              <a:gd name="T5" fmla="*/ 1905000 h 2003425"/>
              <a:gd name="T6" fmla="*/ 0 w 3201987"/>
              <a:gd name="T7" fmla="*/ 1990725 h 2003425"/>
              <a:gd name="T8" fmla="*/ 0 60000 65536"/>
              <a:gd name="T9" fmla="*/ 0 60000 65536"/>
              <a:gd name="T10" fmla="*/ 0 60000 65536"/>
              <a:gd name="T11" fmla="*/ 0 60000 65536"/>
              <a:gd name="T12" fmla="*/ 0 w 3201987"/>
              <a:gd name="T13" fmla="*/ 0 h 2003425"/>
              <a:gd name="T14" fmla="*/ 3201987 w 3201987"/>
              <a:gd name="T15" fmla="*/ 2003425 h 200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1987" h="2003425">
                <a:moveTo>
                  <a:pt x="3038475" y="0"/>
                </a:moveTo>
                <a:cubicBezTo>
                  <a:pt x="3201987" y="541337"/>
                  <a:pt x="3146425" y="1082675"/>
                  <a:pt x="2962275" y="1400175"/>
                </a:cubicBezTo>
                <a:cubicBezTo>
                  <a:pt x="2778125" y="1717675"/>
                  <a:pt x="2427287" y="1806575"/>
                  <a:pt x="1933575" y="1905000"/>
                </a:cubicBezTo>
                <a:cubicBezTo>
                  <a:pt x="1439863" y="2003425"/>
                  <a:pt x="701675" y="1997075"/>
                  <a:pt x="0" y="1990725"/>
                </a:cubicBez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88938" y="731930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smtClean="0"/>
              <a:t>Условный оператор: неполная форма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112776" y="1327243"/>
            <a:ext cx="4127500" cy="4500562"/>
            <a:chOff x="471" y="690"/>
            <a:chExt cx="2600" cy="2835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M:=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b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b &gt; M?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138" y="126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2126" y="3323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2682" y="1722"/>
              <a:ext cx="246" cy="942"/>
            </a:xfrm>
            <a:custGeom>
              <a:avLst/>
              <a:gdLst>
                <a:gd name="T0" fmla="*/ 0 w 623"/>
                <a:gd name="T1" fmla="*/ 0 h 524"/>
                <a:gd name="T2" fmla="*/ 0 w 623"/>
                <a:gd name="T3" fmla="*/ 0 h 524"/>
                <a:gd name="T4" fmla="*/ 0 w 623"/>
                <a:gd name="T5" fmla="*/ 14517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960" y="2444"/>
              <a:ext cx="1968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18 w 2409"/>
                <a:gd name="T5" fmla="*/ 343 h 343"/>
                <a:gd name="T6" fmla="*/ 18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2114" y="2794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" name="Oval 27"/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да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2640" y="1455"/>
              <a:ext cx="4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/>
                <a:t>нет</a:t>
              </a: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1456" y="2990"/>
              <a:ext cx="1320" cy="336"/>
            </a:xfrm>
            <a:prstGeom prst="flowChartInputOutpu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sz="2200" b="1">
                  <a:latin typeface="Courier New" pitchFamily="49" charset="0"/>
                  <a:cs typeface="Courier New" pitchFamily="49" charset="0"/>
                </a:rPr>
                <a:t>вывод </a:t>
              </a:r>
              <a:r>
                <a:rPr lang="en-US" sz="2200" b="1">
                  <a:latin typeface="Courier New" pitchFamily="49" charset="0"/>
                  <a:cs typeface="Courier New" pitchFamily="49" charset="0"/>
                </a:rPr>
                <a:t>M</a:t>
              </a:r>
              <a:endParaRPr lang="ru-RU" sz="2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639" y="889"/>
              <a:ext cx="998" cy="370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sz="2200" b="1" dirty="0">
                  <a:latin typeface="Courier New" pitchFamily="49" charset="0"/>
                </a:rPr>
                <a:t>M:=</a:t>
              </a:r>
              <a:r>
                <a:rPr lang="en-US" sz="2200" b="1" dirty="0">
                  <a:latin typeface="Arial" charset="0"/>
                </a:rPr>
                <a:t> </a:t>
              </a:r>
              <a:r>
                <a:rPr lang="en-US" sz="2200" b="1" dirty="0">
                  <a:latin typeface="Courier New" pitchFamily="49" charset="0"/>
                </a:rPr>
                <a:t>a</a:t>
              </a:r>
              <a:endParaRPr lang="ru-RU" sz="2200" b="1" dirty="0">
                <a:latin typeface="Courier New" pitchFamily="49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138" y="690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1982601" y="2408330"/>
            <a:ext cx="4616450" cy="24018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" name="AutoShape 53"/>
          <p:cNvSpPr>
            <a:spLocks noChangeArrowheads="1"/>
          </p:cNvSpPr>
          <p:nvPr/>
        </p:nvSpPr>
        <p:spPr bwMode="auto">
          <a:xfrm>
            <a:off x="7097526" y="3814855"/>
            <a:ext cx="1935162" cy="1358900"/>
          </a:xfrm>
          <a:prstGeom prst="wedgeRoundRectCallout">
            <a:avLst>
              <a:gd name="adj1" fmla="val -89918"/>
              <a:gd name="adj2" fmla="val 169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Arial" charset="0"/>
              </a:rPr>
              <a:t>неполная форма ветвления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7002276" y="1468530"/>
            <a:ext cx="2720975" cy="13112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M:= a;  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if b &gt; M then</a:t>
            </a:r>
          </a:p>
          <a:p>
            <a:pPr>
              <a:spcBef>
                <a:spcPct val="15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  M:= b;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90439" y="6184898"/>
            <a:ext cx="30797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</a:rPr>
              <a:t>M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latin typeface="Courier New" pitchFamily="49" charset="0"/>
              </a:rPr>
              <a:t>=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max</a:t>
            </a:r>
            <a:r>
              <a:rPr lang="en-US" sz="2800" b="1" dirty="0">
                <a:latin typeface="Courier New" pitchFamily="49" charset="0"/>
              </a:rPr>
              <a:t>(a, b)</a:t>
            </a:r>
            <a:endParaRPr lang="ru-RU" sz="2800" b="1" dirty="0">
              <a:latin typeface="Courier New" pitchFamily="49" charset="0"/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691964" y="5632448"/>
            <a:ext cx="3990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Решение в стиле </a:t>
            </a:r>
            <a:r>
              <a:rPr lang="en-US" altLang="ru-RU" sz="2400" b="1">
                <a:solidFill>
                  <a:srgbClr val="333399"/>
                </a:solidFill>
              </a:rPr>
              <a:t>Python: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555939" y="6184898"/>
            <a:ext cx="4629150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80340" indent="90170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M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if</a:t>
            </a:r>
            <a:r>
              <a:rPr lang="en-US" sz="2800" b="1" dirty="0">
                <a:latin typeface="Courier New"/>
                <a:ea typeface="Times New Roman"/>
              </a:rPr>
              <a:t> 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&gt;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b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else</a:t>
            </a:r>
            <a:r>
              <a:rPr lang="en-US" sz="2800" b="1" dirty="0">
                <a:latin typeface="Courier New"/>
                <a:ea typeface="Times New Roman"/>
              </a:rPr>
              <a:t> b</a:t>
            </a:r>
            <a:endParaRPr lang="ru-RU" sz="2800" b="1" dirty="0">
              <a:latin typeface="Courier New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46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11032" y="261938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Знаки отношений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98327" y="1968500"/>
            <a:ext cx="400050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09502" y="1968500"/>
            <a:ext cx="3984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endParaRPr lang="ru-RU" dirty="0"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93602" y="271145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93602" y="345440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09502" y="4197350"/>
            <a:ext cx="3984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93602" y="494030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&lt;&gt;</a:t>
            </a:r>
            <a:endParaRPr lang="ru-RU" dirty="0">
              <a:latin typeface="Arial" charset="0"/>
            </a:endParaRP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3400052" y="2019300"/>
            <a:ext cx="258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больше, меньше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3400052" y="2752725"/>
            <a:ext cx="2824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3400052" y="3495675"/>
            <a:ext cx="285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меньше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3400052" y="4238625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равно</a:t>
            </a: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3400052" y="5000625"/>
            <a:ext cx="1458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не равно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757832" y="2019300"/>
            <a:ext cx="400050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ru-RU" dirty="0">
              <a:latin typeface="Arial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269007" y="2019300"/>
            <a:ext cx="3984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endParaRPr lang="ru-RU" dirty="0">
              <a:latin typeface="Arial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053107" y="276225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8053107" y="3505200"/>
            <a:ext cx="614363" cy="5222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053107" y="424815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ru-RU" dirty="0">
              <a:latin typeface="Arial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053107" y="4991100"/>
            <a:ext cx="614363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!=</a:t>
            </a:r>
            <a:endParaRPr lang="ru-RU" dirty="0">
              <a:latin typeface="Arial" charset="0"/>
            </a:endParaRPr>
          </a:p>
        </p:txBody>
      </p:sp>
      <p:sp>
        <p:nvSpPr>
          <p:cNvPr id="25" name="Прямоугольник 9"/>
          <p:cNvSpPr>
            <a:spLocks noChangeArrowheads="1"/>
          </p:cNvSpPr>
          <p:nvPr/>
        </p:nvSpPr>
        <p:spPr bwMode="auto">
          <a:xfrm>
            <a:off x="8859557" y="2070100"/>
            <a:ext cx="2584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больше, меньше</a:t>
            </a:r>
          </a:p>
        </p:txBody>
      </p:sp>
      <p:sp>
        <p:nvSpPr>
          <p:cNvPr id="26" name="Прямоугольник 10"/>
          <p:cNvSpPr>
            <a:spLocks noChangeArrowheads="1"/>
          </p:cNvSpPr>
          <p:nvPr/>
        </p:nvSpPr>
        <p:spPr bwMode="auto">
          <a:xfrm>
            <a:off x="8859557" y="2803525"/>
            <a:ext cx="2824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больше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27" name="Прямоугольник 11"/>
          <p:cNvSpPr>
            <a:spLocks noChangeArrowheads="1"/>
          </p:cNvSpPr>
          <p:nvPr/>
        </p:nvSpPr>
        <p:spPr bwMode="auto">
          <a:xfrm>
            <a:off x="8859557" y="3546475"/>
            <a:ext cx="285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меньше</a:t>
            </a:r>
            <a:r>
              <a:rPr lang="en-US" altLang="ru-RU" sz="2400"/>
              <a:t> </a:t>
            </a:r>
            <a:r>
              <a:rPr lang="ru-RU" altLang="ru-RU" sz="2400"/>
              <a:t>или равно</a:t>
            </a:r>
          </a:p>
        </p:txBody>
      </p:sp>
      <p:sp>
        <p:nvSpPr>
          <p:cNvPr id="28" name="Прямоугольник 12"/>
          <p:cNvSpPr>
            <a:spLocks noChangeArrowheads="1"/>
          </p:cNvSpPr>
          <p:nvPr/>
        </p:nvSpPr>
        <p:spPr bwMode="auto">
          <a:xfrm>
            <a:off x="8859557" y="4289425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равно</a:t>
            </a:r>
          </a:p>
        </p:txBody>
      </p:sp>
      <p:sp>
        <p:nvSpPr>
          <p:cNvPr id="29" name="Прямоугольник 13"/>
          <p:cNvSpPr>
            <a:spLocks noChangeArrowheads="1"/>
          </p:cNvSpPr>
          <p:nvPr/>
        </p:nvSpPr>
        <p:spPr bwMode="auto">
          <a:xfrm>
            <a:off x="8859557" y="5051425"/>
            <a:ext cx="1458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не равно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1611032" y="1281627"/>
            <a:ext cx="1329392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/>
              <a:t>Pascal</a:t>
            </a:r>
            <a:endParaRPr lang="ru-RU" altLang="ru-RU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7886326" y="1296987"/>
            <a:ext cx="1329392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/>
              <a:t>Python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1732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144868" y="543672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03606" y="1051672"/>
            <a:ext cx="8420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A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Ввести три целых числа, найти максимальное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три целых числа: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1 5 4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Максимальное число 5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03606" y="3361485"/>
            <a:ext cx="8420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B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Ввести пять целых чисел, найти максимальное из них.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пять целых чисел: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1 5 4 3 2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Максимальное число 5</a:t>
            </a:r>
          </a:p>
        </p:txBody>
      </p:sp>
    </p:spTree>
    <p:extLst>
      <p:ext uri="{BB962C8B-B14F-4D97-AF65-F5344CB8AC3E}">
        <p14:creationId xmlns:p14="http://schemas.microsoft.com/office/powerpoint/2010/main" val="2053794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39315" y="5705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Вложенные условные операторы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3940" y="2002491"/>
            <a:ext cx="6499225" cy="267811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2066365" y="3069291"/>
            <a:ext cx="5765800" cy="15700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</a:p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Одного возраста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Борис старше</a:t>
            </a:r>
            <a:r>
              <a:rPr lang="en-US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6620903" y="4783791"/>
            <a:ext cx="3157537" cy="863600"/>
          </a:xfrm>
          <a:prstGeom prst="wedgeRoundRectCallout">
            <a:avLst>
              <a:gd name="adj1" fmla="val -45583"/>
              <a:gd name="adj2" fmla="val -934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>
                <a:latin typeface="Arial" charset="0"/>
              </a:rPr>
              <a:t>вложенный условный оператор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837765" y="4902854"/>
            <a:ext cx="2917825" cy="663575"/>
            <a:chOff x="433" y="3902"/>
            <a:chExt cx="1838" cy="418"/>
          </a:xfrm>
        </p:grpSpPr>
        <p:sp>
          <p:nvSpPr>
            <p:cNvPr id="7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54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Зачем нужен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Прямоугольник 6"/>
          <p:cNvSpPr>
            <a:spLocks noChangeArrowheads="1"/>
          </p:cNvSpPr>
          <p:nvPr/>
        </p:nvSpPr>
        <p:spPr bwMode="auto">
          <a:xfrm>
            <a:off x="1610753" y="1075391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: в переменных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400"/>
              <a:t> </a:t>
            </a:r>
            <a:r>
              <a:rPr lang="ru-RU" altLang="ru-RU" sz="2400"/>
              <a:t>и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/>
              <a:t> </a:t>
            </a:r>
            <a:r>
              <a:rPr lang="ru-RU" altLang="ru-RU" sz="2400"/>
              <a:t>записаны</a:t>
            </a:r>
            <a:r>
              <a:rPr lang="en-US" altLang="ru-RU" sz="2400"/>
              <a:t> </a:t>
            </a:r>
            <a:r>
              <a:rPr lang="ru-RU" altLang="ru-RU" sz="2400"/>
              <a:t>возрасты Андрея и Бориса. Кто из них старше?</a:t>
            </a:r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152590" y="1513541"/>
            <a:ext cx="3841750" cy="663575"/>
            <a:chOff x="433" y="3902"/>
            <a:chExt cx="2420" cy="418"/>
          </a:xfrm>
        </p:grpSpPr>
        <p:sp>
          <p:nvSpPr>
            <p:cNvPr id="11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21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9388" indent="-179388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Сколько вариантов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2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32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26185" y="1242919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Каскадное ветвление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00810" y="1912844"/>
            <a:ext cx="5343525" cy="23082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Андрей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b:</a:t>
            </a: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Одного возраста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Борис старше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111935" y="4559207"/>
            <a:ext cx="3251200" cy="663575"/>
            <a:chOff x="433" y="3902"/>
            <a:chExt cx="2048" cy="418"/>
          </a:xfrm>
        </p:grpSpPr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175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</a:t>
              </a:r>
              <a:r>
                <a:rPr lang="en-US" sz="2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400" b="1" dirty="0">
                  <a:latin typeface="+mn-lt"/>
                  <a:cs typeface="Courier New" pitchFamily="49" charset="0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</a:t>
              </a:r>
              <a:endPara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14444" y="445061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Сложные условия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2090644" y="953061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 dirty="0"/>
              <a:t>Задача</a:t>
            </a:r>
            <a:r>
              <a:rPr lang="ru-RU" altLang="ru-RU" sz="2400" dirty="0"/>
              <a:t>: набор сотрудников в возрасте </a:t>
            </a:r>
            <a:r>
              <a:rPr lang="ru-RU" altLang="ru-RU" sz="2400" b="1" dirty="0">
                <a:solidFill>
                  <a:srgbClr val="333399"/>
                </a:solidFill>
              </a:rPr>
              <a:t>25-40 лет </a:t>
            </a:r>
            <a:r>
              <a:rPr lang="ru-RU" altLang="ru-RU" sz="2400" dirty="0"/>
              <a:t>(включительно).</a:t>
            </a:r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8782" y="2056374"/>
            <a:ext cx="5927725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then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ru-RU" sz="2400"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writeln(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подходит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lang="ru-RU" sz="2400"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writeln(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не подходит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704169" y="2048436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and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10532" y="2651686"/>
            <a:ext cx="614362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endParaRPr lang="ru-RU" dirty="0"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704169" y="3858186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not</a:t>
            </a:r>
            <a:endParaRPr lang="ru-RU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90644" y="3829611"/>
            <a:ext cx="5908675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Приоритет :</a:t>
            </a: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and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b="1" dirty="0">
                <a:latin typeface="+mn-lt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xor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>
              <a:buClr>
                <a:schemeClr val="tx1"/>
              </a:buClr>
              <a:buFont typeface="+mj-lt"/>
              <a:buAutoNum type="arabicParenR"/>
              <a:defRPr/>
            </a:pPr>
            <a:r>
              <a:rPr lang="ru-RU" sz="2400" dirty="0">
                <a:latin typeface="Arial" charset="0"/>
              </a:rPr>
              <a:t>отношения (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ru-RU" sz="2400" dirty="0">
                <a:latin typeface="Arial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04169" y="3254936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</a:rPr>
              <a:t>xor</a:t>
            </a:r>
            <a:endParaRPr lang="ru-RU" dirty="0">
              <a:latin typeface="Arial" charset="0"/>
            </a:endParaRPr>
          </a:p>
        </p:txBody>
      </p:sp>
      <p:sp>
        <p:nvSpPr>
          <p:cNvPr id="10" name="AutoShape 53"/>
          <p:cNvSpPr>
            <a:spLocks noChangeArrowheads="1"/>
          </p:cNvSpPr>
          <p:nvPr/>
        </p:nvSpPr>
        <p:spPr bwMode="auto">
          <a:xfrm>
            <a:off x="5765707" y="3883586"/>
            <a:ext cx="2605087" cy="730250"/>
          </a:xfrm>
          <a:prstGeom prst="wedgeRoundRectCallout">
            <a:avLst>
              <a:gd name="adj1" fmla="val 62619"/>
              <a:gd name="adj2" fmla="val -9996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исключающее «ИЛИ»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3070132" y="2067486"/>
            <a:ext cx="3971925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&gt;=</a:t>
            </a: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&lt;=</a:t>
            </a: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AutoShape 53"/>
          <p:cNvSpPr>
            <a:spLocks noChangeArrowheads="1"/>
          </p:cNvSpPr>
          <p:nvPr/>
        </p:nvSpPr>
        <p:spPr bwMode="auto">
          <a:xfrm>
            <a:off x="5065619" y="1446774"/>
            <a:ext cx="2713038" cy="465137"/>
          </a:xfrm>
          <a:prstGeom prst="wedgeRoundRectCallout">
            <a:avLst>
              <a:gd name="adj1" fmla="val -34346"/>
              <a:gd name="adj2" fmla="val 761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сложное условие</a:t>
            </a:r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3597182" y="5823511"/>
            <a:ext cx="5356225" cy="663575"/>
            <a:chOff x="433" y="3902"/>
            <a:chExt cx="3373" cy="418"/>
          </a:xfrm>
        </p:grpSpPr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727" y="3969"/>
              <a:ext cx="307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Почему скобки обязательны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1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9088" y="1877079"/>
            <a:ext cx="538480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   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"подходит"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400" b="1" dirty="0">
              <a:solidFill>
                <a:srgbClr val="3333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"не подходит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18525" y="1821516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and</a:t>
            </a:r>
            <a:endParaRPr lang="ru-RU" dirty="0">
              <a:latin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626475" y="2564466"/>
            <a:ext cx="614363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or</a:t>
            </a:r>
            <a:endParaRPr lang="ru-RU" dirty="0"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18525" y="3307416"/>
            <a:ext cx="828675" cy="523875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not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20950" y="3878916"/>
            <a:ext cx="6034088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Приоритет :</a:t>
            </a: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ru-RU" sz="2400" dirty="0">
                <a:latin typeface="Arial" charset="0"/>
              </a:rPr>
              <a:t>отношения (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ru-RU" sz="2400" dirty="0">
                <a:latin typeface="Arial" charset="0"/>
              </a:rPr>
              <a:t>)</a:t>
            </a: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ru-RU" sz="2400" dirty="0">
                <a:latin typeface="+mn-lt"/>
                <a:cs typeface="Courier New" pitchFamily="49" charset="0"/>
              </a:rPr>
              <a:t> («НЕ»)</a:t>
            </a: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sz="2400" dirty="0">
                <a:latin typeface="Arial" charset="0"/>
                <a:cs typeface="Courier New" pitchFamily="49" charset="0"/>
              </a:rPr>
              <a:t> («И»)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14375" indent="-357188" eaLnBrk="1" hangingPunct="1"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ru-RU" sz="2400" dirty="0">
                <a:latin typeface="Arial" charset="0"/>
                <a:cs typeface="Courier New" pitchFamily="49" charset="0"/>
              </a:rPr>
              <a:t> («ИЛИ»)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3421063" y="1859616"/>
            <a:ext cx="38433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 &gt;=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 &lt;=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AutoShape 53"/>
          <p:cNvSpPr>
            <a:spLocks noChangeArrowheads="1"/>
          </p:cNvSpPr>
          <p:nvPr/>
        </p:nvSpPr>
        <p:spPr bwMode="auto">
          <a:xfrm>
            <a:off x="5495925" y="1319866"/>
            <a:ext cx="2713038" cy="465138"/>
          </a:xfrm>
          <a:prstGeom prst="wedgeRoundRectCallout">
            <a:avLst>
              <a:gd name="adj1" fmla="val -34347"/>
              <a:gd name="adj2" fmla="val 7617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>
                <a:latin typeface="Arial" charset="0"/>
              </a:rPr>
              <a:t>сложное условие</a:t>
            </a: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9345613" y="1853266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«И»</a:t>
            </a:r>
            <a:endParaRPr lang="ru-RU" altLang="ru-RU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9345613" y="2585104"/>
            <a:ext cx="1173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«ИЛИ»</a:t>
            </a:r>
            <a:endParaRPr lang="ru-RU" altLang="ru-RU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9345613" y="3326466"/>
            <a:ext cx="95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</a:rPr>
              <a:t>«НЕ»</a:t>
            </a:r>
            <a:endParaRPr lang="ru-RU" alt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14444" y="445061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Сложные условия</a:t>
            </a:r>
          </a:p>
        </p:txBody>
      </p:sp>
      <p:sp>
        <p:nvSpPr>
          <p:cNvPr id="13" name="Прямоугольник 3"/>
          <p:cNvSpPr>
            <a:spLocks noChangeArrowheads="1"/>
          </p:cNvSpPr>
          <p:nvPr/>
        </p:nvSpPr>
        <p:spPr bwMode="auto">
          <a:xfrm>
            <a:off x="2090644" y="953061"/>
            <a:ext cx="842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 dirty="0"/>
              <a:t>Задача</a:t>
            </a:r>
            <a:r>
              <a:rPr lang="ru-RU" altLang="ru-RU" sz="2400" dirty="0"/>
              <a:t>: набор сотрудников в возрасте </a:t>
            </a:r>
            <a:r>
              <a:rPr lang="ru-RU" altLang="ru-RU" sz="2400" b="1" dirty="0">
                <a:solidFill>
                  <a:srgbClr val="333399"/>
                </a:solidFill>
              </a:rPr>
              <a:t>25-40 лет </a:t>
            </a:r>
            <a:r>
              <a:rPr lang="ru-RU" altLang="ru-RU" sz="2400" dirty="0"/>
              <a:t>(включительно).</a:t>
            </a:r>
            <a:r>
              <a:rPr lang="en-US" altLang="ru-RU" sz="2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7395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build="p"/>
      <p:bldP spid="7" grpId="0" animBg="1"/>
      <p:bldP spid="8" grpId="0" animBg="1"/>
      <p:bldP spid="9" grpId="0"/>
      <p:bldP spid="10" grpId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2005479" y="400237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  <a:endParaRPr lang="ru-RU" altLang="ru-RU" dirty="0" smtClean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064217" y="908237"/>
            <a:ext cx="84201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A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Напишите программу, которая получает три числа и выводит количество одинаковых чисел в этой цепочке.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три числа: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5 5 5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Все числа одинаковые.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три числа: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5 7 5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Два числа одинаковые.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три числа: 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5 7 8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Нет одинаковых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401897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описания алгоритма</a:t>
            </a:r>
            <a:endParaRPr lang="ru-RU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956174" y="1690688"/>
            <a:ext cx="8353425" cy="3000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latin typeface="Courier New" pitchFamily="49" charset="0"/>
              </a:rPr>
              <a:t>алг</a:t>
            </a:r>
            <a:r>
              <a:rPr lang="ru-RU" sz="2800" b="1" dirty="0">
                <a:latin typeface="Courier New" pitchFamily="49" charset="0"/>
              </a:rPr>
              <a:t> </a:t>
            </a:r>
            <a:r>
              <a:rPr lang="ru-RU" sz="2800" b="1" dirty="0">
                <a:solidFill>
                  <a:srgbClr val="0000FF"/>
                </a:solidFill>
                <a:latin typeface="Courier New" pitchFamily="49" charset="0"/>
              </a:rPr>
              <a:t>Куку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 err="1">
                <a:latin typeface="Courier New" pitchFamily="49" charset="0"/>
              </a:rPr>
              <a:t>нач</a:t>
            </a:r>
            <a:r>
              <a:rPr lang="ru-RU" sz="2800" b="1" dirty="0">
                <a:latin typeface="Courier New" pitchFamily="49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 вывод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2+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 вывод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2=?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ru-RU" sz="2800" b="1" dirty="0">
                <a:latin typeface="Courier New" pitchFamily="49" charset="0"/>
              </a:rPr>
              <a:t>, нс</a:t>
            </a: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 вывод 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Ответ: 4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</a:rPr>
              <a:t>'</a:t>
            </a:r>
            <a:endParaRPr lang="ru-RU" sz="2800" b="1" dirty="0">
              <a:solidFill>
                <a:srgbClr val="0095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800" b="1" dirty="0">
                <a:latin typeface="Courier New" pitchFamily="49" charset="0"/>
              </a:rPr>
              <a:t>кон</a:t>
            </a:r>
            <a:endParaRPr lang="ru-RU" sz="28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868862" y="4927600"/>
            <a:ext cx="8280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2+2=?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b="1">
                <a:latin typeface="Courier New" panose="02070309020205020404" pitchFamily="49" charset="0"/>
              </a:rPr>
              <a:t>  Ответ: 4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2810249" y="5437188"/>
            <a:ext cx="71755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8" name="Равнобедренный треугольник 27"/>
          <p:cNvSpPr>
            <a:spLocks noChangeArrowheads="1"/>
          </p:cNvSpPr>
          <p:nvPr/>
        </p:nvSpPr>
        <p:spPr bwMode="auto">
          <a:xfrm rot="5400000">
            <a:off x="1699000" y="2857500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" name="Равнобедренный треугольник 28"/>
          <p:cNvSpPr>
            <a:spLocks noChangeArrowheads="1"/>
          </p:cNvSpPr>
          <p:nvPr/>
        </p:nvSpPr>
        <p:spPr bwMode="auto">
          <a:xfrm rot="5400000">
            <a:off x="1698999" y="3348038"/>
            <a:ext cx="239713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" name="Равнобедренный треугольник 29"/>
          <p:cNvSpPr>
            <a:spLocks noChangeArrowheads="1"/>
          </p:cNvSpPr>
          <p:nvPr/>
        </p:nvSpPr>
        <p:spPr bwMode="auto">
          <a:xfrm rot="5400000">
            <a:off x="1698999" y="3859213"/>
            <a:ext cx="239713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5139112" y="2457450"/>
            <a:ext cx="2513012" cy="550863"/>
          </a:xfrm>
          <a:prstGeom prst="wedgeRoundRectCallout">
            <a:avLst>
              <a:gd name="adj1" fmla="val -52876"/>
              <a:gd name="adj2" fmla="val 101452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новая строка</a:t>
            </a:r>
          </a:p>
        </p:txBody>
      </p:sp>
    </p:spTree>
    <p:extLst>
      <p:ext uri="{BB962C8B-B14F-4D97-AF65-F5344CB8AC3E}">
        <p14:creationId xmlns:p14="http://schemas.microsoft.com/office/powerpoint/2010/main" val="10029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uild="p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915832" y="100983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74570" y="1517836"/>
            <a:ext cx="842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400" b="1" dirty="0">
                <a:solidFill>
                  <a:srgbClr val="3333FF"/>
                </a:solidFill>
              </a:rPr>
              <a:t>«</a:t>
            </a:r>
            <a:r>
              <a:rPr lang="en-US" sz="2400" b="1" dirty="0">
                <a:solidFill>
                  <a:srgbClr val="3333FF"/>
                </a:solidFill>
              </a:rPr>
              <a:t>B</a:t>
            </a:r>
            <a:r>
              <a:rPr lang="ru-RU" sz="2400" b="1" dirty="0">
                <a:solidFill>
                  <a:srgbClr val="3333FF"/>
                </a:solidFill>
              </a:rPr>
              <a:t>»: </a:t>
            </a:r>
            <a:r>
              <a:rPr lang="ru-RU" sz="2400" dirty="0"/>
              <a:t>Напишите программу, которая получает номер месяца и выводит соответствующее ему время года или сообщение об ошибке. </a:t>
            </a:r>
            <a:endParaRPr lang="en-US" sz="2400" dirty="0"/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Весна.</a:t>
            </a:r>
          </a:p>
          <a:p>
            <a:pPr marL="714375" indent="-357188">
              <a:defRPr/>
            </a:pPr>
            <a:r>
              <a:rPr lang="ru-RU" sz="2400" b="1" dirty="0">
                <a:solidFill>
                  <a:srgbClr val="333399"/>
                </a:solidFill>
              </a:rPr>
              <a:t>Пример</a:t>
            </a:r>
            <a:r>
              <a:rPr lang="ru-RU" sz="2400" b="1" dirty="0"/>
              <a:t>: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Введите номер месяца:</a:t>
            </a:r>
          </a:p>
          <a:p>
            <a:pPr marL="714375">
              <a:defRPr/>
            </a:pP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  <a:p>
            <a:pPr marL="714375"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Неверный номер месяца.</a:t>
            </a:r>
          </a:p>
        </p:txBody>
      </p:sp>
    </p:spTree>
    <p:extLst>
      <p:ext uri="{BB962C8B-B14F-4D97-AF65-F5344CB8AC3E}">
        <p14:creationId xmlns:p14="http://schemas.microsoft.com/office/powerpoint/2010/main" val="7867454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68232" y="37334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Множественный выбор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57132" y="944843"/>
            <a:ext cx="5486400" cy="26765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m 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then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январь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m 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then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февраль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m 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then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декабрь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22382" y="3770593"/>
            <a:ext cx="5486400" cy="267811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case m of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январь'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февраль'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   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...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декабрь'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ошибка'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27573" y="244056"/>
            <a:ext cx="9845861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Использование списков и диапазонов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30425" y="1443412"/>
            <a:ext cx="6899275" cy="19399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case m of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d:=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28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невисокосный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год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 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d:=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31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else d:=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30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 flipH="1">
            <a:off x="1922463" y="1006849"/>
            <a:ext cx="381158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Число дней в месяце</a:t>
            </a:r>
            <a:r>
              <a:rPr lang="ru-RU" sz="24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ru-RU" sz="1400" dirty="0"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 flipH="1">
            <a:off x="1922463" y="3488112"/>
            <a:ext cx="3811587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Социальный статус</a:t>
            </a:r>
            <a:r>
              <a:rPr lang="ru-RU" sz="24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ru-RU" sz="1400" dirty="0">
              <a:latin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3991349"/>
            <a:ext cx="6419850" cy="19383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case v of 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дошкольник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   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17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школьник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   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else   write(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взрослый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137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86162" y="489884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Множественный выбор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41737" y="1107422"/>
            <a:ext cx="6115050" cy="52625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 eaLnBrk="0" hangingPunct="0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case c of 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а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антилопа'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      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Анапа'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...</a:t>
            </a:r>
          </a:p>
          <a:p>
            <a:pPr indent="90488"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я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ягуар'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                 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Якутск'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ошибка'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indent="90488"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4937312" y="1323322"/>
            <a:ext cx="2251075" cy="1063625"/>
          </a:xfrm>
          <a:prstGeom prst="wedgeRoundRectCallout">
            <a:avLst>
              <a:gd name="adj1" fmla="val -34346"/>
              <a:gd name="adj2" fmla="val 761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несколько операторов в блоке</a:t>
            </a:r>
          </a:p>
        </p:txBody>
      </p:sp>
    </p:spTree>
    <p:extLst>
      <p:ext uri="{BB962C8B-B14F-4D97-AF65-F5344CB8AC3E}">
        <p14:creationId xmlns:p14="http://schemas.microsoft.com/office/powerpoint/2010/main" val="4745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82" y="244493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Циклы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338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14924" y="1240024"/>
            <a:ext cx="8442325" cy="8302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  <a:defRPr/>
            </a:pPr>
            <a:r>
              <a:rPr lang="ru-RU" sz="2400" b="1" dirty="0">
                <a:solidFill>
                  <a:srgbClr val="333399"/>
                </a:solidFill>
                <a:latin typeface="Arial" charset="0"/>
              </a:rPr>
              <a:t>Цикл</a:t>
            </a:r>
            <a:r>
              <a:rPr lang="ru-RU" sz="24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– это многократное выполнение одинаковых действий.</a:t>
            </a:r>
          </a:p>
        </p:txBody>
      </p:sp>
      <p:sp>
        <p:nvSpPr>
          <p:cNvPr id="3" name="Прямоугольник 6"/>
          <p:cNvSpPr>
            <a:spLocks noChangeArrowheads="1"/>
          </p:cNvSpPr>
          <p:nvPr/>
        </p:nvSpPr>
        <p:spPr bwMode="auto">
          <a:xfrm>
            <a:off x="2114924" y="2189349"/>
            <a:ext cx="8442325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lvl="1" indent="-268288">
              <a:spcBef>
                <a:spcPct val="15000"/>
              </a:spcBef>
              <a:defRPr/>
            </a:pPr>
            <a:r>
              <a:rPr lang="ru-RU" sz="2400" b="1" dirty="0">
                <a:solidFill>
                  <a:srgbClr val="333399"/>
                </a:solidFill>
              </a:rPr>
              <a:t>Два вида циклов</a:t>
            </a:r>
            <a:r>
              <a:rPr lang="ru-RU" sz="2400" dirty="0"/>
              <a:t>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известным</a:t>
            </a:r>
            <a:r>
              <a:rPr lang="ru-RU" sz="2400" dirty="0"/>
              <a:t> числом шагов</a:t>
            </a:r>
            <a:r>
              <a:rPr lang="en-US" sz="2400" dirty="0"/>
              <a:t> (</a:t>
            </a:r>
            <a:r>
              <a:rPr lang="ru-RU" sz="2400" dirty="0"/>
              <a:t>сделать 10 раз</a:t>
            </a:r>
            <a:r>
              <a:rPr lang="en-US" sz="2400" dirty="0"/>
              <a:t>)</a:t>
            </a:r>
            <a:endParaRPr lang="ru-RU" sz="2400" dirty="0"/>
          </a:p>
          <a:p>
            <a:pPr marL="628650" lvl="1" indent="-268288">
              <a:spcBef>
                <a:spcPct val="15000"/>
              </a:spcBef>
              <a:buFontTx/>
              <a:buChar char="•"/>
              <a:defRPr/>
            </a:pPr>
            <a:r>
              <a:rPr lang="ru-RU" sz="2400" dirty="0"/>
              <a:t>цикл с </a:t>
            </a:r>
            <a:r>
              <a:rPr lang="ru-RU" sz="2400" b="1" dirty="0"/>
              <a:t>неизвестным</a:t>
            </a:r>
            <a:r>
              <a:rPr lang="ru-RU" sz="2400" dirty="0"/>
              <a:t> числом шагов (делать, пока не надоест)</a:t>
            </a:r>
          </a:p>
        </p:txBody>
      </p:sp>
      <p:sp>
        <p:nvSpPr>
          <p:cNvPr id="4" name="Прямоугольник 7"/>
          <p:cNvSpPr>
            <a:spLocks noChangeArrowheads="1"/>
          </p:cNvSpPr>
          <p:nvPr/>
        </p:nvSpPr>
        <p:spPr bwMode="auto">
          <a:xfrm>
            <a:off x="2114924" y="4099111"/>
            <a:ext cx="835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i="1"/>
              <a:t>Задача</a:t>
            </a:r>
            <a:r>
              <a:rPr lang="ru-RU" altLang="ru-RU" sz="2400"/>
              <a:t>. Вывести на экран 10</a:t>
            </a:r>
            <a:r>
              <a:rPr lang="en-US" altLang="ru-RU" sz="2400"/>
              <a:t> </a:t>
            </a:r>
            <a:r>
              <a:rPr lang="ru-RU" altLang="ru-RU" sz="2400"/>
              <a:t>раз слово «Привет».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683249" y="4702361"/>
            <a:ext cx="6977063" cy="663575"/>
            <a:chOff x="796" y="2336"/>
            <a:chExt cx="4395" cy="418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>
                  <a:latin typeface="Arial" charset="0"/>
                </a:rPr>
                <a:t>  Можно ли решить известными методами</a:t>
              </a:r>
              <a:r>
                <a:rPr lang="en-US" sz="2400">
                  <a:latin typeface="Arial" charset="0"/>
                </a:rPr>
                <a:t>?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0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35150" y="10277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Как организовать цикл?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95475" y="1631016"/>
            <a:ext cx="4951413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счётчик:=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&lt;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writeln(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привет'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5475" y="3577291"/>
            <a:ext cx="4951413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счётчик:=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sz="2400" b="1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счётчик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writeln(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привет'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уменьшить счётчик на </a:t>
            </a:r>
            <a:r>
              <a:rPr lang="ru-RU" sz="2400" b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468563" y="5498166"/>
            <a:ext cx="6977062" cy="663575"/>
            <a:chOff x="796" y="2336"/>
            <a:chExt cx="4395" cy="418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Какой способ удобнее для процессора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Прямоугольник 8"/>
          <p:cNvSpPr>
            <a:spLocks noChangeArrowheads="1"/>
          </p:cNvSpPr>
          <p:nvPr/>
        </p:nvSpPr>
        <p:spPr bwMode="auto">
          <a:xfrm>
            <a:off x="7080250" y="3709054"/>
            <a:ext cx="107156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8800" b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ru-RU" altLang="ru-RU" sz="7200">
              <a:solidFill>
                <a:srgbClr val="008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AutoShape 53"/>
          <p:cNvSpPr>
            <a:spLocks noChangeArrowheads="1"/>
          </p:cNvSpPr>
          <p:nvPr/>
        </p:nvSpPr>
        <p:spPr bwMode="auto">
          <a:xfrm>
            <a:off x="6780213" y="2248554"/>
            <a:ext cx="3625850" cy="1139825"/>
          </a:xfrm>
          <a:prstGeom prst="wedgeRoundRectCallout">
            <a:avLst>
              <a:gd name="adj1" fmla="val -32048"/>
              <a:gd name="adj2" fmla="val 11372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результат операции автоматически сравнивается с нулём!</a:t>
            </a:r>
          </a:p>
        </p:txBody>
      </p:sp>
    </p:spTree>
    <p:extLst>
      <p:ext uri="{BB962C8B-B14F-4D97-AF65-F5344CB8AC3E}">
        <p14:creationId xmlns:p14="http://schemas.microsoft.com/office/powerpoint/2010/main" val="23768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48915" y="310590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условием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2221940" y="824940"/>
            <a:ext cx="8343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Определить </a:t>
            </a:r>
            <a:r>
              <a:rPr lang="ru-RU" altLang="ru-RU" sz="2400" b="1">
                <a:solidFill>
                  <a:srgbClr val="333399"/>
                </a:solidFill>
              </a:rPr>
              <a:t>количество цифр</a:t>
            </a:r>
            <a:r>
              <a:rPr lang="ru-RU" altLang="ru-RU" sz="2400"/>
              <a:t> в десятичной записи целого положительного числа, записанного в переменную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40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44178" y="2055253"/>
            <a:ext cx="497046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счётчик:=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пока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r>
              <a:rPr lang="ru-RU" sz="2400" b="1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</a:p>
          <a:p>
            <a:pPr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отсечь последнюю цифру </a:t>
            </a:r>
            <a:r>
              <a:rPr lang="en-US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endParaRPr lang="ru-RU" sz="2400" b="1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увеличить счётчик на </a:t>
            </a:r>
            <a:r>
              <a:rPr lang="ru-RU" sz="2400" b="1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60474"/>
              </p:ext>
            </p:extLst>
          </p:nvPr>
        </p:nvGraphicFramePr>
        <p:xfrm>
          <a:off x="7803590" y="1994928"/>
          <a:ext cx="2789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63"/>
                <a:gridCol w="1630075"/>
              </a:tblGrid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счётчик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123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FF"/>
                    </a:solidFill>
                  </a:tcPr>
                </a:tc>
              </a:tr>
              <a:tr h="3752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65" marR="914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350528" y="3757053"/>
            <a:ext cx="5335587" cy="663575"/>
            <a:chOff x="796" y="2336"/>
            <a:chExt cx="3361" cy="418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06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отсечь последнюю цифру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3357003" y="4534928"/>
            <a:ext cx="2397125" cy="4603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n:= n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div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350528" y="5088965"/>
            <a:ext cx="4992687" cy="663575"/>
            <a:chOff x="796" y="2336"/>
            <a:chExt cx="3145" cy="41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8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увеличить счётчик на 1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3357003" y="5806515"/>
            <a:ext cx="4057650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счётчик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4" name="Блок-схема: процесс 13"/>
          <p:cNvSpPr>
            <a:spLocks noChangeArrowheads="1"/>
          </p:cNvSpPr>
          <p:nvPr/>
        </p:nvSpPr>
        <p:spPr bwMode="auto">
          <a:xfrm>
            <a:off x="7870265" y="3393515"/>
            <a:ext cx="2670175" cy="377825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" name="Блок-схема: процесс 14"/>
          <p:cNvSpPr>
            <a:spLocks noChangeArrowheads="1"/>
          </p:cNvSpPr>
          <p:nvPr/>
        </p:nvSpPr>
        <p:spPr bwMode="auto">
          <a:xfrm>
            <a:off x="7870265" y="4317440"/>
            <a:ext cx="2670175" cy="379413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6" name="Блок-схема: процесс 15"/>
          <p:cNvSpPr>
            <a:spLocks noChangeArrowheads="1"/>
          </p:cNvSpPr>
          <p:nvPr/>
        </p:nvSpPr>
        <p:spPr bwMode="auto">
          <a:xfrm>
            <a:off x="7870265" y="3876115"/>
            <a:ext cx="2670175" cy="379413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" name="Блок-схема: процесс 16"/>
          <p:cNvSpPr>
            <a:spLocks noChangeArrowheads="1"/>
          </p:cNvSpPr>
          <p:nvPr/>
        </p:nvSpPr>
        <p:spPr bwMode="auto">
          <a:xfrm>
            <a:off x="7870265" y="2931553"/>
            <a:ext cx="2670175" cy="377825"/>
          </a:xfrm>
          <a:prstGeom prst="flowChartProcess">
            <a:avLst/>
          </a:prstGeom>
          <a:solidFill>
            <a:srgbClr val="E6E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3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86162" y="7229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условием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46750" y="2377141"/>
            <a:ext cx="4200525" cy="20923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count:=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0" hangingPunct="0">
              <a:spcAft>
                <a:spcPts val="120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ru-RU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endParaRPr lang="ru-RU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endParaRPr lang="ru-RU" sz="2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Блок-схема: процесс 4"/>
          <p:cNvSpPr>
            <a:spLocks noChangeArrowheads="1"/>
          </p:cNvSpPr>
          <p:nvPr/>
        </p:nvSpPr>
        <p:spPr bwMode="auto">
          <a:xfrm>
            <a:off x="4597587" y="3277254"/>
            <a:ext cx="3289300" cy="755650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n:= n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count:= count +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7764650" y="4464704"/>
            <a:ext cx="1971675" cy="569912"/>
          </a:xfrm>
          <a:prstGeom prst="wedgeRoundRectCallout">
            <a:avLst>
              <a:gd name="adj1" fmla="val -60752"/>
              <a:gd name="adj2" fmla="val -13575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2424300" y="1477029"/>
            <a:ext cx="3171825" cy="709612"/>
          </a:xfrm>
          <a:prstGeom prst="wedgeRoundRectCallout">
            <a:avLst>
              <a:gd name="adj1" fmla="val 32874"/>
              <a:gd name="adj2" fmla="val 9768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начальное значение счётчика</a:t>
            </a: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5370700" y="2742266"/>
            <a:ext cx="1106487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6072375" y="1477029"/>
            <a:ext cx="2211387" cy="709612"/>
          </a:xfrm>
          <a:prstGeom prst="wedgeRoundRectCallout">
            <a:avLst>
              <a:gd name="adj1" fmla="val -44480"/>
              <a:gd name="adj2" fmla="val 1295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продолжения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2224275" y="2535891"/>
            <a:ext cx="1724025" cy="765175"/>
          </a:xfrm>
          <a:prstGeom prst="wedgeRoundRectCallout">
            <a:avLst>
              <a:gd name="adj1" fmla="val 69023"/>
              <a:gd name="adj2" fmla="val 123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заголовок цикла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368737" y="4731404"/>
            <a:ext cx="3773488" cy="663575"/>
            <a:chOff x="796" y="2336"/>
            <a:chExt cx="2377" cy="41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083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Зачем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begin-end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368737" y="5555316"/>
            <a:ext cx="8051800" cy="663575"/>
            <a:chOff x="796" y="2336"/>
            <a:chExt cx="5072" cy="418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77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Цикл с предусловием – проверка на входе в цикл!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4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53079" y="965014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условием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13667" y="2619189"/>
            <a:ext cx="4200525" cy="16922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      </a:t>
            </a:r>
          </a:p>
          <a:p>
            <a:pPr>
              <a:spcAft>
                <a:spcPts val="0"/>
              </a:spcAft>
              <a:defRPr/>
            </a:pPr>
            <a:endParaRPr lang="ru-RU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  <a:defRPr/>
            </a:pPr>
            <a:endParaRPr lang="ru-RU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Aft>
                <a:spcPts val="0"/>
              </a:spcAft>
              <a:defRPr/>
            </a:pPr>
            <a:endParaRPr lang="en-US" sz="20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Блок-схема: процесс 4"/>
          <p:cNvSpPr>
            <a:spLocks noChangeArrowheads="1"/>
          </p:cNvSpPr>
          <p:nvPr/>
        </p:nvSpPr>
        <p:spPr bwMode="auto">
          <a:xfrm>
            <a:off x="4364504" y="3431989"/>
            <a:ext cx="2330450" cy="755650"/>
          </a:xfrm>
          <a:prstGeom prst="flowChartProcess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//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US" altLang="ru-RU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 += 1</a:t>
            </a:r>
            <a:endParaRPr lang="en-US" altLang="ru-RU" sz="2400" b="1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7226767" y="3587564"/>
            <a:ext cx="1971675" cy="569913"/>
          </a:xfrm>
          <a:prstGeom prst="wedgeRoundRectCallout">
            <a:avLst>
              <a:gd name="adj1" fmla="val -80628"/>
              <a:gd name="adj2" fmla="val -5872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2191217" y="1719077"/>
            <a:ext cx="3171825" cy="709612"/>
          </a:xfrm>
          <a:prstGeom prst="wedgeRoundRectCallout">
            <a:avLst>
              <a:gd name="adj1" fmla="val 32874"/>
              <a:gd name="adj2" fmla="val 9768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начальное значение счётчика</a:t>
            </a: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5131267" y="3025589"/>
            <a:ext cx="1106487" cy="368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5839292" y="1719077"/>
            <a:ext cx="2211387" cy="709612"/>
          </a:xfrm>
          <a:prstGeom prst="wedgeRoundRectCallout">
            <a:avLst>
              <a:gd name="adj1" fmla="val -44480"/>
              <a:gd name="adj2" fmla="val 1295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продолжения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1991192" y="2777939"/>
            <a:ext cx="1724025" cy="765175"/>
          </a:xfrm>
          <a:prstGeom prst="wedgeRoundRectCallout">
            <a:avLst>
              <a:gd name="adj1" fmla="val 69023"/>
              <a:gd name="adj2" fmla="val 123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заголовок цикла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054692" y="4540064"/>
            <a:ext cx="8051800" cy="663575"/>
            <a:chOff x="796" y="2336"/>
            <a:chExt cx="5072" cy="41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77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Цикл с предусловием – проверка на входе в цикл!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7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Синтаксис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10699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Далее мы разберем синтаксис 2-х языков программирования. </a:t>
            </a:r>
          </a:p>
          <a:p>
            <a:pPr marL="0" indent="0" algn="ctr">
              <a:buNone/>
            </a:pPr>
            <a:r>
              <a:rPr lang="ru-RU" dirty="0" smtClean="0"/>
              <a:t>Ниже описаны особенности каждого из языков: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95944" y="2895600"/>
            <a:ext cx="5780313" cy="38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Pascal(Delphi)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096000" y="2895599"/>
            <a:ext cx="32657" cy="3842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2"/>
          <p:cNvSpPr txBox="1">
            <a:spLocks/>
          </p:cNvSpPr>
          <p:nvPr/>
        </p:nvSpPr>
        <p:spPr>
          <a:xfrm>
            <a:off x="6215743" y="2895599"/>
            <a:ext cx="5780313" cy="38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Python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2895599"/>
            <a:ext cx="122355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35785" y="7229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условием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40598" y="1697691"/>
            <a:ext cx="4408487" cy="19399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k:=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k &lt;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do begin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k:= k +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2515160" y="1238904"/>
            <a:ext cx="5421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При известном количестве шагов: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0598" y="4269441"/>
            <a:ext cx="4408487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k:=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k &lt;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do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 err="1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 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2515160" y="3810654"/>
            <a:ext cx="247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Зацикливание:</a:t>
            </a:r>
            <a:endParaRPr lang="ru-RU" altLang="ru-RU" b="1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9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014445" y="104569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условием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9258" y="2020421"/>
            <a:ext cx="4995862" cy="15700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k += 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2093820" y="1561634"/>
            <a:ext cx="5421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При известном количестве шагов:</a:t>
            </a:r>
            <a:endParaRPr lang="ru-RU" altLang="ru-RU" b="1">
              <a:solidFill>
                <a:srgbClr val="333399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9258" y="4187359"/>
            <a:ext cx="4995862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k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solidFill>
                  <a:srgbClr val="3333FF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привет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2093820" y="3728571"/>
            <a:ext cx="2474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Зацикливание:</a:t>
            </a:r>
            <a:endParaRPr lang="ru-RU" altLang="ru-RU" b="1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85526" y="579530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постусловием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01651" y="1544730"/>
            <a:ext cx="53054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repeat</a:t>
            </a:r>
          </a:p>
          <a:p>
            <a:pPr indent="90488" eaLnBrk="0" hangingPunct="0">
              <a:defRPr/>
            </a:pPr>
            <a:endParaRPr lang="ru-RU" sz="32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endParaRPr lang="ru-RU" sz="32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until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4914526" y="3579905"/>
            <a:ext cx="2212975" cy="781050"/>
          </a:xfrm>
          <a:prstGeom prst="wedgeRoundRectCallout">
            <a:avLst>
              <a:gd name="adj1" fmla="val -37113"/>
              <a:gd name="adj2" fmla="val -8600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</a:t>
            </a:r>
            <a:r>
              <a:rPr lang="ru-RU" sz="2400" b="1" dirty="0">
                <a:latin typeface="Arial" charset="0"/>
              </a:rPr>
              <a:t>окончания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1633164" y="1287555"/>
            <a:ext cx="1724025" cy="763588"/>
          </a:xfrm>
          <a:prstGeom prst="wedgeRoundRectCallout">
            <a:avLst>
              <a:gd name="adj1" fmla="val 69023"/>
              <a:gd name="adj2" fmla="val 1235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заголовок цикла</a:t>
            </a:r>
          </a:p>
        </p:txBody>
      </p:sp>
      <p:sp>
        <p:nvSpPr>
          <p:cNvPr id="6" name="Прямоугольник 7"/>
          <p:cNvSpPr>
            <a:spLocks noChangeArrowheads="1"/>
          </p:cNvSpPr>
          <p:nvPr/>
        </p:nvSpPr>
        <p:spPr bwMode="auto">
          <a:xfrm>
            <a:off x="3849314" y="1979705"/>
            <a:ext cx="4733925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904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'Введите n</a:t>
            </a:r>
            <a:r>
              <a:rPr lang="ru-RU" altLang="ru-RU" sz="2400" b="1">
                <a:solidFill>
                  <a:srgbClr val="00B0F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u-RU" altLang="ru-RU" sz="2400" b="1">
                <a:solidFill>
                  <a:srgbClr val="00B0F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0: '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read(n)</a:t>
            </a:r>
          </a:p>
        </p:txBody>
      </p:sp>
      <p:sp>
        <p:nvSpPr>
          <p:cNvPr id="7" name="Прямоугольник 8"/>
          <p:cNvSpPr>
            <a:spLocks noChangeArrowheads="1"/>
          </p:cNvSpPr>
          <p:nvPr/>
        </p:nvSpPr>
        <p:spPr bwMode="auto">
          <a:xfrm>
            <a:off x="4670051" y="2897280"/>
            <a:ext cx="1106488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&gt; 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7549776" y="1243105"/>
            <a:ext cx="1971675" cy="569913"/>
          </a:xfrm>
          <a:prstGeom prst="wedgeRoundRectCallout">
            <a:avLst>
              <a:gd name="adj1" fmla="val -41467"/>
              <a:gd name="adj2" fmla="val 8664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36339" y="4478430"/>
            <a:ext cx="82391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>
                <a:cs typeface="Times New Roman" panose="02020603050405020304" pitchFamily="18" charset="0"/>
              </a:rPr>
              <a:t>при входе в цикл условие </a:t>
            </a:r>
            <a:r>
              <a:rPr lang="ru-RU" altLang="ru-RU" sz="2400" b="1">
                <a:solidFill>
                  <a:srgbClr val="333399"/>
                </a:solidFill>
                <a:cs typeface="Times New Roman" panose="02020603050405020304" pitchFamily="18" charset="0"/>
              </a:rPr>
              <a:t>не проверяется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>
                <a:cs typeface="Times New Roman" panose="02020603050405020304" pitchFamily="18" charset="0"/>
              </a:rPr>
              <a:t>цикл всегда выполняется </a:t>
            </a:r>
            <a:r>
              <a:rPr lang="ru-RU" altLang="ru-RU" sz="2400" b="1">
                <a:solidFill>
                  <a:srgbClr val="333399"/>
                </a:solidFill>
                <a:cs typeface="Times New Roman" panose="02020603050405020304" pitchFamily="18" charset="0"/>
              </a:rPr>
              <a:t>хотя бы один раз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>
                <a:cs typeface="Times New Roman" panose="02020603050405020304" pitchFamily="18" charset="0"/>
              </a:rPr>
              <a:t>в последней строке указывают </a:t>
            </a:r>
            <a:r>
              <a:rPr lang="ru-RU" altLang="ru-RU" sz="2400" b="1">
                <a:solidFill>
                  <a:srgbClr val="333399"/>
                </a:solidFill>
                <a:cs typeface="Times New Roman" panose="02020603050405020304" pitchFamily="18" charset="0"/>
              </a:rPr>
              <a:t>условие окончания </a:t>
            </a:r>
            <a:r>
              <a:rPr lang="ru-RU" altLang="ru-RU" sz="2400">
                <a:cs typeface="Times New Roman" panose="02020603050405020304" pitchFamily="18" charset="0"/>
              </a:rPr>
              <a:t>цикла, а не условие его продолжения</a:t>
            </a: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13912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871009" y="5705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постусловием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48809" y="2319991"/>
            <a:ext cx="7926388" cy="15684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while True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</a:p>
          <a:p>
            <a:pPr algn="just" eaLnBrk="1" hangingPunct="1">
              <a:spcAft>
                <a:spcPts val="0"/>
              </a:spcAft>
              <a:defRPr/>
            </a:pPr>
            <a:endParaRPr lang="en-US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endParaRPr lang="en-US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180340" indent="90170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if</a:t>
            </a:r>
            <a:r>
              <a:rPr lang="en-US" sz="2400" b="1" dirty="0">
                <a:latin typeface="Courier New"/>
                <a:ea typeface="Times New Roman"/>
              </a:rPr>
              <a:t>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 break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2101197" y="3980516"/>
            <a:ext cx="1744662" cy="781050"/>
          </a:xfrm>
          <a:prstGeom prst="wedgeRoundRectCallout">
            <a:avLst>
              <a:gd name="adj1" fmla="val 32641"/>
              <a:gd name="adj2" fmla="val -7787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условие выхода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2344084" y="2675591"/>
            <a:ext cx="7467600" cy="8302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79388" indent="-92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ru-RU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 </a:t>
            </a:r>
            <a:r>
              <a:rPr lang="ru-RU" altLang="ru-RU" sz="24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"Введите положительное число:"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/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() )</a:t>
            </a:r>
            <a:endParaRPr lang="ru-RU" altLang="ru-RU" sz="2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8357534" y="3548716"/>
            <a:ext cx="1971675" cy="569913"/>
          </a:xfrm>
          <a:prstGeom prst="wedgeRoundRectCallout">
            <a:avLst>
              <a:gd name="adj1" fmla="val -41467"/>
              <a:gd name="adj2" fmla="val -94813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тело цикла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21822" y="5042554"/>
            <a:ext cx="82391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r>
              <a:rPr lang="ru-RU" altLang="ru-RU" sz="2400">
                <a:cs typeface="Times New Roman" panose="02020603050405020304" pitchFamily="18" charset="0"/>
              </a:rPr>
              <a:t>при входе в цикл условие </a:t>
            </a:r>
            <a:r>
              <a:rPr lang="ru-RU" altLang="ru-RU" sz="2400" b="1" i="1">
                <a:solidFill>
                  <a:srgbClr val="333399"/>
                </a:solidFill>
                <a:cs typeface="Times New Roman" panose="02020603050405020304" pitchFamily="18" charset="0"/>
              </a:rPr>
              <a:t>не</a:t>
            </a:r>
            <a:r>
              <a:rPr lang="ru-RU" altLang="ru-RU" sz="2400" b="1">
                <a:solidFill>
                  <a:srgbClr val="333399"/>
                </a:solidFill>
                <a:cs typeface="Times New Roman" panose="02020603050405020304" pitchFamily="18" charset="0"/>
              </a:rPr>
              <a:t> проверяется</a:t>
            </a:r>
          </a:p>
          <a:p>
            <a:pPr>
              <a:spcAft>
                <a:spcPts val="600"/>
              </a:spcAft>
              <a:buFontTx/>
              <a:buChar char="•"/>
            </a:pPr>
            <a:r>
              <a:rPr lang="ru-RU" altLang="ru-RU" sz="2400">
                <a:cs typeface="Times New Roman" panose="02020603050405020304" pitchFamily="18" charset="0"/>
              </a:rPr>
              <a:t>цикл всегда выполняется </a:t>
            </a:r>
            <a:r>
              <a:rPr lang="ru-RU" altLang="ru-RU" sz="2400" b="1">
                <a:solidFill>
                  <a:srgbClr val="333399"/>
                </a:solidFill>
                <a:cs typeface="Times New Roman" panose="02020603050405020304" pitchFamily="18" charset="0"/>
              </a:rPr>
              <a:t>хотя бы один раз</a:t>
            </a:r>
          </a:p>
        </p:txBody>
      </p:sp>
      <p:sp>
        <p:nvSpPr>
          <p:cNvPr id="8" name="Прямоугольник 3"/>
          <p:cNvSpPr>
            <a:spLocks noChangeArrowheads="1"/>
          </p:cNvSpPr>
          <p:nvPr/>
        </p:nvSpPr>
        <p:spPr bwMode="auto">
          <a:xfrm>
            <a:off x="1944034" y="1084916"/>
            <a:ext cx="8343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Обеспечить ввод </a:t>
            </a:r>
            <a:r>
              <a:rPr lang="ru-RU" altLang="ru-RU" sz="2400" b="1">
                <a:solidFill>
                  <a:srgbClr val="333399"/>
                </a:solidFill>
              </a:rPr>
              <a:t>положительного</a:t>
            </a:r>
            <a:r>
              <a:rPr lang="ru-RU" altLang="ru-RU" sz="2400"/>
              <a:t> числа в переменную </a:t>
            </a:r>
            <a:r>
              <a:rPr lang="ru-RU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400"/>
              <a:t>.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5149197" y="1618316"/>
            <a:ext cx="2168525" cy="781050"/>
          </a:xfrm>
          <a:prstGeom prst="wedgeRoundRectCallout">
            <a:avLst>
              <a:gd name="adj1" fmla="val -93787"/>
              <a:gd name="adj2" fmla="val 68467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бесконечный цикл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4028422" y="3980516"/>
            <a:ext cx="1744662" cy="781050"/>
          </a:xfrm>
          <a:prstGeom prst="wedgeRoundRectCallout">
            <a:avLst>
              <a:gd name="adj1" fmla="val -26017"/>
              <a:gd name="adj2" fmla="val -7648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прервать цикл</a:t>
            </a:r>
          </a:p>
        </p:txBody>
      </p:sp>
    </p:spTree>
    <p:extLst>
      <p:ext uri="{BB962C8B-B14F-4D97-AF65-F5344CB8AC3E}">
        <p14:creationId xmlns:p14="http://schemas.microsoft.com/office/powerpoint/2010/main" val="37701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build="p"/>
      <p:bldP spid="9" grpId="0" animBg="1"/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485527" y="391272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44265" y="899272"/>
            <a:ext cx="84201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A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Напишите программу, которая получает два целых числа A и B (0 &lt; A &lt; B) и выводит квадраты всех натуральных чисел в интервале от A до B. 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два целых числа: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10 12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10*10=100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11*11=121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12*12=144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44265" y="4021885"/>
            <a:ext cx="8640762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>
              <a:defRPr/>
            </a:pPr>
            <a:r>
              <a:rPr lang="ru-RU" sz="2200" b="1" dirty="0">
                <a:solidFill>
                  <a:srgbClr val="3333FF"/>
                </a:solidFill>
              </a:rPr>
              <a:t>«</a:t>
            </a:r>
            <a:r>
              <a:rPr lang="en-US" sz="2200" b="1" dirty="0">
                <a:solidFill>
                  <a:srgbClr val="3333FF"/>
                </a:solidFill>
              </a:rPr>
              <a:t>B</a:t>
            </a:r>
            <a:r>
              <a:rPr lang="ru-RU" sz="2200" b="1" dirty="0">
                <a:solidFill>
                  <a:srgbClr val="3333FF"/>
                </a:solidFill>
              </a:rPr>
              <a:t>»: </a:t>
            </a:r>
            <a:r>
              <a:rPr lang="ru-RU" sz="2200" dirty="0"/>
              <a:t>Напишите программу, которая получает два целых числа и находит их произведение, не используя операцию умножения. Учтите, что числа могут быть отрицательными.  </a:t>
            </a:r>
            <a:endParaRPr lang="en-US" sz="2200" dirty="0"/>
          </a:p>
          <a:p>
            <a:pPr marL="714375" indent="-357188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два числа:</a:t>
            </a:r>
          </a:p>
          <a:p>
            <a:pPr marL="714375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10 -15</a:t>
            </a:r>
          </a:p>
          <a:p>
            <a:pPr marL="714375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10*(-15)=-150</a:t>
            </a:r>
          </a:p>
        </p:txBody>
      </p:sp>
    </p:spTree>
    <p:extLst>
      <p:ext uri="{BB962C8B-B14F-4D97-AF65-F5344CB8AC3E}">
        <p14:creationId xmlns:p14="http://schemas.microsoft.com/office/powerpoint/2010/main" val="18967847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54468" y="812613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переменной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827493" y="1314263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все степени двойки от 2</a:t>
            </a:r>
            <a:r>
              <a:rPr lang="ru-RU" altLang="ru-RU" sz="2400" baseline="30000"/>
              <a:t>1</a:t>
            </a:r>
            <a:r>
              <a:rPr lang="ru-RU" altLang="ru-RU" sz="2400"/>
              <a:t> до 2</a:t>
            </a:r>
            <a:r>
              <a:rPr lang="ru-RU" altLang="ru-RU" sz="2400" baseline="30000"/>
              <a:t>10</a:t>
            </a:r>
            <a:r>
              <a:rPr lang="ru-RU" altLang="ru-RU" sz="2400"/>
              <a:t>.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746656" y="1869888"/>
            <a:ext cx="6537325" cy="663575"/>
            <a:chOff x="796" y="2336"/>
            <a:chExt cx="4117" cy="41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823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ru-RU" sz="2400" dirty="0">
                  <a:latin typeface="Arial" charset="0"/>
                </a:rPr>
                <a:t>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4806" y="2692213"/>
            <a:ext cx="3575050" cy="30480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          do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n:= n *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Прямоугольник 8"/>
          <p:cNvSpPr>
            <a:spLocks noChangeArrowheads="1"/>
          </p:cNvSpPr>
          <p:nvPr/>
        </p:nvSpPr>
        <p:spPr bwMode="auto">
          <a:xfrm>
            <a:off x="2006881" y="2704913"/>
            <a:ext cx="1290637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:= </a:t>
            </a:r>
            <a:r>
              <a:rPr lang="ru-RU" altLang="ru-RU" sz="2400" b="1">
                <a:solidFill>
                  <a:srgbClr val="0095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9"/>
          <p:cNvSpPr>
            <a:spLocks noChangeArrowheads="1"/>
          </p:cNvSpPr>
          <p:nvPr/>
        </p:nvSpPr>
        <p:spPr bwMode="auto">
          <a:xfrm>
            <a:off x="3145118" y="3428813"/>
            <a:ext cx="1474788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&lt;= </a:t>
            </a:r>
            <a:r>
              <a:rPr lang="ru-RU" altLang="ru-RU" sz="2400" b="1">
                <a:solidFill>
                  <a:srgbClr val="0095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ru-RU" altLang="ru-RU">
              <a:solidFill>
                <a:srgbClr val="0095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10"/>
          <p:cNvSpPr>
            <a:spLocks noChangeArrowheads="1"/>
          </p:cNvSpPr>
          <p:nvPr/>
        </p:nvSpPr>
        <p:spPr bwMode="auto">
          <a:xfrm>
            <a:off x="2368831" y="4922651"/>
            <a:ext cx="184467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k:= k + </a:t>
            </a:r>
            <a:r>
              <a:rPr lang="ru-RU" altLang="ru-RU" sz="2400" b="1">
                <a:solidFill>
                  <a:srgbClr val="0095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ru-RU" altLang="ru-RU">
              <a:solidFill>
                <a:srgbClr val="0095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878793" y="2692213"/>
            <a:ext cx="4092575" cy="23082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n:=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            do  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begin</a:t>
            </a: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(n);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n:= 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751918" y="3066863"/>
            <a:ext cx="2114550" cy="4159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bIns="0">
            <a:spAutoFit/>
          </a:bodyPr>
          <a:lstStyle/>
          <a:p>
            <a:pPr>
              <a:defRPr/>
            </a:pPr>
            <a:r>
              <a:rPr lang="ru-RU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935943" y="5283013"/>
            <a:ext cx="4308475" cy="663575"/>
            <a:chOff x="796" y="2336"/>
            <a:chExt cx="2714" cy="418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420" cy="29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Переменная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k</a:t>
              </a:r>
              <a:r>
                <a:rPr lang="en-US" sz="2400" dirty="0">
                  <a:latin typeface="Arial" charset="0"/>
                </a:rPr>
                <a:t> –</a:t>
              </a:r>
              <a:r>
                <a:rPr lang="ru-RU" sz="2400" dirty="0">
                  <a:latin typeface="Arial" charset="0"/>
                </a:rPr>
                <a:t> целая!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2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15197" y="418166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переменной</a:t>
            </a:r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388222" y="919816"/>
            <a:ext cx="847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Вывести 10 раз слово «Привет!».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475660" y="1475441"/>
            <a:ext cx="6200775" cy="663575"/>
            <a:chOff x="796" y="2336"/>
            <a:chExt cx="3906" cy="41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61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Можно ли сделать с</a:t>
              </a:r>
              <a:r>
                <a:rPr lang="en-US" sz="2400" dirty="0">
                  <a:latin typeface="Arial" charset="0"/>
                </a:rPr>
                <a:t> </a:t>
              </a:r>
              <a:r>
                <a:rPr lang="ru-RU" sz="2400" dirty="0">
                  <a:latin typeface="Arial" charset="0"/>
                </a:rPr>
                <a:t>циклом «пока»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45622" y="2210454"/>
            <a:ext cx="4035425" cy="1570037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Прямоугольник 11"/>
          <p:cNvSpPr>
            <a:spLocks noChangeArrowheads="1"/>
          </p:cNvSpPr>
          <p:nvPr/>
        </p:nvSpPr>
        <p:spPr bwMode="auto">
          <a:xfrm>
            <a:off x="3505947" y="2223154"/>
            <a:ext cx="90805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4728322" y="2588279"/>
            <a:ext cx="10922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ru-RU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endParaRPr lang="ru-RU" dirty="0">
              <a:solidFill>
                <a:srgbClr val="0095FF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Прямоугольник 14"/>
          <p:cNvSpPr>
            <a:spLocks noChangeArrowheads="1"/>
          </p:cNvSpPr>
          <p:nvPr/>
        </p:nvSpPr>
        <p:spPr bwMode="auto">
          <a:xfrm>
            <a:off x="3888535" y="3335991"/>
            <a:ext cx="1092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ru-RU" dirty="0">
              <a:solidFill>
                <a:srgbClr val="00B0F0"/>
              </a:solidFill>
              <a:latin typeface="Arial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712072" y="4550429"/>
            <a:ext cx="4333875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Привет!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12" name="Прямоугольник 16"/>
          <p:cNvSpPr>
            <a:spLocks noChangeArrowheads="1"/>
          </p:cNvSpPr>
          <p:nvPr/>
        </p:nvSpPr>
        <p:spPr bwMode="auto">
          <a:xfrm>
            <a:off x="2561385" y="4555191"/>
            <a:ext cx="27654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5861797" y="4064654"/>
            <a:ext cx="2443163" cy="781050"/>
          </a:xfrm>
          <a:prstGeom prst="wedgeRoundRectCallout">
            <a:avLst>
              <a:gd name="adj1" fmla="val -77303"/>
              <a:gd name="adj2" fmla="val 2162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 диапазоне </a:t>
            </a:r>
            <a:r>
              <a:rPr lang="en-US" sz="2400" dirty="0">
                <a:latin typeface="Arial" charset="0"/>
              </a:rPr>
              <a:t>[0,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4" name="Прямоугольник 6"/>
          <p:cNvSpPr>
            <a:spLocks noChangeArrowheads="1"/>
          </p:cNvSpPr>
          <p:nvPr/>
        </p:nvSpPr>
        <p:spPr bwMode="auto">
          <a:xfrm>
            <a:off x="1394572" y="3885266"/>
            <a:ext cx="3255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Цикл с переменной:</a:t>
            </a:r>
            <a:endParaRPr lang="ru-RU" altLang="ru-RU" b="1">
              <a:solidFill>
                <a:srgbClr val="333399"/>
              </a:solidFill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6230097" y="4972704"/>
            <a:ext cx="3155950" cy="663575"/>
            <a:chOff x="796" y="2336"/>
            <a:chExt cx="1988" cy="418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Не включая </a:t>
              </a:r>
              <a:r>
                <a:rPr lang="ru-RU" sz="2400" b="1" dirty="0">
                  <a:solidFill>
                    <a:srgbClr val="FF0000"/>
                  </a:solidFill>
                  <a:latin typeface="Arial" charset="0"/>
                </a:rPr>
                <a:t>10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561260" y="5852179"/>
            <a:ext cx="67849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  <a:sym typeface="Symbol"/>
              </a:rPr>
              <a:t></a:t>
            </a: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7,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8,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</a:t>
            </a:r>
            <a:endParaRPr 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69621" y="301625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Цикл с переменной: другой шаг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71509" y="1557338"/>
            <a:ext cx="5595937" cy="8302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ru-RU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  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k);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6419384" y="1570038"/>
            <a:ext cx="1290637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downto</a:t>
            </a:r>
            <a:endParaRPr lang="ru-RU" altLang="ru-RU">
              <a:solidFill>
                <a:srgbClr val="0095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2468096" y="995363"/>
            <a:ext cx="3068638" cy="479425"/>
          </a:xfrm>
          <a:prstGeom prst="wedgeRoundRectCallout">
            <a:avLst>
              <a:gd name="adj1" fmla="val 42940"/>
              <a:gd name="adj2" fmla="val 87307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5665321" y="995363"/>
            <a:ext cx="1268413" cy="479425"/>
          </a:xfrm>
          <a:prstGeom prst="wedgeRoundRectCallout">
            <a:avLst>
              <a:gd name="adj1" fmla="val -20696"/>
              <a:gd name="adj2" fmla="val 8012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целое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7068671" y="995363"/>
            <a:ext cx="1268413" cy="479425"/>
          </a:xfrm>
          <a:prstGeom prst="wedgeRoundRectCallout">
            <a:avLst>
              <a:gd name="adj1" fmla="val 22098"/>
              <a:gd name="adj2" fmla="val 8201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целое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7873534" y="2263775"/>
            <a:ext cx="1803400" cy="477838"/>
          </a:xfrm>
          <a:prstGeom prst="wedgeRoundRectCallout">
            <a:avLst>
              <a:gd name="adj1" fmla="val -60191"/>
              <a:gd name="adj2" fmla="val -10320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шаг «–1» 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229971" y="2924175"/>
            <a:ext cx="7005638" cy="663575"/>
            <a:chOff x="796" y="2336"/>
            <a:chExt cx="4413" cy="418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1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Шаг может быть равен только 1 или «–1» !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229971" y="3730625"/>
            <a:ext cx="4416425" cy="663575"/>
            <a:chOff x="796" y="2336"/>
            <a:chExt cx="2782" cy="418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248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сделать шаг</a:t>
              </a:r>
              <a:r>
                <a:rPr lang="en-US" sz="2400" dirty="0">
                  <a:latin typeface="Arial" charset="0"/>
                </a:rPr>
                <a:t> 2?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015784" y="4464050"/>
            <a:ext cx="4745037" cy="193833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 eaLnBrk="0" hangingPunct="0">
              <a:defRPr/>
            </a:pPr>
            <a:endParaRPr lang="en-US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:=</a:t>
            </a:r>
            <a:r>
              <a:rPr lang="ru-RU" sz="2400" b="1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 begin  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indent="90488" eaLnBrk="0" hangingPunct="0"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writeln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(k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k);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indent="90488" eaLnBrk="0" hangingPunct="0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end;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6" name="Прямоугольник 17"/>
          <p:cNvSpPr>
            <a:spLocks noChangeArrowheads="1"/>
          </p:cNvSpPr>
          <p:nvPr/>
        </p:nvSpPr>
        <p:spPr bwMode="auto">
          <a:xfrm>
            <a:off x="3126909" y="4502150"/>
            <a:ext cx="11906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k:=</a:t>
            </a:r>
            <a:r>
              <a:rPr lang="en-US" altLang="ru-RU" sz="24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1;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8"/>
          <p:cNvSpPr>
            <a:spLocks noChangeArrowheads="1"/>
          </p:cNvSpPr>
          <p:nvPr/>
        </p:nvSpPr>
        <p:spPr bwMode="auto">
          <a:xfrm>
            <a:off x="3471396" y="5589588"/>
            <a:ext cx="1544638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k:=</a:t>
            </a:r>
            <a:r>
              <a:rPr lang="ru-RU" altLang="ru-RU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ru-RU" altLang="ru-RU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ru-RU" altLang="ru-RU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02703" y="803649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 smtClean="0"/>
              <a:t>Цикл с переменной: другой шаг</a:t>
            </a:r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8624141" y="1541837"/>
            <a:ext cx="736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ru-RU" altLang="ru-RU">
              <a:solidFill>
                <a:srgbClr val="0000FF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236166" y="3183312"/>
            <a:ext cx="3248025" cy="663575"/>
            <a:chOff x="796" y="2336"/>
            <a:chExt cx="2046" cy="41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75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получится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7477966" y="4304087"/>
            <a:ext cx="552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altLang="ru-RU" sz="2400" b="1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81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59866" y="4599362"/>
            <a:ext cx="4930775" cy="83026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9" name="Прямоугольник 16"/>
          <p:cNvSpPr>
            <a:spLocks noChangeArrowheads="1"/>
          </p:cNvSpPr>
          <p:nvPr/>
        </p:nvSpPr>
        <p:spPr bwMode="auto">
          <a:xfrm>
            <a:off x="3209178" y="4604124"/>
            <a:ext cx="3502025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359866" y="2019674"/>
            <a:ext cx="493077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11" name="Прямоугольник 16"/>
          <p:cNvSpPr>
            <a:spLocks noChangeArrowheads="1"/>
          </p:cNvSpPr>
          <p:nvPr/>
        </p:nvSpPr>
        <p:spPr bwMode="auto">
          <a:xfrm>
            <a:off x="3209178" y="2024437"/>
            <a:ext cx="3686175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-1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sz="2400" b="1">
              <a:solidFill>
                <a:srgbClr val="0095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 bwMode="auto">
          <a:xfrm>
            <a:off x="6476253" y="1444999"/>
            <a:ext cx="1163638" cy="406400"/>
          </a:xfrm>
          <a:prstGeom prst="wedgeRoundRectCallout">
            <a:avLst>
              <a:gd name="adj1" fmla="val -57955"/>
              <a:gd name="adj2" fmla="val 110848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шаг</a:t>
            </a:r>
            <a:endParaRPr lang="en-US" sz="2400" dirty="0">
              <a:latin typeface="Arial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366216" y="1437062"/>
            <a:ext cx="387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10,</a:t>
            </a:r>
            <a:r>
              <a:rPr lang="ru-RU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,8,7,6,5,4,3,2,1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4988766" y="4083424"/>
            <a:ext cx="184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1,3,5,7,9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 animBg="1"/>
      <p:bldP spid="13" grpId="0"/>
      <p:bldP spid="1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 txBox="1">
            <a:spLocks/>
          </p:cNvSpPr>
          <p:nvPr/>
        </p:nvSpPr>
        <p:spPr>
          <a:xfrm>
            <a:off x="1835150" y="1251884"/>
            <a:ext cx="8375650" cy="471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mtClean="0"/>
              <a:t>Задачи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893888" y="1759884"/>
            <a:ext cx="84201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0238" indent="-63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«</a:t>
            </a:r>
            <a:r>
              <a:rPr lang="en-US" altLang="ru-RU" sz="2400" b="1">
                <a:solidFill>
                  <a:srgbClr val="3333FF"/>
                </a:solidFill>
              </a:rPr>
              <a:t>A</a:t>
            </a:r>
            <a:r>
              <a:rPr lang="ru-RU" altLang="ru-RU" sz="2400" b="1">
                <a:solidFill>
                  <a:srgbClr val="3333FF"/>
                </a:solidFill>
              </a:rPr>
              <a:t>»: </a:t>
            </a:r>
            <a:r>
              <a:rPr lang="ru-RU" altLang="ru-RU" sz="2400"/>
              <a:t>Найдите все пятизначные числа, которые при делении на 133 дают в остатке 125, а при делении на 134 дают в остатке 111.  </a:t>
            </a:r>
            <a:endParaRPr lang="en-US" altLang="ru-RU" sz="2400"/>
          </a:p>
          <a:p>
            <a:pPr eaLnBrk="1" hangingPunct="1"/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/>
            <a:r>
              <a:rPr lang="ru-RU" altLang="ru-RU" sz="2400" b="1">
                <a:solidFill>
                  <a:srgbClr val="3333FF"/>
                </a:solidFill>
              </a:rPr>
              <a:t>«</a:t>
            </a:r>
            <a:r>
              <a:rPr lang="en-US" altLang="ru-RU" sz="2400" b="1">
                <a:solidFill>
                  <a:srgbClr val="3333FF"/>
                </a:solidFill>
              </a:rPr>
              <a:t>B</a:t>
            </a:r>
            <a:r>
              <a:rPr lang="ru-RU" altLang="ru-RU" sz="2400" b="1">
                <a:solidFill>
                  <a:srgbClr val="3333FF"/>
                </a:solidFill>
              </a:rPr>
              <a:t>»: </a:t>
            </a:r>
            <a:r>
              <a:rPr lang="ru-RU" altLang="ru-RU" sz="2400"/>
              <a:t>Натуральное число называется </a:t>
            </a:r>
            <a:r>
              <a:rPr lang="ru-RU" altLang="ru-RU" sz="2400" b="1"/>
              <a:t>числом Армстронга</a:t>
            </a:r>
            <a:r>
              <a:rPr lang="ru-RU" altLang="ru-RU" sz="2400"/>
              <a:t>, если сумма цифр числа, возведенных в N-ную степень (где N – количество цифр в числе) равна самому числу. Например, 153 = 1</a:t>
            </a:r>
            <a:r>
              <a:rPr lang="ru-RU" altLang="ru-RU" sz="2400" baseline="30000"/>
              <a:t>3</a:t>
            </a:r>
            <a:r>
              <a:rPr lang="ru-RU" altLang="ru-RU" sz="2400"/>
              <a:t> + 5</a:t>
            </a:r>
            <a:r>
              <a:rPr lang="ru-RU" altLang="ru-RU" sz="2400" baseline="30000"/>
              <a:t>3</a:t>
            </a:r>
            <a:r>
              <a:rPr lang="ru-RU" altLang="ru-RU" sz="2400"/>
              <a:t> + 3</a:t>
            </a:r>
            <a:r>
              <a:rPr lang="ru-RU" altLang="ru-RU" sz="2400" baseline="30000"/>
              <a:t>3</a:t>
            </a:r>
            <a:r>
              <a:rPr lang="ru-RU" altLang="ru-RU" sz="2400"/>
              <a:t>. Найдите все трёхзначные Армстронга.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1843050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6051</Words>
  <Application>Microsoft Office PowerPoint</Application>
  <PresentationFormat>Широкоэкранный</PresentationFormat>
  <Paragraphs>1463</Paragraphs>
  <Slides>111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21" baseType="lpstr">
      <vt:lpstr>Arial</vt:lpstr>
      <vt:lpstr>Arial Black</vt:lpstr>
      <vt:lpstr>Calibri</vt:lpstr>
      <vt:lpstr>Calibri Light</vt:lpstr>
      <vt:lpstr>Courier New</vt:lpstr>
      <vt:lpstr>Symbol</vt:lpstr>
      <vt:lpstr>Times New Roman</vt:lpstr>
      <vt:lpstr>Wingdings</vt:lpstr>
      <vt:lpstr>Тема Office</vt:lpstr>
      <vt:lpstr>Формула</vt:lpstr>
      <vt:lpstr>Синтаксис языков программирования Back End</vt:lpstr>
      <vt:lpstr>Правильный код</vt:lpstr>
      <vt:lpstr>Алгоритм</vt:lpstr>
      <vt:lpstr>Свойства алгоритма</vt:lpstr>
      <vt:lpstr>Пример работы алгоритма</vt:lpstr>
      <vt:lpstr>Способы описания алгоритма</vt:lpstr>
      <vt:lpstr>Способы описания алгоритма</vt:lpstr>
      <vt:lpstr>Способы описания алгоритма</vt:lpstr>
      <vt:lpstr>Синтаксис языка</vt:lpstr>
      <vt:lpstr>Пустые программы</vt:lpstr>
      <vt:lpstr>Презентация PowerPoint</vt:lpstr>
      <vt:lpstr>Презентация PowerPoint</vt:lpstr>
      <vt:lpstr>Данные</vt:lpstr>
      <vt:lpstr>Презентация PowerPoint</vt:lpstr>
      <vt:lpstr>Презентация PowerPoint</vt:lpstr>
      <vt:lpstr>Презентация PowerPoint</vt:lpstr>
      <vt:lpstr>Операции над данными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Системные функции</vt:lpstr>
      <vt:lpstr>Стандартные функции</vt:lpstr>
      <vt:lpstr>Презентация PowerPoint</vt:lpstr>
      <vt:lpstr>Массивы</vt:lpstr>
      <vt:lpstr>Массив – хранение групп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Функции/Процедуры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- вывод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 ветвления(Условия, Условный)</vt:lpstr>
      <vt:lpstr>Презентация PowerPoint</vt:lpstr>
      <vt:lpstr>Условный оператор: полная форма</vt:lpstr>
      <vt:lpstr>Условный оператор: неполная форма</vt:lpstr>
      <vt:lpstr>Знаки отношений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Классы</vt:lpstr>
      <vt:lpstr>Файлы и их подключение</vt:lpstr>
      <vt:lpstr>Библиотеки</vt:lpstr>
      <vt:lpstr>Рекурсия</vt:lpstr>
      <vt:lpstr>ООП (объектно-ориентированное программирование)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Синтаксис языков программирования</dc:title>
  <dc:creator>student</dc:creator>
  <cp:lastModifiedBy>1</cp:lastModifiedBy>
  <cp:revision>204</cp:revision>
  <dcterms:created xsi:type="dcterms:W3CDTF">2018-12-12T13:23:27Z</dcterms:created>
  <dcterms:modified xsi:type="dcterms:W3CDTF">2018-12-20T09:59:39Z</dcterms:modified>
</cp:coreProperties>
</file>