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2" r:id="rId4"/>
    <p:sldId id="256" r:id="rId5"/>
    <p:sldId id="258" r:id="rId6"/>
    <p:sldId id="263" r:id="rId7"/>
    <p:sldId id="264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38F2-0DB5-4847-9AF9-1095C74E2454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93C9-1005-4843-A162-BB4AA78A8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93C9-1005-4843-A162-BB4AA78A84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2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E8B-17DA-48F8-9E94-FA741C477D42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11" Type="http://schemas.openxmlformats.org/officeDocument/2006/relationships/image" Target="../media/image16.tiff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tiff"/><Relationship Id="rId9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84784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Cellulose/MOFs composites Project</a:t>
            </a:r>
          </a:p>
          <a:p>
            <a:pPr algn="ctr"/>
            <a:endParaRPr lang="en-GB" sz="3200" dirty="0"/>
          </a:p>
          <a:p>
            <a:pPr algn="ctr"/>
            <a:r>
              <a:rPr lang="en-GB" dirty="0" smtClean="0"/>
              <a:t>Anders Teigland, Alexandre Khaldi, Patrick Beldon, Tony Cheetham, Stoyan Smoukov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1066" y="4643844"/>
            <a:ext cx="448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AIM: Improve mechanical properties of MOFs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Aim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</a:t>
            </a:r>
            <a:r>
              <a:rPr lang="nb-NO" dirty="0" smtClean="0"/>
              <a:t> </a:t>
            </a:r>
            <a:r>
              <a:rPr lang="en-GB" dirty="0" smtClean="0"/>
              <a:t>mechanical</a:t>
            </a:r>
            <a:r>
              <a:rPr lang="nb-NO" dirty="0" smtClean="0"/>
              <a:t> </a:t>
            </a:r>
            <a:r>
              <a:rPr lang="en-GB" dirty="0" smtClean="0"/>
              <a:t>stability</a:t>
            </a:r>
          </a:p>
          <a:p>
            <a:r>
              <a:rPr lang="en-GB" dirty="0" smtClean="0"/>
              <a:t>Scalable</a:t>
            </a:r>
            <a:r>
              <a:rPr lang="nb-NO" dirty="0" smtClean="0"/>
              <a:t> </a:t>
            </a:r>
            <a:r>
              <a:rPr lang="en-GB" dirty="0" smtClean="0"/>
              <a:t>synthesis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9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ZIFS</a:t>
            </a:r>
          </a:p>
          <a:p>
            <a:pPr lvl="1"/>
            <a:r>
              <a:rPr lang="en-GB" dirty="0" smtClean="0"/>
              <a:t>High surface area</a:t>
            </a:r>
          </a:p>
          <a:p>
            <a:pPr lvl="1"/>
            <a:r>
              <a:rPr lang="en-GB" dirty="0" smtClean="0"/>
              <a:t>Thermally and chemically stable</a:t>
            </a:r>
          </a:p>
          <a:p>
            <a:pPr lvl="1"/>
            <a:r>
              <a:rPr lang="en-GB" dirty="0" smtClean="0"/>
              <a:t>Low shear modulus</a:t>
            </a:r>
          </a:p>
          <a:p>
            <a:r>
              <a:rPr lang="en-GB" dirty="0" smtClean="0"/>
              <a:t>Polymer composite</a:t>
            </a:r>
          </a:p>
          <a:p>
            <a:pPr lvl="1"/>
            <a:r>
              <a:rPr lang="en-GB" dirty="0" smtClean="0"/>
              <a:t>Mainly membranes</a:t>
            </a:r>
          </a:p>
          <a:p>
            <a:pPr lvl="1"/>
            <a:r>
              <a:rPr lang="en-GB" dirty="0" smtClean="0"/>
              <a:t>Improves mechanical properties and separation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1631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2" t="28776" r="48745" b="19540"/>
          <a:stretch/>
        </p:blipFill>
        <p:spPr bwMode="auto">
          <a:xfrm>
            <a:off x="4661752" y="900515"/>
            <a:ext cx="2523896" cy="531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Metal organic frameworks (MOFs)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40053" y="531475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HKUST-1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96136" y="2924944"/>
            <a:ext cx="158417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11760" y="2556261"/>
            <a:ext cx="470098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11760" y="1253572"/>
            <a:ext cx="468709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8224" y="976573"/>
            <a:ext cx="143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cupric nitrate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5856" y="2996952"/>
            <a:ext cx="93610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588224" y="191683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trimesic acid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9632" y="976573"/>
            <a:ext cx="132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Zinc Nitrate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41025" y="-35052406"/>
            <a:ext cx="2286000" cy="809760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/>
          </a:p>
          <a:p>
            <a:r>
              <a:rPr lang="en-GB" dirty="0" err="1" smtClean="0">
                <a:effectLst/>
                <a:latin typeface="Arial"/>
              </a:rPr>
              <a:t>Mechanosynthesis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DOI: 10.1002/anie.201005547</a:t>
            </a:r>
          </a:p>
          <a:p>
            <a:r>
              <a:rPr lang="en-GB" dirty="0" smtClean="0">
                <a:effectLst/>
                <a:latin typeface="Times New Roman"/>
              </a:rPr>
              <a:t>Rapid Room-Temperature Synthesis of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r>
              <a:rPr lang="en-GB" dirty="0" smtClean="0">
                <a:effectLst/>
                <a:latin typeface="Times New Roman"/>
              </a:rPr>
              <a:t> </a:t>
            </a:r>
            <a:r>
              <a:rPr lang="en-GB" dirty="0" err="1" smtClean="0">
                <a:effectLst/>
                <a:latin typeface="Times New Roman"/>
              </a:rPr>
              <a:t>Imidazolate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Frameworks by Using </a:t>
            </a:r>
            <a:r>
              <a:rPr lang="en-GB" dirty="0" err="1" smtClean="0">
                <a:effectLst/>
                <a:latin typeface="Times New Roman"/>
              </a:rPr>
              <a:t>Mechanochemistry</a:t>
            </a:r>
            <a:r>
              <a:rPr lang="en-GB" dirty="0" smtClean="0">
                <a:effectLst/>
                <a:latin typeface="Times New Roman"/>
              </a:rPr>
              <a:t>**</a:t>
            </a:r>
          </a:p>
          <a:p>
            <a:r>
              <a:rPr lang="en-GB" dirty="0" smtClean="0">
                <a:effectLst/>
                <a:latin typeface="Arial"/>
              </a:rPr>
              <a:t>Patrick J. Beldon, </a:t>
            </a:r>
            <a:r>
              <a:rPr lang="en-GB" dirty="0" err="1" smtClean="0">
                <a:effectLst/>
                <a:latin typeface="Arial"/>
              </a:rPr>
              <a:t>Lszl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Fbin</a:t>
            </a:r>
            <a:r>
              <a:rPr lang="en-GB" dirty="0" smtClean="0">
                <a:effectLst/>
                <a:latin typeface="Arial"/>
              </a:rPr>
              <a:t>, Robin S. Stein,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Anthony K. Cheetham, and</a:t>
            </a:r>
          </a:p>
          <a:p>
            <a:r>
              <a:rPr lang="en-GB" dirty="0" err="1" smtClean="0">
                <a:effectLst/>
                <a:latin typeface="Arial"/>
              </a:rPr>
              <a:t>Tomislav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*</a:t>
            </a:r>
          </a:p>
          <a:p>
            <a:r>
              <a:rPr lang="en-GB" dirty="0" smtClean="0">
                <a:effectLst/>
                <a:latin typeface="Times New Roman"/>
              </a:rPr>
              <a:t>Depletion of mineral and energy sources is steering research</a:t>
            </a:r>
          </a:p>
          <a:p>
            <a:r>
              <a:rPr lang="en-GB" dirty="0" smtClean="0">
                <a:effectLst/>
                <a:latin typeface="Times New Roman"/>
              </a:rPr>
              <a:t>and technology towards more economically and environ-</a:t>
            </a:r>
          </a:p>
          <a:p>
            <a:r>
              <a:rPr lang="en-GB" dirty="0" smtClean="0">
                <a:effectLst/>
                <a:latin typeface="Times New Roman"/>
              </a:rPr>
              <a:t>mentally acceptable synthesis.</a:t>
            </a:r>
          </a:p>
          <a:p>
            <a:r>
              <a:rPr lang="en-GB" dirty="0" smtClean="0">
                <a:effectLst/>
                <a:latin typeface="Times New Roman"/>
              </a:rPr>
              <a:t>[1]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synthesis</a:t>
            </a:r>
          </a:p>
          <a:p>
            <a:r>
              <a:rPr lang="en-GB" dirty="0" smtClean="0">
                <a:effectLst/>
                <a:latin typeface="Times New Roman"/>
              </a:rPr>
              <a:t>has shown significant potential for the clean and energy-</a:t>
            </a:r>
          </a:p>
          <a:p>
            <a:r>
              <a:rPr lang="en-GB" dirty="0" smtClean="0">
                <a:effectLst/>
                <a:latin typeface="Times New Roman"/>
              </a:rPr>
              <a:t>efficient construction of molecules and materials.</a:t>
            </a:r>
          </a:p>
          <a:p>
            <a:r>
              <a:rPr lang="en-GB" dirty="0" smtClean="0">
                <a:effectLst/>
                <a:latin typeface="Times New Roman"/>
              </a:rPr>
              <a:t>[2]</a:t>
            </a:r>
          </a:p>
          <a:p>
            <a:r>
              <a:rPr lang="en-GB" dirty="0" smtClean="0">
                <a:effectLst/>
                <a:latin typeface="Times New Roman"/>
              </a:rPr>
              <a:t>Modified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methods such as liquid-assisted grinding</a:t>
            </a:r>
          </a:p>
          <a:p>
            <a:r>
              <a:rPr lang="en-GB" dirty="0" smtClean="0">
                <a:effectLst/>
                <a:latin typeface="Times New Roman"/>
              </a:rPr>
              <a:t>(LAG) or ion- and liquid-assisted grinding (ILAG) were</a:t>
            </a:r>
          </a:p>
          <a:p>
            <a:r>
              <a:rPr lang="en-GB" dirty="0" smtClean="0">
                <a:effectLst/>
                <a:latin typeface="Times New Roman"/>
              </a:rPr>
              <a:t>recently demonstrated to be highly efficient for the selective</a:t>
            </a:r>
          </a:p>
          <a:p>
            <a:r>
              <a:rPr lang="en-GB" dirty="0" smtClean="0">
                <a:effectLst/>
                <a:latin typeface="Times New Roman"/>
              </a:rPr>
              <a:t>construction of pillared metal–organic frameworks (MOFs)</a:t>
            </a:r>
          </a:p>
          <a:p>
            <a:r>
              <a:rPr lang="en-GB" dirty="0" smtClean="0">
                <a:effectLst/>
                <a:latin typeface="Times New Roman"/>
              </a:rPr>
              <a:t>directly from a metal oxide.</a:t>
            </a:r>
          </a:p>
          <a:p>
            <a:r>
              <a:rPr lang="en-GB" dirty="0" smtClean="0">
                <a:effectLst/>
                <a:latin typeface="Times New Roman"/>
              </a:rPr>
              <a:t>[3,4]</a:t>
            </a:r>
          </a:p>
          <a:p>
            <a:r>
              <a:rPr lang="en-GB" dirty="0" smtClean="0">
                <a:effectLst/>
                <a:latin typeface="Times New Roman"/>
              </a:rPr>
              <a:t>We now extend these methods</a:t>
            </a:r>
          </a:p>
          <a:p>
            <a:r>
              <a:rPr lang="en-GB" dirty="0" smtClean="0">
                <a:effectLst/>
                <a:latin typeface="Times New Roman"/>
              </a:rPr>
              <a:t>to the synthesis of a very different family of metal–organic</a:t>
            </a:r>
          </a:p>
          <a:p>
            <a:r>
              <a:rPr lang="en-GB" dirty="0" smtClean="0">
                <a:effectLst/>
                <a:latin typeface="Times New Roman"/>
              </a:rPr>
              <a:t>materials. We report the direct and topologically selective</a:t>
            </a:r>
          </a:p>
          <a:p>
            <a:r>
              <a:rPr lang="en-GB" dirty="0" smtClean="0">
                <a:effectLst/>
                <a:latin typeface="Times New Roman"/>
              </a:rPr>
              <a:t>conversion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into porous and nonporous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err="1" smtClean="0">
                <a:effectLst/>
                <a:latin typeface="Times New Roman"/>
              </a:rPr>
              <a:t>imidazolate</a:t>
            </a:r>
            <a:r>
              <a:rPr lang="en-GB" dirty="0" smtClean="0">
                <a:effectLst/>
                <a:latin typeface="Times New Roman"/>
              </a:rPr>
              <a:t> frameworks (ZIFs)</a:t>
            </a:r>
          </a:p>
          <a:p>
            <a:r>
              <a:rPr lang="en-GB" dirty="0" smtClean="0">
                <a:effectLst/>
                <a:latin typeface="Times New Roman"/>
              </a:rPr>
              <a:t>[5]</a:t>
            </a:r>
          </a:p>
          <a:p>
            <a:r>
              <a:rPr lang="en-GB" dirty="0" smtClean="0">
                <a:effectLst/>
                <a:latin typeface="Times New Roman"/>
              </a:rPr>
              <a:t>based on 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2-methylimidazole (</a:t>
            </a:r>
          </a:p>
          <a:p>
            <a:r>
              <a:rPr lang="en-GB" dirty="0" err="1" smtClean="0">
                <a:effectLst/>
                <a:latin typeface="Times New Roman"/>
              </a:rPr>
              <a:t>HMeIm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and 2-ethylimidazole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HEtIm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 (Figure 1a,b). Topological diversity combined with</a:t>
            </a:r>
          </a:p>
          <a:p>
            <a:r>
              <a:rPr lang="en-GB" dirty="0" smtClean="0">
                <a:effectLst/>
                <a:latin typeface="Times New Roman"/>
              </a:rPr>
              <a:t>the retention of connectivity make ZIFs particularly interest-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targets and, consequently, significant attention has been</a:t>
            </a:r>
          </a:p>
          <a:p>
            <a:r>
              <a:rPr lang="en-GB" dirty="0" smtClean="0">
                <a:effectLst/>
                <a:latin typeface="Times New Roman"/>
              </a:rPr>
              <a:t>given to </a:t>
            </a:r>
            <a:r>
              <a:rPr lang="en-GB" dirty="0" err="1" smtClean="0">
                <a:effectLst/>
                <a:latin typeface="Times New Roman"/>
              </a:rPr>
              <a:t>solvothermal</a:t>
            </a:r>
            <a:r>
              <a:rPr lang="en-GB" dirty="0" smtClean="0">
                <a:effectLst/>
                <a:latin typeface="Times New Roman"/>
              </a:rPr>
              <a:t> ZIF screening.</a:t>
            </a:r>
          </a:p>
          <a:p>
            <a:r>
              <a:rPr lang="en-GB" dirty="0" smtClean="0">
                <a:effectLst/>
                <a:latin typeface="Times New Roman"/>
              </a:rPr>
              <a:t>[6]</a:t>
            </a:r>
          </a:p>
          <a:p>
            <a:r>
              <a:rPr lang="en-GB" dirty="0" smtClean="0">
                <a:effectLst/>
                <a:latin typeface="Times New Roman"/>
              </a:rPr>
              <a:t>The structure-direct-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effects of liquids and salts suggest LAG and ILAG as</a:t>
            </a:r>
          </a:p>
          <a:p>
            <a:r>
              <a:rPr lang="en-GB" dirty="0" smtClean="0">
                <a:effectLst/>
                <a:latin typeface="Times New Roman"/>
              </a:rPr>
              <a:t>milder alternatives for generating ZIFs.</a:t>
            </a:r>
          </a:p>
          <a:p>
            <a:r>
              <a:rPr lang="en-GB" dirty="0" smtClean="0">
                <a:effectLst/>
                <a:latin typeface="Times New Roman"/>
              </a:rPr>
              <a:t>[4,7]</a:t>
            </a:r>
          </a:p>
          <a:p>
            <a:r>
              <a:rPr lang="en-GB" dirty="0" smtClean="0">
                <a:effectLst/>
                <a:latin typeface="Times New Roman"/>
              </a:rPr>
              <a:t>Particular benefits</a:t>
            </a:r>
          </a:p>
          <a:p>
            <a:r>
              <a:rPr lang="en-GB" dirty="0" smtClean="0">
                <a:effectLst/>
                <a:latin typeface="Times New Roman"/>
              </a:rPr>
              <a:t>expected from oxide-based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are short</a:t>
            </a:r>
          </a:p>
          <a:p>
            <a:r>
              <a:rPr lang="en-GB" dirty="0" smtClean="0">
                <a:effectLst/>
                <a:latin typeface="Times New Roman"/>
              </a:rPr>
              <a:t>reaction times and the ability to conduct reactions at room</a:t>
            </a:r>
          </a:p>
          <a:p>
            <a:r>
              <a:rPr lang="en-GB" dirty="0" smtClean="0">
                <a:effectLst/>
                <a:latin typeface="Times New Roman"/>
              </a:rPr>
              <a:t>temperature without generating strong acids or requiring a</a:t>
            </a:r>
          </a:p>
          <a:p>
            <a:r>
              <a:rPr lang="en-GB" dirty="0" smtClean="0">
                <a:effectLst/>
                <a:latin typeface="Times New Roman"/>
              </a:rPr>
              <a:t>base. We now demonstrate a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approach for</a:t>
            </a:r>
          </a:p>
          <a:p>
            <a:r>
              <a:rPr lang="en-GB" dirty="0" smtClean="0">
                <a:effectLst/>
                <a:latin typeface="Times New Roman"/>
              </a:rPr>
              <a:t>ZIF synthesis and screening that provided six known and two</a:t>
            </a:r>
          </a:p>
          <a:p>
            <a:r>
              <a:rPr lang="en-GB" dirty="0" smtClean="0">
                <a:effectLst/>
                <a:latin typeface="Times New Roman"/>
              </a:rPr>
              <a:t>previously unknown ZIFs in a limited set of 48 experiments.</a:t>
            </a:r>
          </a:p>
          <a:p>
            <a:r>
              <a:rPr lang="en-GB" dirty="0" smtClean="0">
                <a:effectLst/>
                <a:latin typeface="Times New Roman"/>
              </a:rPr>
              <a:t>Previous work indicated that the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of</a:t>
            </a:r>
          </a:p>
          <a:p>
            <a:r>
              <a:rPr lang="en-GB" dirty="0" smtClean="0">
                <a:effectLst/>
                <a:latin typeface="Times New Roman"/>
              </a:rPr>
              <a:t>metal </a:t>
            </a:r>
            <a:r>
              <a:rPr lang="en-GB" dirty="0" err="1" smtClean="0">
                <a:effectLst/>
                <a:latin typeface="Times New Roman"/>
              </a:rPr>
              <a:t>imidazolates</a:t>
            </a:r>
            <a:r>
              <a:rPr lang="en-GB" dirty="0" smtClean="0">
                <a:effectLst/>
                <a:latin typeface="Times New Roman"/>
              </a:rPr>
              <a:t> from a metal oxide is a challenging task.</a:t>
            </a:r>
          </a:p>
          <a:p>
            <a:r>
              <a:rPr lang="en-GB" dirty="0" err="1" smtClean="0">
                <a:effectLst/>
                <a:latin typeface="Times New Roman"/>
              </a:rPr>
              <a:t>Fernndez-Bertrn</a:t>
            </a:r>
            <a:r>
              <a:rPr lang="en-GB" dirty="0" smtClean="0">
                <a:effectLst/>
                <a:latin typeface="Times New Roman"/>
              </a:rPr>
              <a:t> and co-workers</a:t>
            </a:r>
          </a:p>
          <a:p>
            <a:r>
              <a:rPr lang="en-GB" dirty="0" smtClean="0">
                <a:effectLst/>
                <a:latin typeface="Times New Roman"/>
              </a:rPr>
              <a:t>[8]</a:t>
            </a:r>
          </a:p>
          <a:p>
            <a:r>
              <a:rPr lang="en-GB" dirty="0" smtClean="0">
                <a:effectLst/>
                <a:latin typeface="Times New Roman"/>
              </a:rPr>
              <a:t>established that manual</a:t>
            </a:r>
          </a:p>
          <a:p>
            <a:r>
              <a:rPr lang="en-GB" dirty="0" smtClean="0">
                <a:effectLst/>
                <a:latin typeface="Times New Roman"/>
              </a:rPr>
              <a:t>grinding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leads to the partial formation of the</a:t>
            </a:r>
          </a:p>
          <a:p>
            <a:r>
              <a:rPr lang="en-GB" dirty="0" smtClean="0">
                <a:effectLst/>
                <a:latin typeface="Times New Roman"/>
              </a:rPr>
              <a:t>nonporous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. Quantitative conversion of the oxide was</a:t>
            </a:r>
          </a:p>
          <a:p>
            <a:r>
              <a:rPr lang="en-GB" dirty="0" smtClean="0">
                <a:effectLst/>
                <a:latin typeface="Times New Roman"/>
              </a:rPr>
              <a:t>achieved only with a large excess of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. The same product</a:t>
            </a:r>
          </a:p>
          <a:p>
            <a:r>
              <a:rPr lang="en-GB" dirty="0" smtClean="0">
                <a:effectLst/>
                <a:latin typeface="Times New Roman"/>
              </a:rPr>
              <a:t>was obtained by Adams et al. in a two-step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process starting from </a:t>
            </a:r>
            <a:r>
              <a:rPr lang="en-GB" dirty="0" err="1" smtClean="0">
                <a:effectLst/>
                <a:latin typeface="Times New Roman"/>
              </a:rPr>
              <a:t>ZnCl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and using the external base</a:t>
            </a:r>
          </a:p>
          <a:p>
            <a:r>
              <a:rPr lang="en-GB" dirty="0" smtClean="0">
                <a:effectLst/>
                <a:latin typeface="Times New Roman"/>
              </a:rPr>
              <a:t>technique.</a:t>
            </a:r>
          </a:p>
          <a:p>
            <a:r>
              <a:rPr lang="en-GB" dirty="0" smtClean="0">
                <a:effectLst/>
                <a:latin typeface="Times New Roman"/>
              </a:rPr>
              <a:t>[9]</a:t>
            </a:r>
          </a:p>
          <a:p>
            <a:r>
              <a:rPr lang="en-GB" dirty="0" smtClean="0">
                <a:effectLst/>
                <a:latin typeface="Times New Roman"/>
              </a:rPr>
              <a:t>In our hands, ball milling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for</a:t>
            </a:r>
          </a:p>
          <a:p>
            <a:r>
              <a:rPr lang="en-GB" dirty="0" smtClean="0">
                <a:effectLst/>
                <a:latin typeface="Times New Roman"/>
              </a:rPr>
              <a:t>30 min resulted in a mixture which, based on powder X-ray</a:t>
            </a:r>
          </a:p>
          <a:p>
            <a:r>
              <a:rPr lang="en-GB" dirty="0" smtClean="0">
                <a:effectLst/>
                <a:latin typeface="Times New Roman"/>
              </a:rPr>
              <a:t>diffraction (PXRD), contained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,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,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with the</a:t>
            </a:r>
          </a:p>
          <a:p>
            <a:r>
              <a:rPr lang="en-GB" dirty="0" smtClean="0">
                <a:effectLst/>
                <a:latin typeface="Arial"/>
              </a:rPr>
              <a:t>Figure 1.</a:t>
            </a:r>
          </a:p>
          <a:p>
            <a:r>
              <a:rPr lang="en-GB" dirty="0" smtClean="0">
                <a:effectLst/>
                <a:latin typeface="Arial"/>
              </a:rPr>
              <a:t>a) Imidazole ligands. b) The expected </a:t>
            </a:r>
            <a:r>
              <a:rPr lang="en-GB" dirty="0" err="1" smtClean="0">
                <a:effectLst/>
                <a:latin typeface="Arial"/>
              </a:rPr>
              <a:t>mechanochemical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reac</a:t>
            </a:r>
            <a:r>
              <a:rPr lang="en-GB" dirty="0" smtClean="0">
                <a:effectLst/>
                <a:latin typeface="Arial"/>
              </a:rPr>
              <a:t>-</a:t>
            </a:r>
          </a:p>
          <a:p>
            <a:r>
              <a:rPr lang="en-GB" dirty="0" err="1" smtClean="0">
                <a:effectLst/>
                <a:latin typeface="Arial"/>
              </a:rPr>
              <a:t>tion</a:t>
            </a:r>
            <a:r>
              <a:rPr lang="en-GB" dirty="0" smtClean="0">
                <a:effectLst/>
                <a:latin typeface="Arial"/>
              </a:rPr>
              <a:t>. c) PXRD patterns (from top to bottom; vertically offset): neat</a:t>
            </a:r>
          </a:p>
          <a:p>
            <a:r>
              <a:rPr lang="en-GB" dirty="0" smtClean="0">
                <a:effectLst/>
                <a:latin typeface="Arial"/>
              </a:rPr>
              <a:t>grinding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; product of 60 min LAG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DMF; simulated for cag topology ZIF-4; product of 30 min LAG</a:t>
            </a:r>
          </a:p>
          <a:p>
            <a:r>
              <a:rPr lang="en-GB" dirty="0" smtClean="0">
                <a:effectLst/>
                <a:latin typeface="Arial"/>
              </a:rPr>
              <a:t>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</a:t>
            </a:r>
            <a:r>
              <a:rPr lang="en-GB" dirty="0" err="1" smtClean="0">
                <a:effectLst/>
                <a:latin typeface="Arial"/>
              </a:rPr>
              <a:t>EtOH</a:t>
            </a:r>
            <a:r>
              <a:rPr lang="en-GB" dirty="0" smtClean="0">
                <a:effectLst/>
                <a:latin typeface="Arial"/>
              </a:rPr>
              <a:t>; simulated for </a:t>
            </a:r>
            <a:r>
              <a:rPr lang="en-GB" dirty="0" err="1" smtClean="0">
                <a:effectLst/>
                <a:latin typeface="Arial"/>
              </a:rPr>
              <a:t>zni</a:t>
            </a:r>
            <a:r>
              <a:rPr lang="en-GB" dirty="0" smtClean="0">
                <a:effectLst/>
                <a:latin typeface="Arial"/>
              </a:rPr>
              <a:t> topology Zn(</a:t>
            </a:r>
          </a:p>
          <a:p>
            <a:r>
              <a:rPr lang="en-GB" dirty="0" err="1" smtClean="0">
                <a:effectLst/>
                <a:latin typeface="Arial"/>
              </a:rPr>
              <a:t>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)</a:t>
            </a:r>
          </a:p>
          <a:p>
            <a:r>
              <a:rPr lang="en-GB" dirty="0" smtClean="0">
                <a:effectLst/>
                <a:latin typeface="Arial"/>
              </a:rPr>
              <a:t>2</a:t>
            </a:r>
          </a:p>
          <a:p>
            <a:r>
              <a:rPr lang="en-GB" dirty="0" smtClean="0">
                <a:effectLst/>
                <a:latin typeface="Arial"/>
              </a:rPr>
              <a:t>;</a:t>
            </a:r>
          </a:p>
          <a:p>
            <a:r>
              <a:rPr lang="en-GB" dirty="0" smtClean="0">
                <a:effectLst/>
                <a:latin typeface="Arial"/>
              </a:rPr>
              <a:t>product of 30 min ILAG involving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err="1" smtClean="0">
                <a:effectLst/>
                <a:latin typeface="Arial"/>
              </a:rPr>
              <a:t>HMeIm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, DMF and</a:t>
            </a:r>
          </a:p>
          <a:p>
            <a:r>
              <a:rPr lang="en-GB" dirty="0" smtClean="0">
                <a:effectLst/>
                <a:latin typeface="Arial"/>
              </a:rPr>
              <a:t>NH</a:t>
            </a:r>
          </a:p>
          <a:p>
            <a:r>
              <a:rPr lang="en-GB" dirty="0" smtClean="0">
                <a:effectLst/>
                <a:latin typeface="Arial"/>
              </a:rPr>
              <a:t>4</a:t>
            </a:r>
          </a:p>
          <a:p>
            <a:r>
              <a:rPr lang="en-GB" dirty="0" smtClean="0">
                <a:effectLst/>
                <a:latin typeface="Arial"/>
              </a:rPr>
              <a:t>CH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SO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; simulated for SOD topology ZIF-8. Reflections of </a:t>
            </a:r>
            <a:r>
              <a:rPr lang="en-GB" dirty="0" err="1" smtClean="0">
                <a:effectLst/>
                <a:latin typeface="Arial"/>
              </a:rPr>
              <a:t>ZnO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are </a:t>
            </a:r>
            <a:r>
              <a:rPr lang="en-GB" dirty="0" err="1" smtClean="0">
                <a:effectLst/>
                <a:latin typeface="Arial"/>
              </a:rPr>
              <a:t>labeled</a:t>
            </a:r>
            <a:r>
              <a:rPr lang="en-GB" dirty="0" smtClean="0">
                <a:effectLst/>
                <a:latin typeface="Arial"/>
              </a:rPr>
              <a:t> with *.</a:t>
            </a:r>
          </a:p>
          <a:p>
            <a:r>
              <a:rPr lang="en-GB" dirty="0" smtClean="0">
                <a:effectLst/>
                <a:latin typeface="Arial"/>
              </a:rPr>
              <a:t>[*] P. J. Beldon, </a:t>
            </a:r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T.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Department of Chemistry, University of Cambridge</a:t>
            </a:r>
          </a:p>
          <a:p>
            <a:r>
              <a:rPr lang="en-GB" dirty="0" err="1" smtClean="0">
                <a:effectLst/>
                <a:latin typeface="Arial"/>
              </a:rPr>
              <a:t>Lensfield</a:t>
            </a:r>
            <a:r>
              <a:rPr lang="en-GB" dirty="0" smtClean="0">
                <a:effectLst/>
                <a:latin typeface="Arial"/>
              </a:rPr>
              <a:t> Road, Cambridge, CB2 1EW (UK)</a:t>
            </a:r>
          </a:p>
          <a:p>
            <a:r>
              <a:rPr lang="en-GB" dirty="0" smtClean="0">
                <a:effectLst/>
                <a:latin typeface="Arial"/>
              </a:rPr>
              <a:t>E-mail: tf253@cam.ac.uk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L. </a:t>
            </a:r>
            <a:r>
              <a:rPr lang="en-GB" dirty="0" err="1" smtClean="0">
                <a:effectLst/>
                <a:latin typeface="Arial"/>
              </a:rPr>
              <a:t>Fbin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University College Cork, Department of Chemistry</a:t>
            </a:r>
          </a:p>
          <a:p>
            <a:r>
              <a:rPr lang="en-GB" dirty="0" smtClean="0">
                <a:effectLst/>
                <a:latin typeface="Arial"/>
              </a:rPr>
              <a:t>Kane Building, College Road, Cork (Ireland)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R. S. Stein</a:t>
            </a:r>
          </a:p>
          <a:p>
            <a:r>
              <a:rPr lang="en-GB" dirty="0" err="1" smtClean="0">
                <a:effectLst/>
                <a:latin typeface="Arial"/>
              </a:rPr>
              <a:t>Bruker</a:t>
            </a:r>
            <a:r>
              <a:rPr lang="en-GB" dirty="0" smtClean="0">
                <a:effectLst/>
                <a:latin typeface="Arial"/>
              </a:rPr>
              <a:t> UK Ltd, Banner Lane, Coventry CV4 9GH (UK)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Prof.</a:t>
            </a:r>
            <a:r>
              <a:rPr lang="en-GB" dirty="0" smtClean="0">
                <a:effectLst/>
                <a:latin typeface="Arial"/>
              </a:rPr>
              <a:t> A. K. Cheetham</a:t>
            </a:r>
          </a:p>
          <a:p>
            <a:r>
              <a:rPr lang="en-GB" dirty="0" smtClean="0">
                <a:effectLst/>
                <a:latin typeface="Arial"/>
              </a:rPr>
              <a:t>Department of Materials Science and Metallurgy</a:t>
            </a:r>
          </a:p>
          <a:p>
            <a:r>
              <a:rPr lang="en-GB" dirty="0" smtClean="0">
                <a:effectLst/>
                <a:latin typeface="Arial"/>
              </a:rPr>
              <a:t>University of Cambridge, Cambridge CB2 3QZ (UK)</a:t>
            </a:r>
          </a:p>
          <a:p>
            <a:r>
              <a:rPr lang="en-GB" dirty="0" smtClean="0">
                <a:effectLst/>
                <a:latin typeface="Arial"/>
              </a:rPr>
              <a:t>[**] This work was supported by the </a:t>
            </a:r>
            <a:r>
              <a:rPr lang="en-GB" dirty="0" err="1" smtClean="0">
                <a:effectLst/>
                <a:latin typeface="Arial"/>
              </a:rPr>
              <a:t>Herchel</a:t>
            </a:r>
            <a:r>
              <a:rPr lang="en-GB" dirty="0" smtClean="0">
                <a:effectLst/>
                <a:latin typeface="Arial"/>
              </a:rPr>
              <a:t> Smith Fund (research</a:t>
            </a:r>
          </a:p>
          <a:p>
            <a:r>
              <a:rPr lang="en-GB" dirty="0" smtClean="0">
                <a:effectLst/>
                <a:latin typeface="Arial"/>
              </a:rPr>
              <a:t>fellowship to T.F.) and the ERC (Advanced Investigator Award to</a:t>
            </a:r>
          </a:p>
          <a:p>
            <a:r>
              <a:rPr lang="en-GB" dirty="0" smtClean="0">
                <a:effectLst/>
                <a:latin typeface="Arial"/>
              </a:rPr>
              <a:t>A.K.C.). We acknowledge the EPSPC for financial support admin-</a:t>
            </a:r>
          </a:p>
          <a:p>
            <a:r>
              <a:rPr lang="en-GB" dirty="0" err="1" smtClean="0">
                <a:effectLst/>
                <a:latin typeface="Arial"/>
              </a:rPr>
              <a:t>istered</a:t>
            </a:r>
            <a:r>
              <a:rPr lang="en-GB" dirty="0" smtClean="0">
                <a:effectLst/>
                <a:latin typeface="Arial"/>
              </a:rPr>
              <a:t> though the University of Cambridge Nano Doctoral Centre</a:t>
            </a:r>
          </a:p>
          <a:p>
            <a:r>
              <a:rPr lang="en-GB" dirty="0" smtClean="0">
                <a:effectLst/>
                <a:latin typeface="Arial"/>
              </a:rPr>
              <a:t>(P.J.B, T.F.).</a:t>
            </a:r>
          </a:p>
          <a:p>
            <a:r>
              <a:rPr lang="en-GB" dirty="0" smtClean="0">
                <a:effectLst/>
                <a:latin typeface="Arial"/>
              </a:rPr>
              <a:t>Supporting information for this article is available on the WWW</a:t>
            </a:r>
          </a:p>
          <a:p>
            <a:r>
              <a:rPr lang="en-GB" dirty="0" smtClean="0">
                <a:effectLst/>
                <a:latin typeface="Arial"/>
              </a:rPr>
              <a:t>under http://dx.doi.org/10.1002/anie.201005547.</a:t>
            </a:r>
          </a:p>
          <a:p>
            <a:r>
              <a:rPr lang="en-GB" dirty="0" smtClean="0">
                <a:effectLst/>
                <a:latin typeface="Arial"/>
              </a:rPr>
              <a:t>Communications</a:t>
            </a:r>
          </a:p>
          <a:p>
            <a:r>
              <a:rPr lang="en-GB" dirty="0" smtClean="0">
                <a:effectLst/>
                <a:latin typeface="Arial"/>
              </a:rPr>
              <a:t>9640</a:t>
            </a:r>
          </a:p>
          <a:p>
            <a:r>
              <a:rPr lang="en-GB" dirty="0" smtClean="0">
                <a:effectLst/>
                <a:latin typeface="Arial"/>
              </a:rPr>
              <a:t> 2010 Wiley-VCH </a:t>
            </a:r>
            <a:r>
              <a:rPr lang="en-GB" dirty="0" err="1" smtClean="0">
                <a:effectLst/>
                <a:latin typeface="Arial"/>
              </a:rPr>
              <a:t>Verlag</a:t>
            </a:r>
            <a:r>
              <a:rPr lang="en-GB" dirty="0" smtClean="0">
                <a:effectLst/>
                <a:latin typeface="Arial"/>
              </a:rPr>
              <a:t> GmbH &amp; Co. </a:t>
            </a:r>
            <a:r>
              <a:rPr lang="en-GB" dirty="0" err="1" smtClean="0">
                <a:effectLst/>
                <a:latin typeface="Arial"/>
              </a:rPr>
              <a:t>KGaA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Weinheim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err="1" smtClean="0">
                <a:effectLst/>
                <a:latin typeface="Arial"/>
              </a:rPr>
              <a:t>Angew.Chem.Int.Ed</a:t>
            </a:r>
            <a:r>
              <a:rPr lang="en-GB" dirty="0" smtClean="0">
                <a:effectLst/>
                <a:latin typeface="Arial"/>
              </a:rPr>
              <a:t>.</a:t>
            </a:r>
          </a:p>
          <a:p>
            <a:r>
              <a:rPr lang="en-GB" dirty="0" smtClean="0">
                <a:effectLst/>
                <a:latin typeface="Arial"/>
              </a:rPr>
              <a:t>2010</a:t>
            </a:r>
          </a:p>
          <a:p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smtClean="0">
                <a:effectLst/>
                <a:latin typeface="Arial"/>
              </a:rPr>
              <a:t>49</a:t>
            </a:r>
          </a:p>
          <a:p>
            <a:r>
              <a:rPr lang="en-GB" dirty="0" smtClean="0">
                <a:effectLst/>
                <a:latin typeface="Arial"/>
              </a:rPr>
              <a:t>, 9640 –9643</a:t>
            </a:r>
            <a:endParaRPr lang="en-GB" dirty="0">
              <a:effectLst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4" y="2186929"/>
            <a:ext cx="19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2-Methylimidazole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4868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ZIF-8</a:t>
            </a:r>
            <a:endParaRPr lang="en-GB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36" y="3911287"/>
            <a:ext cx="2400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621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</a:t>
            </a:r>
            <a:r>
              <a:rPr lang="en-GB" dirty="0" err="1" smtClean="0"/>
              <a:t>nanorods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1621956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sponge </a:t>
            </a:r>
            <a:r>
              <a:rPr lang="en-GB" dirty="0" err="1" smtClean="0"/>
              <a:t>nanofibers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9269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Cellulose components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56" y="2018819"/>
            <a:ext cx="2275932" cy="1786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90" y="4202654"/>
            <a:ext cx="2351059" cy="1845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4556" y="3805791"/>
            <a:ext cx="22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Air dried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23290" y="6048603"/>
            <a:ext cx="235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Vacuum dried. Collapsed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ZIF-8-cellulose sponges </a:t>
            </a:r>
            <a:br>
              <a:rPr lang="en-GB" dirty="0" smtClean="0"/>
            </a:br>
            <a:r>
              <a:rPr lang="en-GB" dirty="0" smtClean="0"/>
              <a:t>composite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ZIF-8-cellulose </a:t>
            </a:r>
            <a:r>
              <a:rPr lang="en-GB" dirty="0" err="1" smtClean="0"/>
              <a:t>nanorods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composite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3" y="1916832"/>
            <a:ext cx="4319865" cy="3455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28" y="1916832"/>
            <a:ext cx="4319865" cy="34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3969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H-KUST cellulose sponge-composites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49864" y="107463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1) 2 ml (4.734g) of ethanol (99.5%) with 0.070 g (0.33 </a:t>
            </a:r>
            <a:r>
              <a:rPr lang="en-GB" dirty="0" err="1" smtClean="0"/>
              <a:t>mmol</a:t>
            </a:r>
            <a:r>
              <a:rPr lang="en-GB" dirty="0" smtClean="0"/>
              <a:t>) dissolved TMA</a:t>
            </a:r>
          </a:p>
          <a:p>
            <a:r>
              <a:rPr lang="en-GB" dirty="0" smtClean="0"/>
              <a:t>+</a:t>
            </a:r>
            <a:r>
              <a:rPr lang="en-GB" dirty="0" err="1" smtClean="0"/>
              <a:t>nanocellulose</a:t>
            </a:r>
            <a:r>
              <a:rPr lang="en-GB" dirty="0" smtClean="0"/>
              <a:t> sponge soaked for 4 hours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96144" y="1869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2) Addition2 ml (2g) of deionized water with dissolved 0.146 g (0.6 </a:t>
            </a:r>
            <a:r>
              <a:rPr lang="en-GB" dirty="0" err="1" smtClean="0"/>
              <a:t>mmol</a:t>
            </a:r>
            <a:r>
              <a:rPr lang="en-GB" dirty="0" smtClean="0"/>
              <a:t>) of cupric nitrate.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2730986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Inverse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54632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 dried</a:t>
            </a:r>
            <a:endParaRPr lang="en-GB" dirty="0"/>
          </a:p>
        </p:txBody>
      </p:sp>
      <p:pic>
        <p:nvPicPr>
          <p:cNvPr id="2051" name="Picture 3" descr="E:\IMAGE TIFF\at02_collapsedsponge_vacuumdried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7" y="5234143"/>
            <a:ext cx="1707645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5019" y="47251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Vacuum dried</a:t>
            </a:r>
            <a:endParaRPr lang="en-GB" dirty="0"/>
          </a:p>
        </p:txBody>
      </p:sp>
      <p:pic>
        <p:nvPicPr>
          <p:cNvPr id="2053" name="Picture 5" descr="E:\IMAGE TIFF\at02_vacuum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4" y="5234141"/>
            <a:ext cx="1707646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IMAGE TIFF\at02_vacuum4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39" y="5234143"/>
            <a:ext cx="1707643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IMAGE TIFF\at03_spongeair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7" y="3122342"/>
            <a:ext cx="1743702" cy="13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IMAGE TIFF\at03_spongeair2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60" y="3122342"/>
            <a:ext cx="1711556" cy="1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IMAGE TIFF\at03_spongeair3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7" y="4491420"/>
            <a:ext cx="1152128" cy="9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IMAGE TIFF\at03_spongevacuum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33" y="5577426"/>
            <a:ext cx="1630980" cy="12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183513" y="1404162"/>
            <a:ext cx="1814143" cy="1507320"/>
            <a:chOff x="7183513" y="1404162"/>
            <a:chExt cx="1814143" cy="1507320"/>
          </a:xfrm>
        </p:grpSpPr>
        <p:pic>
          <p:nvPicPr>
            <p:cNvPr id="2059" name="Picture 11" descr="E:\IMAGE TIFF\at03super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011" y="1404162"/>
              <a:ext cx="1707645" cy="1340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3513" y="2634483"/>
              <a:ext cx="181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Supernatant HKUST-1</a:t>
              </a:r>
              <a:endParaRPr lang="en-GB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347" y="3100318"/>
            <a:ext cx="3441549" cy="1611903"/>
            <a:chOff x="194347" y="3100318"/>
            <a:chExt cx="3441549" cy="1611903"/>
          </a:xfrm>
        </p:grpSpPr>
        <p:pic>
          <p:nvPicPr>
            <p:cNvPr id="2050" name="Picture 2" descr="E:\IMAGE TIFF\AT02_airdried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48" y="3100318"/>
              <a:ext cx="1707645" cy="1340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:\IMAGE TIFF\at02_spongeair2.t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2" y="3100680"/>
              <a:ext cx="1707184" cy="134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94347" y="4435222"/>
              <a:ext cx="3441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Cellulose sponge dissolved in </a:t>
              </a:r>
              <a:r>
                <a:rPr lang="en-GB" sz="1200" dirty="0" err="1" smtClean="0"/>
                <a:t>EtOH</a:t>
              </a:r>
              <a:endParaRPr lang="en-GB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0232" y="449142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Cellulose sponge swelled in water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138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HKUST-1/</a:t>
            </a:r>
            <a:r>
              <a:rPr lang="en-GB" dirty="0" err="1" smtClean="0"/>
              <a:t>nanorods</a:t>
            </a:r>
            <a:r>
              <a:rPr lang="en-GB" dirty="0" smtClean="0"/>
              <a:t> composite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891</Words>
  <Application>Microsoft Office PowerPoint</Application>
  <PresentationFormat>On-screen Show (4:3)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Aim</vt:lpstr>
      <vt:lpstr>Background</vt:lpstr>
      <vt:lpstr>PowerPoint Presentation</vt:lpstr>
      <vt:lpstr>PowerPoint Presentation</vt:lpstr>
      <vt:lpstr>ZIF-8-cellulose sponges  composite</vt:lpstr>
      <vt:lpstr>ZIF-8-cellulose nanorods  composite</vt:lpstr>
      <vt:lpstr>PowerPoint Presentation</vt:lpstr>
      <vt:lpstr>HKUST-1/nanorods composite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AIM_Group</dc:creator>
  <cp:lastModifiedBy>Microsoft account</cp:lastModifiedBy>
  <cp:revision>16</cp:revision>
  <dcterms:created xsi:type="dcterms:W3CDTF">2013-03-27T09:14:36Z</dcterms:created>
  <dcterms:modified xsi:type="dcterms:W3CDTF">2013-04-18T13:22:57Z</dcterms:modified>
</cp:coreProperties>
</file>