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0" r:id="rId3"/>
    <p:sldId id="256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838F2-0DB5-4847-9AF9-1095C74E2454}" type="datetimeFigureOut">
              <a:rPr lang="en-GB" smtClean="0"/>
              <a:t>02/04/2013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E93C9-1005-4843-A162-BB4AA78A8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093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93C9-1005-4843-A162-BB4AA78A84A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12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02/04/2013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34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02/04/2013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02/04/2013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47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02/04/2013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69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02/04/2013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06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02/04/2013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85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02/04/2013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64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02/04/2013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87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02/04/2013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5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02/04/2013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72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E8B-17DA-48F8-9E94-FA741C477D42}" type="datetimeFigureOut">
              <a:rPr lang="en-GB" smtClean="0"/>
              <a:t>02/04/2013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40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CFE8B-17DA-48F8-9E94-FA741C477D42}" type="datetimeFigureOut">
              <a:rPr lang="en-GB" smtClean="0"/>
              <a:t>02/04/2013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CE3F-9859-40A4-B7E0-363B4E6EF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44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3.tiff"/><Relationship Id="rId7" Type="http://schemas.openxmlformats.org/officeDocument/2006/relationships/image" Target="../media/image7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tiff"/><Relationship Id="rId11" Type="http://schemas.openxmlformats.org/officeDocument/2006/relationships/image" Target="../media/image11.tiff"/><Relationship Id="rId5" Type="http://schemas.openxmlformats.org/officeDocument/2006/relationships/image" Target="../media/image5.tiff"/><Relationship Id="rId10" Type="http://schemas.openxmlformats.org/officeDocument/2006/relationships/image" Target="../media/image10.jpeg"/><Relationship Id="rId4" Type="http://schemas.openxmlformats.org/officeDocument/2006/relationships/image" Target="../media/image4.tiff"/><Relationship Id="rId9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84784"/>
            <a:ext cx="9144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Cellulose/MOFs composites Project</a:t>
            </a:r>
          </a:p>
          <a:p>
            <a:pPr algn="ctr"/>
            <a:endParaRPr lang="en-GB" sz="3200" dirty="0"/>
          </a:p>
          <a:p>
            <a:pPr algn="ctr"/>
            <a:r>
              <a:rPr lang="en-GB" dirty="0" smtClean="0"/>
              <a:t>Anders </a:t>
            </a:r>
            <a:r>
              <a:rPr lang="en-GB" dirty="0" err="1" smtClean="0"/>
              <a:t>Teigland</a:t>
            </a:r>
            <a:r>
              <a:rPr lang="en-GB" dirty="0" smtClean="0"/>
              <a:t>, </a:t>
            </a:r>
            <a:r>
              <a:rPr lang="en-GB" dirty="0" err="1" smtClean="0"/>
              <a:t>Alexandre</a:t>
            </a:r>
            <a:r>
              <a:rPr lang="en-GB" dirty="0" smtClean="0"/>
              <a:t> </a:t>
            </a:r>
            <a:r>
              <a:rPr lang="en-GB" dirty="0" err="1" smtClean="0"/>
              <a:t>Khaldi</a:t>
            </a:r>
            <a:r>
              <a:rPr lang="en-GB" dirty="0" smtClean="0"/>
              <a:t>, Patrick </a:t>
            </a:r>
            <a:r>
              <a:rPr lang="en-GB" dirty="0" err="1" smtClean="0"/>
              <a:t>Beldon</a:t>
            </a:r>
            <a:r>
              <a:rPr lang="en-GB" dirty="0" smtClean="0"/>
              <a:t>, Tony </a:t>
            </a:r>
            <a:r>
              <a:rPr lang="en-GB" dirty="0" err="1" smtClean="0"/>
              <a:t>Cheetham</a:t>
            </a:r>
            <a:r>
              <a:rPr lang="en-GB" dirty="0" smtClean="0"/>
              <a:t>, </a:t>
            </a:r>
            <a:r>
              <a:rPr lang="en-GB" dirty="0" err="1" smtClean="0"/>
              <a:t>Stoyan</a:t>
            </a:r>
            <a:r>
              <a:rPr lang="en-GB" dirty="0" smtClean="0"/>
              <a:t> </a:t>
            </a:r>
            <a:r>
              <a:rPr lang="en-GB" dirty="0" err="1" smtClean="0"/>
              <a:t>Smoukov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331066" y="4643844"/>
            <a:ext cx="4481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AIM: Improve mechanical properties of MOFs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10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2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52" t="28776" r="48745" b="19540"/>
          <a:stretch/>
        </p:blipFill>
        <p:spPr bwMode="auto">
          <a:xfrm>
            <a:off x="4661752" y="900515"/>
            <a:ext cx="2523896" cy="531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Metal organic frameworks (MOFs)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40053" y="531475"/>
            <a:ext cx="997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HKUST-1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796136" y="2924944"/>
            <a:ext cx="1584176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411760" y="2556261"/>
            <a:ext cx="4700983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411760" y="1253572"/>
            <a:ext cx="4687095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588224" y="976573"/>
            <a:ext cx="1435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cupric nitrate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5856" y="2996952"/>
            <a:ext cx="936104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588224" y="1916832"/>
            <a:ext cx="142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trimesic</a:t>
            </a:r>
            <a:r>
              <a:rPr lang="en-GB" dirty="0"/>
              <a:t> acid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59632" y="976573"/>
            <a:ext cx="1323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Zinc Nitrate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741025" y="-35052406"/>
            <a:ext cx="2286000" cy="8097601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 smtClean="0"/>
          </a:p>
          <a:p>
            <a:r>
              <a:rPr lang="en-GB" dirty="0" err="1" smtClean="0">
                <a:effectLst/>
                <a:latin typeface="Arial"/>
              </a:rPr>
              <a:t>Mechanosynthesis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DOI: 10.1002/anie.201005547</a:t>
            </a:r>
          </a:p>
          <a:p>
            <a:r>
              <a:rPr lang="en-GB" dirty="0" smtClean="0">
                <a:effectLst/>
                <a:latin typeface="Times New Roman"/>
              </a:rPr>
              <a:t>Rapid Room-Temperature Synthesis of </a:t>
            </a:r>
            <a:r>
              <a:rPr lang="en-GB" dirty="0" err="1" smtClean="0">
                <a:effectLst/>
                <a:latin typeface="Times New Roman"/>
              </a:rPr>
              <a:t>Zeolitic</a:t>
            </a:r>
            <a:r>
              <a:rPr lang="en-GB" dirty="0" smtClean="0">
                <a:effectLst/>
                <a:latin typeface="Times New Roman"/>
              </a:rPr>
              <a:t> </a:t>
            </a:r>
            <a:r>
              <a:rPr lang="en-GB" dirty="0" err="1" smtClean="0">
                <a:effectLst/>
                <a:latin typeface="Times New Roman"/>
              </a:rPr>
              <a:t>Imidazolate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Frameworks by Using </a:t>
            </a:r>
            <a:r>
              <a:rPr lang="en-GB" dirty="0" err="1" smtClean="0">
                <a:effectLst/>
                <a:latin typeface="Times New Roman"/>
              </a:rPr>
              <a:t>Mechanochemistry</a:t>
            </a:r>
            <a:r>
              <a:rPr lang="en-GB" dirty="0" smtClean="0">
                <a:effectLst/>
                <a:latin typeface="Times New Roman"/>
              </a:rPr>
              <a:t>**</a:t>
            </a:r>
          </a:p>
          <a:p>
            <a:r>
              <a:rPr lang="en-GB" dirty="0" smtClean="0">
                <a:effectLst/>
                <a:latin typeface="Arial"/>
              </a:rPr>
              <a:t>Patrick J. </a:t>
            </a:r>
            <a:r>
              <a:rPr lang="en-GB" dirty="0" err="1" smtClean="0">
                <a:effectLst/>
                <a:latin typeface="Arial"/>
              </a:rPr>
              <a:t>Beldon</a:t>
            </a:r>
            <a:r>
              <a:rPr lang="en-GB" dirty="0" smtClean="0">
                <a:effectLst/>
                <a:latin typeface="Arial"/>
              </a:rPr>
              <a:t>, </a:t>
            </a:r>
            <a:r>
              <a:rPr lang="en-GB" dirty="0" err="1" smtClean="0">
                <a:effectLst/>
                <a:latin typeface="Arial"/>
              </a:rPr>
              <a:t>Lszl</a:t>
            </a:r>
            <a:r>
              <a:rPr lang="en-GB" dirty="0" smtClean="0">
                <a:effectLst/>
                <a:latin typeface="Arial"/>
              </a:rPr>
              <a:t> </a:t>
            </a:r>
            <a:r>
              <a:rPr lang="en-GB" dirty="0" err="1" smtClean="0">
                <a:effectLst/>
                <a:latin typeface="Arial"/>
              </a:rPr>
              <a:t>Fbin</a:t>
            </a:r>
            <a:r>
              <a:rPr lang="en-GB" dirty="0" smtClean="0">
                <a:effectLst/>
                <a:latin typeface="Arial"/>
              </a:rPr>
              <a:t>, Robin S. Stein, A. </a:t>
            </a:r>
            <a:r>
              <a:rPr lang="en-GB" dirty="0" err="1" smtClean="0">
                <a:effectLst/>
                <a:latin typeface="Arial"/>
              </a:rPr>
              <a:t>Thirumurugan</a:t>
            </a:r>
            <a:r>
              <a:rPr lang="en-GB" dirty="0" smtClean="0">
                <a:effectLst/>
                <a:latin typeface="Arial"/>
              </a:rPr>
              <a:t>, Anthony K. </a:t>
            </a:r>
            <a:r>
              <a:rPr lang="en-GB" dirty="0" err="1" smtClean="0">
                <a:effectLst/>
                <a:latin typeface="Arial"/>
              </a:rPr>
              <a:t>Cheetham</a:t>
            </a:r>
            <a:r>
              <a:rPr lang="en-GB" dirty="0" smtClean="0">
                <a:effectLst/>
                <a:latin typeface="Arial"/>
              </a:rPr>
              <a:t>, and</a:t>
            </a:r>
          </a:p>
          <a:p>
            <a:r>
              <a:rPr lang="en-GB" dirty="0" err="1" smtClean="0">
                <a:effectLst/>
                <a:latin typeface="Arial"/>
              </a:rPr>
              <a:t>Tomislav</a:t>
            </a:r>
            <a:r>
              <a:rPr lang="en-GB" dirty="0" smtClean="0">
                <a:effectLst/>
                <a:latin typeface="Arial"/>
              </a:rPr>
              <a:t> </a:t>
            </a:r>
            <a:r>
              <a:rPr lang="en-GB" dirty="0" err="1" smtClean="0">
                <a:effectLst/>
                <a:latin typeface="Arial"/>
              </a:rPr>
              <a:t>Fris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ˇ</a:t>
            </a:r>
          </a:p>
          <a:p>
            <a:r>
              <a:rPr lang="en-GB" dirty="0" smtClean="0">
                <a:effectLst/>
                <a:latin typeface="Arial"/>
              </a:rPr>
              <a:t>c</a:t>
            </a:r>
          </a:p>
          <a:p>
            <a:r>
              <a:rPr lang="en-GB" dirty="0" smtClean="0">
                <a:effectLst/>
                <a:latin typeface="Arial"/>
              </a:rPr>
              <a:t>ˇ</a:t>
            </a:r>
          </a:p>
          <a:p>
            <a:r>
              <a:rPr lang="en-GB" dirty="0" err="1" smtClean="0">
                <a:effectLst/>
                <a:latin typeface="Arial"/>
              </a:rPr>
              <a:t>ic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́</a:t>
            </a:r>
          </a:p>
          <a:p>
            <a:r>
              <a:rPr lang="en-GB" dirty="0" smtClean="0">
                <a:effectLst/>
                <a:latin typeface="Arial"/>
              </a:rPr>
              <a:t>*</a:t>
            </a:r>
          </a:p>
          <a:p>
            <a:r>
              <a:rPr lang="en-GB" dirty="0" smtClean="0">
                <a:effectLst/>
                <a:latin typeface="Times New Roman"/>
              </a:rPr>
              <a:t>Depletion of mineral and energy sources is steering research</a:t>
            </a:r>
          </a:p>
          <a:p>
            <a:r>
              <a:rPr lang="en-GB" dirty="0" smtClean="0">
                <a:effectLst/>
                <a:latin typeface="Times New Roman"/>
              </a:rPr>
              <a:t>and technology towards more economically and environ-</a:t>
            </a:r>
          </a:p>
          <a:p>
            <a:r>
              <a:rPr lang="en-GB" dirty="0" smtClean="0">
                <a:effectLst/>
                <a:latin typeface="Times New Roman"/>
              </a:rPr>
              <a:t>mentally acceptable synthesis.</a:t>
            </a:r>
          </a:p>
          <a:p>
            <a:r>
              <a:rPr lang="en-GB" dirty="0" smtClean="0">
                <a:effectLst/>
                <a:latin typeface="Times New Roman"/>
              </a:rPr>
              <a:t>[1]</a:t>
            </a:r>
          </a:p>
          <a:p>
            <a:r>
              <a:rPr lang="en-GB" dirty="0" err="1" smtClean="0">
                <a:effectLst/>
                <a:latin typeface="Times New Roman"/>
              </a:rPr>
              <a:t>Mechanochemical</a:t>
            </a:r>
            <a:r>
              <a:rPr lang="en-GB" dirty="0" smtClean="0">
                <a:effectLst/>
                <a:latin typeface="Times New Roman"/>
              </a:rPr>
              <a:t> synthesis</a:t>
            </a:r>
          </a:p>
          <a:p>
            <a:r>
              <a:rPr lang="en-GB" dirty="0" smtClean="0">
                <a:effectLst/>
                <a:latin typeface="Times New Roman"/>
              </a:rPr>
              <a:t>has shown significant potential for the clean and energy-</a:t>
            </a:r>
          </a:p>
          <a:p>
            <a:r>
              <a:rPr lang="en-GB" dirty="0" smtClean="0">
                <a:effectLst/>
                <a:latin typeface="Times New Roman"/>
              </a:rPr>
              <a:t>efficient construction of molecules and materials.</a:t>
            </a:r>
          </a:p>
          <a:p>
            <a:r>
              <a:rPr lang="en-GB" dirty="0" smtClean="0">
                <a:effectLst/>
                <a:latin typeface="Times New Roman"/>
              </a:rPr>
              <a:t>[2]</a:t>
            </a:r>
          </a:p>
          <a:p>
            <a:r>
              <a:rPr lang="en-GB" dirty="0" smtClean="0">
                <a:effectLst/>
                <a:latin typeface="Times New Roman"/>
              </a:rPr>
              <a:t>Modified</a:t>
            </a:r>
          </a:p>
          <a:p>
            <a:r>
              <a:rPr lang="en-GB" dirty="0" err="1" smtClean="0">
                <a:effectLst/>
                <a:latin typeface="Times New Roman"/>
              </a:rPr>
              <a:t>mechanochemical</a:t>
            </a:r>
            <a:r>
              <a:rPr lang="en-GB" dirty="0" smtClean="0">
                <a:effectLst/>
                <a:latin typeface="Times New Roman"/>
              </a:rPr>
              <a:t> methods such as liquid-assisted grinding</a:t>
            </a:r>
          </a:p>
          <a:p>
            <a:r>
              <a:rPr lang="en-GB" dirty="0" smtClean="0">
                <a:effectLst/>
                <a:latin typeface="Times New Roman"/>
              </a:rPr>
              <a:t>(LAG) or ion- and liquid-assisted grinding (ILAG) were</a:t>
            </a:r>
          </a:p>
          <a:p>
            <a:r>
              <a:rPr lang="en-GB" dirty="0" smtClean="0">
                <a:effectLst/>
                <a:latin typeface="Times New Roman"/>
              </a:rPr>
              <a:t>recently demonstrated to be highly efficient for the selective</a:t>
            </a:r>
          </a:p>
          <a:p>
            <a:r>
              <a:rPr lang="en-GB" dirty="0" smtClean="0">
                <a:effectLst/>
                <a:latin typeface="Times New Roman"/>
              </a:rPr>
              <a:t>construction of pillared metal–organic frameworks (MOFs)</a:t>
            </a:r>
          </a:p>
          <a:p>
            <a:r>
              <a:rPr lang="en-GB" dirty="0" smtClean="0">
                <a:effectLst/>
                <a:latin typeface="Times New Roman"/>
              </a:rPr>
              <a:t>directly from a metal oxide.</a:t>
            </a:r>
          </a:p>
          <a:p>
            <a:r>
              <a:rPr lang="en-GB" dirty="0" smtClean="0">
                <a:effectLst/>
                <a:latin typeface="Times New Roman"/>
              </a:rPr>
              <a:t>[3,4]</a:t>
            </a:r>
          </a:p>
          <a:p>
            <a:r>
              <a:rPr lang="en-GB" dirty="0" smtClean="0">
                <a:effectLst/>
                <a:latin typeface="Times New Roman"/>
              </a:rPr>
              <a:t>We now extend these methods</a:t>
            </a:r>
          </a:p>
          <a:p>
            <a:r>
              <a:rPr lang="en-GB" dirty="0" smtClean="0">
                <a:effectLst/>
                <a:latin typeface="Times New Roman"/>
              </a:rPr>
              <a:t>to the synthesis of a very different family of metal–organic</a:t>
            </a:r>
          </a:p>
          <a:p>
            <a:r>
              <a:rPr lang="en-GB" dirty="0" smtClean="0">
                <a:effectLst/>
                <a:latin typeface="Times New Roman"/>
              </a:rPr>
              <a:t>materials. We report the direct and topologically selective</a:t>
            </a:r>
          </a:p>
          <a:p>
            <a:r>
              <a:rPr lang="en-GB" dirty="0" smtClean="0">
                <a:effectLst/>
                <a:latin typeface="Times New Roman"/>
              </a:rPr>
              <a:t>conversion of </a:t>
            </a:r>
            <a:r>
              <a:rPr lang="en-GB" dirty="0" err="1" smtClean="0">
                <a:effectLst/>
                <a:latin typeface="Times New Roman"/>
              </a:rPr>
              <a:t>ZnO</a:t>
            </a:r>
            <a:r>
              <a:rPr lang="en-GB" dirty="0" smtClean="0">
                <a:effectLst/>
                <a:latin typeface="Times New Roman"/>
              </a:rPr>
              <a:t> into porous and nonporous </a:t>
            </a:r>
            <a:r>
              <a:rPr lang="en-GB" dirty="0" err="1" smtClean="0">
                <a:effectLst/>
                <a:latin typeface="Times New Roman"/>
              </a:rPr>
              <a:t>zeolitic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err="1" smtClean="0">
                <a:effectLst/>
                <a:latin typeface="Times New Roman"/>
              </a:rPr>
              <a:t>imidazolate</a:t>
            </a:r>
            <a:r>
              <a:rPr lang="en-GB" dirty="0" smtClean="0">
                <a:effectLst/>
                <a:latin typeface="Times New Roman"/>
              </a:rPr>
              <a:t> frameworks (ZIFs)</a:t>
            </a:r>
          </a:p>
          <a:p>
            <a:r>
              <a:rPr lang="en-GB" dirty="0" smtClean="0">
                <a:effectLst/>
                <a:latin typeface="Times New Roman"/>
              </a:rPr>
              <a:t>[5]</a:t>
            </a:r>
          </a:p>
          <a:p>
            <a:r>
              <a:rPr lang="en-GB" dirty="0" smtClean="0">
                <a:effectLst/>
                <a:latin typeface="Times New Roman"/>
              </a:rPr>
              <a:t>based on imidazole</a:t>
            </a:r>
          </a:p>
          <a:p>
            <a:r>
              <a:rPr lang="en-GB" dirty="0" smtClean="0">
                <a:effectLst/>
                <a:latin typeface="Times New Roman"/>
              </a:rPr>
              <a:t>(</a:t>
            </a:r>
          </a:p>
          <a:p>
            <a:r>
              <a:rPr lang="en-GB" dirty="0" err="1" smtClean="0">
                <a:effectLst/>
                <a:latin typeface="Times New Roman"/>
              </a:rPr>
              <a:t>HIm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), 2-methylimidazole (</a:t>
            </a:r>
          </a:p>
          <a:p>
            <a:r>
              <a:rPr lang="en-GB" dirty="0" err="1" smtClean="0">
                <a:effectLst/>
                <a:latin typeface="Times New Roman"/>
              </a:rPr>
              <a:t>HMeIm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), and 2-ethylimidazole</a:t>
            </a:r>
          </a:p>
          <a:p>
            <a:r>
              <a:rPr lang="en-GB" dirty="0" smtClean="0">
                <a:effectLst/>
                <a:latin typeface="Times New Roman"/>
              </a:rPr>
              <a:t>(</a:t>
            </a:r>
          </a:p>
          <a:p>
            <a:r>
              <a:rPr lang="en-GB" dirty="0" err="1" smtClean="0">
                <a:effectLst/>
                <a:latin typeface="Times New Roman"/>
              </a:rPr>
              <a:t>HEtIm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) (Figure 1a,b). Topological diversity combined with</a:t>
            </a:r>
          </a:p>
          <a:p>
            <a:r>
              <a:rPr lang="en-GB" dirty="0" smtClean="0">
                <a:effectLst/>
                <a:latin typeface="Times New Roman"/>
              </a:rPr>
              <a:t>the retention of connectivity make ZIFs particularly interest-</a:t>
            </a:r>
          </a:p>
          <a:p>
            <a:r>
              <a:rPr lang="en-GB" dirty="0" err="1" smtClean="0">
                <a:effectLst/>
                <a:latin typeface="Times New Roman"/>
              </a:rPr>
              <a:t>ing</a:t>
            </a:r>
            <a:r>
              <a:rPr lang="en-GB" dirty="0" smtClean="0">
                <a:effectLst/>
                <a:latin typeface="Times New Roman"/>
              </a:rPr>
              <a:t> targets and, consequently, significant attention has been</a:t>
            </a:r>
          </a:p>
          <a:p>
            <a:r>
              <a:rPr lang="en-GB" dirty="0" smtClean="0">
                <a:effectLst/>
                <a:latin typeface="Times New Roman"/>
              </a:rPr>
              <a:t>given to </a:t>
            </a:r>
            <a:r>
              <a:rPr lang="en-GB" dirty="0" err="1" smtClean="0">
                <a:effectLst/>
                <a:latin typeface="Times New Roman"/>
              </a:rPr>
              <a:t>solvothermal</a:t>
            </a:r>
            <a:r>
              <a:rPr lang="en-GB" dirty="0" smtClean="0">
                <a:effectLst/>
                <a:latin typeface="Times New Roman"/>
              </a:rPr>
              <a:t> ZIF screening.</a:t>
            </a:r>
          </a:p>
          <a:p>
            <a:r>
              <a:rPr lang="en-GB" dirty="0" smtClean="0">
                <a:effectLst/>
                <a:latin typeface="Times New Roman"/>
              </a:rPr>
              <a:t>[6]</a:t>
            </a:r>
          </a:p>
          <a:p>
            <a:r>
              <a:rPr lang="en-GB" dirty="0" smtClean="0">
                <a:effectLst/>
                <a:latin typeface="Times New Roman"/>
              </a:rPr>
              <a:t>The structure-direct-</a:t>
            </a:r>
          </a:p>
          <a:p>
            <a:r>
              <a:rPr lang="en-GB" dirty="0" err="1" smtClean="0">
                <a:effectLst/>
                <a:latin typeface="Times New Roman"/>
              </a:rPr>
              <a:t>ing</a:t>
            </a:r>
            <a:r>
              <a:rPr lang="en-GB" dirty="0" smtClean="0">
                <a:effectLst/>
                <a:latin typeface="Times New Roman"/>
              </a:rPr>
              <a:t> effects of liquids and salts suggest LAG and ILAG as</a:t>
            </a:r>
          </a:p>
          <a:p>
            <a:r>
              <a:rPr lang="en-GB" dirty="0" smtClean="0">
                <a:effectLst/>
                <a:latin typeface="Times New Roman"/>
              </a:rPr>
              <a:t>milder alternatives for generating ZIFs.</a:t>
            </a:r>
          </a:p>
          <a:p>
            <a:r>
              <a:rPr lang="en-GB" dirty="0" smtClean="0">
                <a:effectLst/>
                <a:latin typeface="Times New Roman"/>
              </a:rPr>
              <a:t>[4,7]</a:t>
            </a:r>
          </a:p>
          <a:p>
            <a:r>
              <a:rPr lang="en-GB" dirty="0" smtClean="0">
                <a:effectLst/>
                <a:latin typeface="Times New Roman"/>
              </a:rPr>
              <a:t>Particular benefits</a:t>
            </a:r>
          </a:p>
          <a:p>
            <a:r>
              <a:rPr lang="en-GB" dirty="0" smtClean="0">
                <a:effectLst/>
                <a:latin typeface="Times New Roman"/>
              </a:rPr>
              <a:t>expected from oxide-based </a:t>
            </a:r>
            <a:r>
              <a:rPr lang="en-GB" dirty="0" err="1" smtClean="0">
                <a:effectLst/>
                <a:latin typeface="Times New Roman"/>
              </a:rPr>
              <a:t>mechanosynthesis</a:t>
            </a:r>
            <a:r>
              <a:rPr lang="en-GB" dirty="0" smtClean="0">
                <a:effectLst/>
                <a:latin typeface="Times New Roman"/>
              </a:rPr>
              <a:t> are short</a:t>
            </a:r>
          </a:p>
          <a:p>
            <a:r>
              <a:rPr lang="en-GB" dirty="0" smtClean="0">
                <a:effectLst/>
                <a:latin typeface="Times New Roman"/>
              </a:rPr>
              <a:t>reaction times and the ability to conduct reactions at room</a:t>
            </a:r>
          </a:p>
          <a:p>
            <a:r>
              <a:rPr lang="en-GB" dirty="0" smtClean="0">
                <a:effectLst/>
                <a:latin typeface="Times New Roman"/>
              </a:rPr>
              <a:t>temperature without generating strong acids or requiring a</a:t>
            </a:r>
          </a:p>
          <a:p>
            <a:r>
              <a:rPr lang="en-GB" dirty="0" smtClean="0">
                <a:effectLst/>
                <a:latin typeface="Times New Roman"/>
              </a:rPr>
              <a:t>base. We now demonstrate a </a:t>
            </a:r>
            <a:r>
              <a:rPr lang="en-GB" dirty="0" err="1" smtClean="0">
                <a:effectLst/>
                <a:latin typeface="Times New Roman"/>
              </a:rPr>
              <a:t>mechanochemical</a:t>
            </a:r>
            <a:r>
              <a:rPr lang="en-GB" dirty="0" smtClean="0">
                <a:effectLst/>
                <a:latin typeface="Times New Roman"/>
              </a:rPr>
              <a:t> approach for</a:t>
            </a:r>
          </a:p>
          <a:p>
            <a:r>
              <a:rPr lang="en-GB" dirty="0" smtClean="0">
                <a:effectLst/>
                <a:latin typeface="Times New Roman"/>
              </a:rPr>
              <a:t>ZIF synthesis and screening that provided six known and two</a:t>
            </a:r>
          </a:p>
          <a:p>
            <a:r>
              <a:rPr lang="en-GB" dirty="0" smtClean="0">
                <a:effectLst/>
                <a:latin typeface="Times New Roman"/>
              </a:rPr>
              <a:t>previously unknown ZIFs in a limited set of 48 experiments.</a:t>
            </a:r>
          </a:p>
          <a:p>
            <a:r>
              <a:rPr lang="en-GB" dirty="0" smtClean="0">
                <a:effectLst/>
                <a:latin typeface="Times New Roman"/>
              </a:rPr>
              <a:t>Previous work indicated that the </a:t>
            </a:r>
            <a:r>
              <a:rPr lang="en-GB" dirty="0" err="1" smtClean="0">
                <a:effectLst/>
                <a:latin typeface="Times New Roman"/>
              </a:rPr>
              <a:t>mechanosynthesis</a:t>
            </a:r>
            <a:r>
              <a:rPr lang="en-GB" dirty="0" smtClean="0">
                <a:effectLst/>
                <a:latin typeface="Times New Roman"/>
              </a:rPr>
              <a:t> of</a:t>
            </a:r>
          </a:p>
          <a:p>
            <a:r>
              <a:rPr lang="en-GB" dirty="0" smtClean="0">
                <a:effectLst/>
                <a:latin typeface="Times New Roman"/>
              </a:rPr>
              <a:t>metal </a:t>
            </a:r>
            <a:r>
              <a:rPr lang="en-GB" dirty="0" err="1" smtClean="0">
                <a:effectLst/>
                <a:latin typeface="Times New Roman"/>
              </a:rPr>
              <a:t>imidazolates</a:t>
            </a:r>
            <a:r>
              <a:rPr lang="en-GB" dirty="0" smtClean="0">
                <a:effectLst/>
                <a:latin typeface="Times New Roman"/>
              </a:rPr>
              <a:t> from a metal oxide is a challenging task.</a:t>
            </a:r>
          </a:p>
          <a:p>
            <a:r>
              <a:rPr lang="en-GB" dirty="0" err="1" smtClean="0">
                <a:effectLst/>
                <a:latin typeface="Times New Roman"/>
              </a:rPr>
              <a:t>Fernndez-Bertrn</a:t>
            </a:r>
            <a:r>
              <a:rPr lang="en-GB" dirty="0" smtClean="0">
                <a:effectLst/>
                <a:latin typeface="Times New Roman"/>
              </a:rPr>
              <a:t> and co-workers</a:t>
            </a:r>
          </a:p>
          <a:p>
            <a:r>
              <a:rPr lang="en-GB" dirty="0" smtClean="0">
                <a:effectLst/>
                <a:latin typeface="Times New Roman"/>
              </a:rPr>
              <a:t>[8]</a:t>
            </a:r>
          </a:p>
          <a:p>
            <a:r>
              <a:rPr lang="en-GB" dirty="0" smtClean="0">
                <a:effectLst/>
                <a:latin typeface="Times New Roman"/>
              </a:rPr>
              <a:t>established that manual</a:t>
            </a:r>
          </a:p>
          <a:p>
            <a:r>
              <a:rPr lang="en-GB" dirty="0" smtClean="0">
                <a:effectLst/>
                <a:latin typeface="Times New Roman"/>
              </a:rPr>
              <a:t>grinding of </a:t>
            </a:r>
            <a:r>
              <a:rPr lang="en-GB" dirty="0" err="1" smtClean="0">
                <a:effectLst/>
                <a:latin typeface="Times New Roman"/>
              </a:rPr>
              <a:t>ZnO</a:t>
            </a:r>
            <a:r>
              <a:rPr lang="en-GB" dirty="0" smtClean="0">
                <a:effectLst/>
                <a:latin typeface="Times New Roman"/>
              </a:rPr>
              <a:t> and</a:t>
            </a:r>
          </a:p>
          <a:p>
            <a:r>
              <a:rPr lang="en-GB" dirty="0" err="1" smtClean="0">
                <a:effectLst/>
                <a:latin typeface="Times New Roman"/>
              </a:rPr>
              <a:t>HIm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leads to the partial formation of the</a:t>
            </a:r>
          </a:p>
          <a:p>
            <a:r>
              <a:rPr lang="en-GB" dirty="0" smtClean="0">
                <a:effectLst/>
                <a:latin typeface="Times New Roman"/>
              </a:rPr>
              <a:t>nonporous Zn(</a:t>
            </a:r>
          </a:p>
          <a:p>
            <a:r>
              <a:rPr lang="en-GB" dirty="0" err="1" smtClean="0">
                <a:effectLst/>
                <a:latin typeface="Times New Roman"/>
              </a:rPr>
              <a:t>Im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)</a:t>
            </a:r>
          </a:p>
          <a:p>
            <a:r>
              <a:rPr lang="en-GB" dirty="0" smtClean="0">
                <a:effectLst/>
                <a:latin typeface="Times New Roman"/>
              </a:rPr>
              <a:t>2</a:t>
            </a:r>
          </a:p>
          <a:p>
            <a:r>
              <a:rPr lang="en-GB" dirty="0" smtClean="0">
                <a:effectLst/>
                <a:latin typeface="Times New Roman"/>
              </a:rPr>
              <a:t>. Quantitative conversion of the oxide was</a:t>
            </a:r>
          </a:p>
          <a:p>
            <a:r>
              <a:rPr lang="en-GB" dirty="0" smtClean="0">
                <a:effectLst/>
                <a:latin typeface="Times New Roman"/>
              </a:rPr>
              <a:t>achieved only with a large excess of</a:t>
            </a:r>
          </a:p>
          <a:p>
            <a:r>
              <a:rPr lang="en-GB" dirty="0" err="1" smtClean="0">
                <a:effectLst/>
                <a:latin typeface="Times New Roman"/>
              </a:rPr>
              <a:t>HIm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. The same product</a:t>
            </a:r>
          </a:p>
          <a:p>
            <a:r>
              <a:rPr lang="en-GB" dirty="0" smtClean="0">
                <a:effectLst/>
                <a:latin typeface="Times New Roman"/>
              </a:rPr>
              <a:t>was obtained by Adams et al. in a two-step </a:t>
            </a:r>
            <a:r>
              <a:rPr lang="en-GB" dirty="0" err="1" smtClean="0">
                <a:effectLst/>
                <a:latin typeface="Times New Roman"/>
              </a:rPr>
              <a:t>mechanochemical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process starting from </a:t>
            </a:r>
            <a:r>
              <a:rPr lang="en-GB" dirty="0" err="1" smtClean="0">
                <a:effectLst/>
                <a:latin typeface="Times New Roman"/>
              </a:rPr>
              <a:t>ZnCl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2</a:t>
            </a:r>
          </a:p>
          <a:p>
            <a:r>
              <a:rPr lang="en-GB" dirty="0" smtClean="0">
                <a:effectLst/>
                <a:latin typeface="Times New Roman"/>
              </a:rPr>
              <a:t>and using the external base</a:t>
            </a:r>
          </a:p>
          <a:p>
            <a:r>
              <a:rPr lang="en-GB" dirty="0" smtClean="0">
                <a:effectLst/>
                <a:latin typeface="Times New Roman"/>
              </a:rPr>
              <a:t>technique.</a:t>
            </a:r>
          </a:p>
          <a:p>
            <a:r>
              <a:rPr lang="en-GB" dirty="0" smtClean="0">
                <a:effectLst/>
                <a:latin typeface="Times New Roman"/>
              </a:rPr>
              <a:t>[9]</a:t>
            </a:r>
          </a:p>
          <a:p>
            <a:r>
              <a:rPr lang="en-GB" dirty="0" smtClean="0">
                <a:effectLst/>
                <a:latin typeface="Times New Roman"/>
              </a:rPr>
              <a:t>In our hands, ball milling of </a:t>
            </a:r>
            <a:r>
              <a:rPr lang="en-GB" dirty="0" err="1" smtClean="0">
                <a:effectLst/>
                <a:latin typeface="Times New Roman"/>
              </a:rPr>
              <a:t>ZnO</a:t>
            </a:r>
            <a:r>
              <a:rPr lang="en-GB" dirty="0" smtClean="0">
                <a:effectLst/>
                <a:latin typeface="Times New Roman"/>
              </a:rPr>
              <a:t> and</a:t>
            </a:r>
          </a:p>
          <a:p>
            <a:r>
              <a:rPr lang="en-GB" dirty="0" err="1" smtClean="0">
                <a:effectLst/>
                <a:latin typeface="Times New Roman"/>
              </a:rPr>
              <a:t>HIm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for</a:t>
            </a:r>
          </a:p>
          <a:p>
            <a:r>
              <a:rPr lang="en-GB" dirty="0" smtClean="0">
                <a:effectLst/>
                <a:latin typeface="Times New Roman"/>
              </a:rPr>
              <a:t>30 min resulted in a mixture which, based on powder X-ray</a:t>
            </a:r>
          </a:p>
          <a:p>
            <a:r>
              <a:rPr lang="en-GB" dirty="0" smtClean="0">
                <a:effectLst/>
                <a:latin typeface="Times New Roman"/>
              </a:rPr>
              <a:t>diffraction (PXRD), contained </a:t>
            </a:r>
            <a:r>
              <a:rPr lang="en-GB" dirty="0" err="1" smtClean="0">
                <a:effectLst/>
                <a:latin typeface="Times New Roman"/>
              </a:rPr>
              <a:t>ZnO</a:t>
            </a:r>
            <a:r>
              <a:rPr lang="en-GB" dirty="0" smtClean="0">
                <a:effectLst/>
                <a:latin typeface="Times New Roman"/>
              </a:rPr>
              <a:t>,</a:t>
            </a:r>
          </a:p>
          <a:p>
            <a:r>
              <a:rPr lang="en-GB" dirty="0" err="1" smtClean="0">
                <a:effectLst/>
                <a:latin typeface="Times New Roman"/>
              </a:rPr>
              <a:t>HIm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, Zn(</a:t>
            </a:r>
          </a:p>
          <a:p>
            <a:r>
              <a:rPr lang="en-GB" dirty="0" err="1" smtClean="0">
                <a:effectLst/>
                <a:latin typeface="Times New Roman"/>
              </a:rPr>
              <a:t>Im</a:t>
            </a:r>
            <a:endParaRPr lang="en-GB" dirty="0" smtClean="0">
              <a:effectLst/>
              <a:latin typeface="Times New Roman"/>
            </a:endParaRPr>
          </a:p>
          <a:p>
            <a:r>
              <a:rPr lang="en-GB" dirty="0" smtClean="0">
                <a:effectLst/>
                <a:latin typeface="Times New Roman"/>
              </a:rPr>
              <a:t>)</a:t>
            </a:r>
          </a:p>
          <a:p>
            <a:r>
              <a:rPr lang="en-GB" dirty="0" smtClean="0">
                <a:effectLst/>
                <a:latin typeface="Times New Roman"/>
              </a:rPr>
              <a:t>2</a:t>
            </a:r>
          </a:p>
          <a:p>
            <a:r>
              <a:rPr lang="en-GB" dirty="0" smtClean="0">
                <a:effectLst/>
                <a:latin typeface="Times New Roman"/>
              </a:rPr>
              <a:t>with the</a:t>
            </a:r>
          </a:p>
          <a:p>
            <a:r>
              <a:rPr lang="en-GB" dirty="0" smtClean="0">
                <a:effectLst/>
                <a:latin typeface="Arial"/>
              </a:rPr>
              <a:t>Figure 1.</a:t>
            </a:r>
          </a:p>
          <a:p>
            <a:r>
              <a:rPr lang="en-GB" dirty="0" smtClean="0">
                <a:effectLst/>
                <a:latin typeface="Arial"/>
              </a:rPr>
              <a:t>a) Imidazole ligands. b) The expected </a:t>
            </a:r>
            <a:r>
              <a:rPr lang="en-GB" dirty="0" err="1" smtClean="0">
                <a:effectLst/>
                <a:latin typeface="Arial"/>
              </a:rPr>
              <a:t>mechanochemical</a:t>
            </a:r>
            <a:r>
              <a:rPr lang="en-GB" dirty="0" smtClean="0">
                <a:effectLst/>
                <a:latin typeface="Arial"/>
              </a:rPr>
              <a:t> </a:t>
            </a:r>
            <a:r>
              <a:rPr lang="en-GB" dirty="0" err="1" smtClean="0">
                <a:effectLst/>
                <a:latin typeface="Arial"/>
              </a:rPr>
              <a:t>reac</a:t>
            </a:r>
            <a:r>
              <a:rPr lang="en-GB" dirty="0" smtClean="0">
                <a:effectLst/>
                <a:latin typeface="Arial"/>
              </a:rPr>
              <a:t>-</a:t>
            </a:r>
          </a:p>
          <a:p>
            <a:r>
              <a:rPr lang="en-GB" dirty="0" err="1" smtClean="0">
                <a:effectLst/>
                <a:latin typeface="Arial"/>
              </a:rPr>
              <a:t>tion</a:t>
            </a:r>
            <a:r>
              <a:rPr lang="en-GB" dirty="0" smtClean="0">
                <a:effectLst/>
                <a:latin typeface="Arial"/>
              </a:rPr>
              <a:t>. c) PXRD patterns (from top to bottom; vertically offset): neat</a:t>
            </a:r>
          </a:p>
          <a:p>
            <a:r>
              <a:rPr lang="en-GB" dirty="0" smtClean="0">
                <a:effectLst/>
                <a:latin typeface="Arial"/>
              </a:rPr>
              <a:t>grinding of </a:t>
            </a:r>
            <a:r>
              <a:rPr lang="en-GB" dirty="0" err="1" smtClean="0">
                <a:effectLst/>
                <a:latin typeface="Arial"/>
              </a:rPr>
              <a:t>ZnO</a:t>
            </a:r>
            <a:r>
              <a:rPr lang="en-GB" dirty="0" smtClean="0">
                <a:effectLst/>
                <a:latin typeface="Arial"/>
              </a:rPr>
              <a:t> and</a:t>
            </a:r>
          </a:p>
          <a:p>
            <a:r>
              <a:rPr lang="en-GB" dirty="0" err="1" smtClean="0">
                <a:effectLst/>
                <a:latin typeface="Arial"/>
              </a:rPr>
              <a:t>HIm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; product of 60 min LAG of </a:t>
            </a:r>
            <a:r>
              <a:rPr lang="en-GB" dirty="0" err="1" smtClean="0">
                <a:effectLst/>
                <a:latin typeface="Arial"/>
              </a:rPr>
              <a:t>ZnO</a:t>
            </a:r>
            <a:r>
              <a:rPr lang="en-GB" dirty="0" smtClean="0">
                <a:effectLst/>
                <a:latin typeface="Arial"/>
              </a:rPr>
              <a:t> and</a:t>
            </a:r>
          </a:p>
          <a:p>
            <a:r>
              <a:rPr lang="en-GB" dirty="0" err="1" smtClean="0">
                <a:effectLst/>
                <a:latin typeface="Arial"/>
              </a:rPr>
              <a:t>HIm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using DMF; simulated for cag topology ZIF-4; product of 30 min LAG</a:t>
            </a:r>
          </a:p>
          <a:p>
            <a:r>
              <a:rPr lang="en-GB" dirty="0" smtClean="0">
                <a:effectLst/>
                <a:latin typeface="Arial"/>
              </a:rPr>
              <a:t>of </a:t>
            </a:r>
            <a:r>
              <a:rPr lang="en-GB" dirty="0" err="1" smtClean="0">
                <a:effectLst/>
                <a:latin typeface="Arial"/>
              </a:rPr>
              <a:t>ZnO</a:t>
            </a:r>
            <a:r>
              <a:rPr lang="en-GB" dirty="0" smtClean="0">
                <a:effectLst/>
                <a:latin typeface="Arial"/>
              </a:rPr>
              <a:t> and</a:t>
            </a:r>
          </a:p>
          <a:p>
            <a:r>
              <a:rPr lang="en-GB" dirty="0" err="1" smtClean="0">
                <a:effectLst/>
                <a:latin typeface="Arial"/>
              </a:rPr>
              <a:t>HIm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using </a:t>
            </a:r>
            <a:r>
              <a:rPr lang="en-GB" dirty="0" err="1" smtClean="0">
                <a:effectLst/>
                <a:latin typeface="Arial"/>
              </a:rPr>
              <a:t>EtOH</a:t>
            </a:r>
            <a:r>
              <a:rPr lang="en-GB" dirty="0" smtClean="0">
                <a:effectLst/>
                <a:latin typeface="Arial"/>
              </a:rPr>
              <a:t>; simulated for </a:t>
            </a:r>
            <a:r>
              <a:rPr lang="en-GB" dirty="0" err="1" smtClean="0">
                <a:effectLst/>
                <a:latin typeface="Arial"/>
              </a:rPr>
              <a:t>zni</a:t>
            </a:r>
            <a:r>
              <a:rPr lang="en-GB" dirty="0" smtClean="0">
                <a:effectLst/>
                <a:latin typeface="Arial"/>
              </a:rPr>
              <a:t> topology Zn(</a:t>
            </a:r>
          </a:p>
          <a:p>
            <a:r>
              <a:rPr lang="en-GB" dirty="0" err="1" smtClean="0">
                <a:effectLst/>
                <a:latin typeface="Arial"/>
              </a:rPr>
              <a:t>Im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)</a:t>
            </a:r>
          </a:p>
          <a:p>
            <a:r>
              <a:rPr lang="en-GB" dirty="0" smtClean="0">
                <a:effectLst/>
                <a:latin typeface="Arial"/>
              </a:rPr>
              <a:t>2</a:t>
            </a:r>
          </a:p>
          <a:p>
            <a:r>
              <a:rPr lang="en-GB" dirty="0" smtClean="0">
                <a:effectLst/>
                <a:latin typeface="Arial"/>
              </a:rPr>
              <a:t>;</a:t>
            </a:r>
          </a:p>
          <a:p>
            <a:r>
              <a:rPr lang="en-GB" dirty="0" smtClean="0">
                <a:effectLst/>
                <a:latin typeface="Arial"/>
              </a:rPr>
              <a:t>product of 30 min ILAG involving </a:t>
            </a:r>
            <a:r>
              <a:rPr lang="en-GB" dirty="0" err="1" smtClean="0">
                <a:effectLst/>
                <a:latin typeface="Arial"/>
              </a:rPr>
              <a:t>ZnO</a:t>
            </a:r>
            <a:r>
              <a:rPr lang="en-GB" dirty="0" smtClean="0">
                <a:effectLst/>
                <a:latin typeface="Arial"/>
              </a:rPr>
              <a:t>,</a:t>
            </a:r>
          </a:p>
          <a:p>
            <a:r>
              <a:rPr lang="en-GB" dirty="0" err="1" smtClean="0">
                <a:effectLst/>
                <a:latin typeface="Arial"/>
              </a:rPr>
              <a:t>HMeIm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, DMF and</a:t>
            </a:r>
          </a:p>
          <a:p>
            <a:r>
              <a:rPr lang="en-GB" dirty="0" smtClean="0">
                <a:effectLst/>
                <a:latin typeface="Arial"/>
              </a:rPr>
              <a:t>NH</a:t>
            </a:r>
          </a:p>
          <a:p>
            <a:r>
              <a:rPr lang="en-GB" dirty="0" smtClean="0">
                <a:effectLst/>
                <a:latin typeface="Arial"/>
              </a:rPr>
              <a:t>4</a:t>
            </a:r>
          </a:p>
          <a:p>
            <a:r>
              <a:rPr lang="en-GB" dirty="0" smtClean="0">
                <a:effectLst/>
                <a:latin typeface="Arial"/>
              </a:rPr>
              <a:t>CH</a:t>
            </a:r>
          </a:p>
          <a:p>
            <a:r>
              <a:rPr lang="en-GB" dirty="0" smtClean="0">
                <a:effectLst/>
                <a:latin typeface="Arial"/>
              </a:rPr>
              <a:t>3</a:t>
            </a:r>
          </a:p>
          <a:p>
            <a:r>
              <a:rPr lang="en-GB" dirty="0" smtClean="0">
                <a:effectLst/>
                <a:latin typeface="Arial"/>
              </a:rPr>
              <a:t>SO</a:t>
            </a:r>
          </a:p>
          <a:p>
            <a:r>
              <a:rPr lang="en-GB" dirty="0" smtClean="0">
                <a:effectLst/>
                <a:latin typeface="Arial"/>
              </a:rPr>
              <a:t>3</a:t>
            </a:r>
          </a:p>
          <a:p>
            <a:r>
              <a:rPr lang="en-GB" dirty="0" smtClean="0">
                <a:effectLst/>
                <a:latin typeface="Arial"/>
              </a:rPr>
              <a:t>; simulated for SOD topology ZIF-8. Reflections of </a:t>
            </a:r>
            <a:r>
              <a:rPr lang="en-GB" dirty="0" err="1" smtClean="0">
                <a:effectLst/>
                <a:latin typeface="Arial"/>
              </a:rPr>
              <a:t>ZnO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are </a:t>
            </a:r>
            <a:r>
              <a:rPr lang="en-GB" dirty="0" err="1" smtClean="0">
                <a:effectLst/>
                <a:latin typeface="Arial"/>
              </a:rPr>
              <a:t>labeled</a:t>
            </a:r>
            <a:r>
              <a:rPr lang="en-GB" dirty="0" smtClean="0">
                <a:effectLst/>
                <a:latin typeface="Arial"/>
              </a:rPr>
              <a:t> with *.</a:t>
            </a:r>
          </a:p>
          <a:p>
            <a:r>
              <a:rPr lang="en-GB" dirty="0" smtClean="0">
                <a:effectLst/>
                <a:latin typeface="Arial"/>
              </a:rPr>
              <a:t>[*] P. J. </a:t>
            </a:r>
            <a:r>
              <a:rPr lang="en-GB" dirty="0" err="1" smtClean="0">
                <a:effectLst/>
                <a:latin typeface="Arial"/>
              </a:rPr>
              <a:t>Beldon</a:t>
            </a:r>
            <a:r>
              <a:rPr lang="en-GB" dirty="0" smtClean="0">
                <a:effectLst/>
                <a:latin typeface="Arial"/>
              </a:rPr>
              <a:t>, </a:t>
            </a:r>
            <a:r>
              <a:rPr lang="en-GB" dirty="0" err="1" smtClean="0">
                <a:effectLst/>
                <a:latin typeface="Arial"/>
              </a:rPr>
              <a:t>Dr.</a:t>
            </a:r>
            <a:r>
              <a:rPr lang="en-GB" dirty="0" smtClean="0">
                <a:effectLst/>
                <a:latin typeface="Arial"/>
              </a:rPr>
              <a:t> T. </a:t>
            </a:r>
            <a:r>
              <a:rPr lang="en-GB" dirty="0" err="1" smtClean="0">
                <a:effectLst/>
                <a:latin typeface="Arial"/>
              </a:rPr>
              <a:t>Fris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ˇ</a:t>
            </a:r>
          </a:p>
          <a:p>
            <a:r>
              <a:rPr lang="en-GB" dirty="0" smtClean="0">
                <a:effectLst/>
                <a:latin typeface="Arial"/>
              </a:rPr>
              <a:t>c</a:t>
            </a:r>
          </a:p>
          <a:p>
            <a:r>
              <a:rPr lang="en-GB" dirty="0" smtClean="0">
                <a:effectLst/>
                <a:latin typeface="Arial"/>
              </a:rPr>
              <a:t>ˇ</a:t>
            </a:r>
          </a:p>
          <a:p>
            <a:r>
              <a:rPr lang="en-GB" dirty="0" err="1" smtClean="0">
                <a:effectLst/>
                <a:latin typeface="Arial"/>
              </a:rPr>
              <a:t>ic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́</a:t>
            </a:r>
          </a:p>
          <a:p>
            <a:r>
              <a:rPr lang="en-GB" dirty="0" smtClean="0">
                <a:effectLst/>
                <a:latin typeface="Arial"/>
              </a:rPr>
              <a:t>Department of Chemistry, University of Cambridge</a:t>
            </a:r>
          </a:p>
          <a:p>
            <a:r>
              <a:rPr lang="en-GB" dirty="0" err="1" smtClean="0">
                <a:effectLst/>
                <a:latin typeface="Arial"/>
              </a:rPr>
              <a:t>Lensfield</a:t>
            </a:r>
            <a:r>
              <a:rPr lang="en-GB" dirty="0" smtClean="0">
                <a:effectLst/>
                <a:latin typeface="Arial"/>
              </a:rPr>
              <a:t> Road, Cambridge, CB2 1EW (UK)</a:t>
            </a:r>
          </a:p>
          <a:p>
            <a:r>
              <a:rPr lang="en-GB" dirty="0" smtClean="0">
                <a:effectLst/>
                <a:latin typeface="Arial"/>
              </a:rPr>
              <a:t>E-mail: tf253@cam.ac.uk</a:t>
            </a:r>
          </a:p>
          <a:p>
            <a:r>
              <a:rPr lang="en-GB" dirty="0" err="1" smtClean="0">
                <a:effectLst/>
                <a:latin typeface="Arial"/>
              </a:rPr>
              <a:t>Dr.</a:t>
            </a:r>
            <a:r>
              <a:rPr lang="en-GB" dirty="0" smtClean="0">
                <a:effectLst/>
                <a:latin typeface="Arial"/>
              </a:rPr>
              <a:t> L. </a:t>
            </a:r>
            <a:r>
              <a:rPr lang="en-GB" dirty="0" err="1" smtClean="0">
                <a:effectLst/>
                <a:latin typeface="Arial"/>
              </a:rPr>
              <a:t>Fbin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University College Cork, Department of Chemistry</a:t>
            </a:r>
          </a:p>
          <a:p>
            <a:r>
              <a:rPr lang="en-GB" dirty="0" smtClean="0">
                <a:effectLst/>
                <a:latin typeface="Arial"/>
              </a:rPr>
              <a:t>Kane Building, College Road, Cork (Ireland)</a:t>
            </a:r>
          </a:p>
          <a:p>
            <a:r>
              <a:rPr lang="en-GB" dirty="0" err="1" smtClean="0">
                <a:effectLst/>
                <a:latin typeface="Arial"/>
              </a:rPr>
              <a:t>Dr.</a:t>
            </a:r>
            <a:r>
              <a:rPr lang="en-GB" dirty="0" smtClean="0">
                <a:effectLst/>
                <a:latin typeface="Arial"/>
              </a:rPr>
              <a:t> R. S. Stein</a:t>
            </a:r>
          </a:p>
          <a:p>
            <a:r>
              <a:rPr lang="en-GB" dirty="0" err="1" smtClean="0">
                <a:effectLst/>
                <a:latin typeface="Arial"/>
              </a:rPr>
              <a:t>Bruker</a:t>
            </a:r>
            <a:r>
              <a:rPr lang="en-GB" dirty="0" smtClean="0">
                <a:effectLst/>
                <a:latin typeface="Arial"/>
              </a:rPr>
              <a:t> UK Ltd, Banner Lane, Coventry CV4 9GH (UK)</a:t>
            </a:r>
          </a:p>
          <a:p>
            <a:r>
              <a:rPr lang="en-GB" dirty="0" err="1" smtClean="0">
                <a:effectLst/>
                <a:latin typeface="Arial"/>
              </a:rPr>
              <a:t>Dr.</a:t>
            </a:r>
            <a:r>
              <a:rPr lang="en-GB" dirty="0" smtClean="0">
                <a:effectLst/>
                <a:latin typeface="Arial"/>
              </a:rPr>
              <a:t> A. </a:t>
            </a:r>
            <a:r>
              <a:rPr lang="en-GB" dirty="0" err="1" smtClean="0">
                <a:effectLst/>
                <a:latin typeface="Arial"/>
              </a:rPr>
              <a:t>Thirumurugan</a:t>
            </a:r>
            <a:r>
              <a:rPr lang="en-GB" dirty="0" smtClean="0">
                <a:effectLst/>
                <a:latin typeface="Arial"/>
              </a:rPr>
              <a:t>, </a:t>
            </a:r>
            <a:r>
              <a:rPr lang="en-GB" dirty="0" err="1" smtClean="0">
                <a:effectLst/>
                <a:latin typeface="Arial"/>
              </a:rPr>
              <a:t>Prof.</a:t>
            </a:r>
            <a:r>
              <a:rPr lang="en-GB" dirty="0" smtClean="0">
                <a:effectLst/>
                <a:latin typeface="Arial"/>
              </a:rPr>
              <a:t> A. K. </a:t>
            </a:r>
            <a:r>
              <a:rPr lang="en-GB" dirty="0" err="1" smtClean="0">
                <a:effectLst/>
                <a:latin typeface="Arial"/>
              </a:rPr>
              <a:t>Cheetham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smtClean="0">
                <a:effectLst/>
                <a:latin typeface="Arial"/>
              </a:rPr>
              <a:t>Department of Materials Science and Metallurgy</a:t>
            </a:r>
          </a:p>
          <a:p>
            <a:r>
              <a:rPr lang="en-GB" dirty="0" smtClean="0">
                <a:effectLst/>
                <a:latin typeface="Arial"/>
              </a:rPr>
              <a:t>University of Cambridge, Cambridge CB2 3QZ (UK)</a:t>
            </a:r>
          </a:p>
          <a:p>
            <a:r>
              <a:rPr lang="en-GB" dirty="0" smtClean="0">
                <a:effectLst/>
                <a:latin typeface="Arial"/>
              </a:rPr>
              <a:t>[**] This work was supported by the </a:t>
            </a:r>
            <a:r>
              <a:rPr lang="en-GB" dirty="0" err="1" smtClean="0">
                <a:effectLst/>
                <a:latin typeface="Arial"/>
              </a:rPr>
              <a:t>Herchel</a:t>
            </a:r>
            <a:r>
              <a:rPr lang="en-GB" dirty="0" smtClean="0">
                <a:effectLst/>
                <a:latin typeface="Arial"/>
              </a:rPr>
              <a:t> Smith Fund (research</a:t>
            </a:r>
          </a:p>
          <a:p>
            <a:r>
              <a:rPr lang="en-GB" dirty="0" smtClean="0">
                <a:effectLst/>
                <a:latin typeface="Arial"/>
              </a:rPr>
              <a:t>fellowship to T.F.) and the ERC (Advanced Investigator Award to</a:t>
            </a:r>
          </a:p>
          <a:p>
            <a:r>
              <a:rPr lang="en-GB" dirty="0" smtClean="0">
                <a:effectLst/>
                <a:latin typeface="Arial"/>
              </a:rPr>
              <a:t>A.K.C.). We acknowledge the EPSPC for financial support admin-</a:t>
            </a:r>
          </a:p>
          <a:p>
            <a:r>
              <a:rPr lang="en-GB" dirty="0" err="1" smtClean="0">
                <a:effectLst/>
                <a:latin typeface="Arial"/>
              </a:rPr>
              <a:t>istered</a:t>
            </a:r>
            <a:r>
              <a:rPr lang="en-GB" dirty="0" smtClean="0">
                <a:effectLst/>
                <a:latin typeface="Arial"/>
              </a:rPr>
              <a:t> though the University of Cambridge Nano Doctoral Centre</a:t>
            </a:r>
          </a:p>
          <a:p>
            <a:r>
              <a:rPr lang="en-GB" dirty="0" smtClean="0">
                <a:effectLst/>
                <a:latin typeface="Arial"/>
              </a:rPr>
              <a:t>(P.J.B, T.F.).</a:t>
            </a:r>
          </a:p>
          <a:p>
            <a:r>
              <a:rPr lang="en-GB" dirty="0" smtClean="0">
                <a:effectLst/>
                <a:latin typeface="Arial"/>
              </a:rPr>
              <a:t>Supporting information for this article is available on the WWW</a:t>
            </a:r>
          </a:p>
          <a:p>
            <a:r>
              <a:rPr lang="en-GB" dirty="0" smtClean="0">
                <a:effectLst/>
                <a:latin typeface="Arial"/>
              </a:rPr>
              <a:t>under http://dx.doi.org/10.1002/anie.201005547.</a:t>
            </a:r>
          </a:p>
          <a:p>
            <a:r>
              <a:rPr lang="en-GB" dirty="0" smtClean="0">
                <a:effectLst/>
                <a:latin typeface="Arial"/>
              </a:rPr>
              <a:t>Communications</a:t>
            </a:r>
          </a:p>
          <a:p>
            <a:r>
              <a:rPr lang="en-GB" dirty="0" smtClean="0">
                <a:effectLst/>
                <a:latin typeface="Arial"/>
              </a:rPr>
              <a:t>9640</a:t>
            </a:r>
          </a:p>
          <a:p>
            <a:r>
              <a:rPr lang="en-GB" dirty="0" smtClean="0">
                <a:effectLst/>
                <a:latin typeface="Arial"/>
              </a:rPr>
              <a:t> 2010 Wiley-VCH </a:t>
            </a:r>
            <a:r>
              <a:rPr lang="en-GB" dirty="0" err="1" smtClean="0">
                <a:effectLst/>
                <a:latin typeface="Arial"/>
              </a:rPr>
              <a:t>Verlag</a:t>
            </a:r>
            <a:r>
              <a:rPr lang="en-GB" dirty="0" smtClean="0">
                <a:effectLst/>
                <a:latin typeface="Arial"/>
              </a:rPr>
              <a:t> GmbH &amp; Co. </a:t>
            </a:r>
            <a:r>
              <a:rPr lang="en-GB" dirty="0" err="1" smtClean="0">
                <a:effectLst/>
                <a:latin typeface="Arial"/>
              </a:rPr>
              <a:t>KGaA</a:t>
            </a:r>
            <a:r>
              <a:rPr lang="en-GB" dirty="0" smtClean="0">
                <a:effectLst/>
                <a:latin typeface="Arial"/>
              </a:rPr>
              <a:t>, </a:t>
            </a:r>
            <a:r>
              <a:rPr lang="en-GB" dirty="0" err="1" smtClean="0">
                <a:effectLst/>
                <a:latin typeface="Arial"/>
              </a:rPr>
              <a:t>Weinheim</a:t>
            </a:r>
            <a:endParaRPr lang="en-GB" dirty="0" smtClean="0">
              <a:effectLst/>
              <a:latin typeface="Arial"/>
            </a:endParaRPr>
          </a:p>
          <a:p>
            <a:r>
              <a:rPr lang="en-GB" dirty="0" err="1" smtClean="0">
                <a:effectLst/>
                <a:latin typeface="Arial"/>
              </a:rPr>
              <a:t>Angew.Chem.Int.Ed</a:t>
            </a:r>
            <a:r>
              <a:rPr lang="en-GB" dirty="0" smtClean="0">
                <a:effectLst/>
                <a:latin typeface="Arial"/>
              </a:rPr>
              <a:t>.</a:t>
            </a:r>
          </a:p>
          <a:p>
            <a:r>
              <a:rPr lang="en-GB" dirty="0" smtClean="0">
                <a:effectLst/>
                <a:latin typeface="Arial"/>
              </a:rPr>
              <a:t>2010</a:t>
            </a:r>
          </a:p>
          <a:p>
            <a:r>
              <a:rPr lang="en-GB" dirty="0" smtClean="0">
                <a:effectLst/>
                <a:latin typeface="Arial"/>
              </a:rPr>
              <a:t>,</a:t>
            </a:r>
          </a:p>
          <a:p>
            <a:r>
              <a:rPr lang="en-GB" dirty="0" smtClean="0">
                <a:effectLst/>
                <a:latin typeface="Arial"/>
              </a:rPr>
              <a:t>49</a:t>
            </a:r>
          </a:p>
          <a:p>
            <a:r>
              <a:rPr lang="en-GB" dirty="0" smtClean="0">
                <a:effectLst/>
                <a:latin typeface="Arial"/>
              </a:rPr>
              <a:t>, 9640 –9643</a:t>
            </a:r>
            <a:endParaRPr lang="en-GB" dirty="0">
              <a:effectLst/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7584" y="2186929"/>
            <a:ext cx="1934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2-Methylimidazole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547664" y="54868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ZIF-8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08707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13285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Cellulose </a:t>
            </a:r>
            <a:r>
              <a:rPr lang="en-GB" dirty="0" err="1" smtClean="0"/>
              <a:t>nanorods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076056" y="2132855"/>
            <a:ext cx="341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Cellulose sponge </a:t>
            </a:r>
            <a:r>
              <a:rPr lang="en-GB" dirty="0" err="1" smtClean="0"/>
              <a:t>nanofobers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03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74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139691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H-KUST cellulose sponge-composites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249864" y="1074630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1) 2 ml (4.734g) of ethanol (99.5%) with 0.070 g (0.33 </a:t>
            </a:r>
            <a:r>
              <a:rPr lang="en-GB" dirty="0" err="1" smtClean="0"/>
              <a:t>mmol</a:t>
            </a:r>
            <a:r>
              <a:rPr lang="en-GB" dirty="0" smtClean="0"/>
              <a:t>) dissolved TMA</a:t>
            </a:r>
          </a:p>
          <a:p>
            <a:r>
              <a:rPr lang="en-GB" dirty="0" smtClean="0"/>
              <a:t>+</a:t>
            </a:r>
            <a:r>
              <a:rPr lang="en-GB" dirty="0" err="1" smtClean="0"/>
              <a:t>nanocellulose</a:t>
            </a:r>
            <a:r>
              <a:rPr lang="en-GB" dirty="0" smtClean="0"/>
              <a:t> sponge soaked for 4 hours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96144" y="18696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2) Addition2 ml (2g) of deionized water with dissolved 0.146 g (0.6 </a:t>
            </a:r>
            <a:r>
              <a:rPr lang="en-GB" dirty="0" err="1" smtClean="0"/>
              <a:t>mmol</a:t>
            </a:r>
            <a:r>
              <a:rPr lang="en-GB" dirty="0" smtClean="0"/>
              <a:t>) of cupric nitrate.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876256" y="2730986"/>
            <a:ext cx="85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Inverse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139952" y="254632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Air dried</a:t>
            </a:r>
            <a:endParaRPr lang="en-GB" dirty="0"/>
          </a:p>
        </p:txBody>
      </p:sp>
      <p:pic>
        <p:nvPicPr>
          <p:cNvPr id="2050" name="Picture 2" descr="E:\IMAGE TIFF\AT02_airdried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48" y="3100318"/>
            <a:ext cx="1707645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IMAGE TIFF\at02_collapsedsponge_vacuumdried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47" y="5234143"/>
            <a:ext cx="1707645" cy="134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85019" y="4725144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Vacuum dried</a:t>
            </a:r>
            <a:endParaRPr lang="en-GB" dirty="0"/>
          </a:p>
        </p:txBody>
      </p:sp>
      <p:pic>
        <p:nvPicPr>
          <p:cNvPr id="2052" name="Picture 4" descr="E:\IMAGE TIFF\at02_spongeair2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712" y="3100680"/>
            <a:ext cx="1707184" cy="134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IMAGE TIFF\at02_vacuum2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794" y="5234141"/>
            <a:ext cx="1707646" cy="134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:\IMAGE TIFF\at02_vacuum4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439" y="5234143"/>
            <a:ext cx="1707643" cy="134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E:\IMAGE TIFF\at03_spongeair.t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587" y="3122342"/>
            <a:ext cx="1743702" cy="136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:\IMAGE TIFF\at03_spongeair2.t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860" y="3122342"/>
            <a:ext cx="1711556" cy="13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E:\IMAGE TIFF\at03_spongeair3.t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796" y="4435222"/>
            <a:ext cx="1152128" cy="90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:\IMAGE TIFF\at03_spongevacuum.t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533" y="5577426"/>
            <a:ext cx="1630980" cy="128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E:\IMAGE TIFF\at03super.ti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796" y="1522405"/>
            <a:ext cx="1707645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89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837</Words>
  <Application>Microsoft Office PowerPoint</Application>
  <PresentationFormat>On-screen Show (4:3)</PresentationFormat>
  <Paragraphs>171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AIM_Group</dc:creator>
  <cp:lastModifiedBy>Microsoft account</cp:lastModifiedBy>
  <cp:revision>8</cp:revision>
  <dcterms:created xsi:type="dcterms:W3CDTF">2013-03-27T09:14:36Z</dcterms:created>
  <dcterms:modified xsi:type="dcterms:W3CDTF">2013-04-02T20:23:36Z</dcterms:modified>
</cp:coreProperties>
</file>