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0080625" cy="567055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D1FF216-6331-4CF8-8400-072FFEC26AD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SimSun" pitchFamily="2"/>
              <a:cs typeface="Noto Sans Devanagari" pitchFamily="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FC210-8927-4B70-AC7A-9AC3A367B32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SimSun" pitchFamily="2"/>
              <a:cs typeface="Noto Sans Devanagari" pitchFamily="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845830-103D-4132-AC34-71C1925E58E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SimSun" pitchFamily="2"/>
              <a:cs typeface="Noto Sans Devanagari" pitchFamily="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5EAE2-96AD-4C5E-BA6D-61A4A120B6A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77E67F-6088-4D2B-9EE1-DCB77047CA4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SimSun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415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AC8EE1-1689-482F-B82A-B9AE48D44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84F67-929C-4A76-BEE7-B7F9065FC26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BD196D8-8555-4066-84C0-E0823AAED5B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B7EFB-32FD-4546-A337-68595BDACD2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FA693-DEF3-42ED-A456-4637B39F382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6C1D6-568E-4E3E-A716-AE3ACFEE08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D2D5C49D-9165-4E95-B30C-AA2679D622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2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altLang="zh-C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C5119-B37B-4400-B30D-7949942CE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AE8F09-B2DD-4398-9414-68B44E1DDC08}" type="slidenum">
              <a:t>1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46F297-D62E-43EE-B4E9-5D81546E4C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4231E3-F94B-461B-9F76-2703B0872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F04C2-D4F0-457E-8DBE-ACADF5DE2F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A0EB20-B7F2-4DA9-8D3B-1229DC390E2F}" type="slidenum">
              <a:t>2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F962EB-CCA0-4634-B5A3-C62E8ED592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A29F95-AEEF-4C7A-871A-DAC53BF40D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461F6-69FF-4911-8831-07BD940F6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5EE28C-D40A-4F64-808C-A17A138F9813}" type="slidenum">
              <a:t>3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7972C8-7BB9-4CDC-8B08-96C4F8ECF6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680C2C-70D0-42DF-855E-2BFBBC64C5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54E39-B5FA-4AA9-BAB3-0F32E76935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C95456-FA20-467A-8F80-DC09CCA3B12A}" type="slidenum">
              <a:t>4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6D9FA9-7EE1-41E3-B6DA-4E44F2F85A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B1ECCA-DC59-4BE8-806D-0FA0D083B0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66A35-83C8-4EAB-8E28-45962E186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7F2C6C-2AE7-4FF8-9F30-19245ACCD6E8}" type="slidenum">
              <a:t>5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36E559-26A3-4DC0-BA13-68E42339F2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4C07AB-9A9F-4B82-89DA-EE70E81B49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4A47D-BDDD-4209-9FE1-5EF5DAB549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40B738-3100-42B9-B783-35B1DB772067}" type="slidenum">
              <a:t>10</a:t>
            </a:fld>
            <a:endParaRPr lang="en-US"/>
          </a:p>
        </p:txBody>
      </p:sp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0995AD-4A7C-41DD-AE9D-1855A9F347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BF5D42-5841-4E3D-9A31-7023E68334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FABB-07D6-4867-88D7-20CCE1B2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C0C1AD-1758-4ABE-8F5D-1A847B23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C1AC6-61E4-4B1F-A3A9-01F4A738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AD359-5B03-42F4-A62D-2657EB99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A1EB-9410-41E3-9326-6997D4E3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60A3DE-67AA-43FA-8BEC-EBE0B6DE3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6C7B9-7896-49F3-9E7E-62BC879A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0BC37-F99A-4905-B7B7-8684D466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DA715-B354-41C9-8A10-888A8D45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6A91F-20FD-4DE7-8276-EC7D8F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382B6-EEF8-4FB3-A8F2-CBDF2B43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8C75C6-E1E7-45F5-B1DC-4E3A2943B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BD107A-F16F-4CFB-8983-07E3D1091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EEFA1-0A45-42AE-8357-5D44162F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5F1A2-8107-4325-A940-E1C83DD8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4CBD5-3C28-4A56-BB53-F0C7841B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F7258-3389-48BD-BCD1-F1AF202A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234410-175C-455D-87A5-3DF0706D76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0B7C-268A-4933-AE9B-5234BE2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F493A-D09D-4260-83D6-650DB64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01C35-F4F1-4D9D-B261-2E4B87EA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EBB7C-C552-44D2-8D8E-7A0C06F4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3DC05-31C4-472F-954A-68D33978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C4B594-2196-4FFD-962A-4E3D9827D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E520-7A82-4FEF-A40D-8458E4AD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C879E-D0EB-42DA-B9B2-E260FDE1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FE19-7CC7-461C-8387-E4A0BDC6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28ED-3A6B-4D0C-9F95-3A1AE77B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27AB1-6CAD-4FD6-A348-BE3F78D3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38430A-F032-46B0-9E38-6ECCC33A79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E5EB-A201-4DD9-9B3B-DBDC820E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F54B1-ED1F-44D4-A81A-D0824829A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5C5E8-AB09-45E7-A6E1-5F65DC75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52CAB-6D1E-4A58-A606-0E73B7F7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1CD45-3B0A-4A1D-BB32-E3FBE4C4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7292D-86B9-4806-A657-EE6F1486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FCEF6-0C22-4D3C-8050-2089D614E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0303-A270-4932-BCD6-C800372C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086B7-F642-4E2D-B69D-805F25CF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7D564-030B-41B3-87A7-D847A250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C25F61-AA6C-4394-944F-EE918ED51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F18BE-371B-4B72-AF1B-2F5E81E30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A8BD62-CB42-4FBE-9121-A6384C75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1CD6BA-6642-4F17-B8D6-3CBDCEFE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5DE282-DC7C-4442-A947-77B2E6BB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F4C2EE-91DE-4ABD-9824-3EE4BE81F9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8EC7-F723-444F-9788-5D66D5E0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FFD4B-FFD4-4678-BEAF-1AF847EF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DE63CD-D81E-4958-8BA2-E86B3884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AE109B-7384-4C41-A066-E30DD489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20F166-FFE2-46F6-80E8-84DDABD473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1048C-E369-45C5-BF57-7E69BB5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FE5709-3BB6-47FE-BCC0-F2C736AD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EA577-8001-43A3-B0CD-761A015C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E8EB46-7B06-459A-955B-E58C26ABA3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89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402D-D923-407F-BC91-E9CF5ADE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6ABD3-B76C-443A-963E-3A1AE9F2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21D3B-9C05-469E-A796-4441C9E2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4344F-8015-4DF9-8BBE-E375D446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27BAA-5A03-411B-8364-3EF6AD9C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F7C45-173A-4D5F-82F8-8AAF0D8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260258-32DD-43F2-B96B-0D6E553BA3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775B-F150-4826-B95B-5BD83CDC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7F0FE-C837-4E44-A86A-BEB2C021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C7AE1-78A0-4434-B5AB-9546879C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18A1B-DF52-401A-8571-EEB1FDDA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289F5-E196-4D8F-854C-18B3B31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A5755-7EA2-4D16-BF15-81EC3A3B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A8814-6E67-4F8D-B34C-6B1F67ECB2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B1B2D6-B7AC-4D42-B59E-4E6C4E25E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3EDD9-E71C-46A7-9028-87160F9CB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70BFA-CD26-4A6F-B357-360C8DBAAF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FB225-21CF-4108-B89F-E716CC0238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37D3C-E188-48D3-91F0-589AD2BF5F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0736656D-C594-42FD-A199-2B9723704C8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altLang="zh-C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SimSun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zh-C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SimSun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EAE4A-7666-4C8F-93D4-BE946F43D3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1568160"/>
            <a:ext cx="9071640" cy="946440"/>
          </a:xfrm>
        </p:spPr>
        <p:txBody>
          <a:bodyPr vert="horz"/>
          <a:lstStyle/>
          <a:p>
            <a:pPr lvl="0" rtl="0"/>
            <a:r>
              <a:rPr lang="en-US"/>
              <a:t>arxiv reading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379A-142C-4705-8AA9-89A93F48AC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zh-CN" altLang="en-US"/>
              <a:t>看到此处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07B0B-7D53-41B9-B977-50E649524F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Condensed matter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2021/3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/>
              <a:t>第</a:t>
            </a:r>
            <a:r>
              <a:rPr lang="en-US" altLang="zh-CN"/>
              <a:t>26</a:t>
            </a:r>
            <a:r>
              <a:rPr lang="zh-CN" altLang="en-US"/>
              <a:t>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50D642-503F-429A-9F21-8D56C783F0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071640" cy="4343400"/>
          </a:xfrm>
        </p:spPr>
        <p:txBody>
          <a:bodyPr vert="horz">
            <a:normAutofit/>
          </a:bodyPr>
          <a:lstStyle/>
          <a:p>
            <a:pPr lvl="0" rtl="0"/>
            <a:endParaRPr lang="en-US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arXiv:2103.00008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对称性保护的拓扑相已经被理解地很好了，特点：</a:t>
            </a:r>
            <a:r>
              <a:rPr lang="en-US" altLang="zh-CN" sz="2400" dirty="0"/>
              <a:t>have a gapped bulk and robust surface states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表面态被对称性保护，没有对称性会形变成平庸的拓扑绝缘体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Recently, it has been proposed that the essential features of a large class of HOTIs are captured by </a:t>
            </a:r>
            <a:r>
              <a:rPr lang="en-US" sz="2400" dirty="0" err="1"/>
              <a:t>拓扑多极化子响应理论</a:t>
            </a:r>
            <a:endParaRPr lang="en-US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these multipolar responses can be realized in interacting lattice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331DF6-459B-4A7A-AC8D-79B241EF93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4800600"/>
          </a:xfrm>
        </p:spPr>
        <p:txBody>
          <a:bodyPr vert="horz"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石墨烯中的自由和束缚磁振子热力学</a:t>
            </a:r>
            <a:r>
              <a:rPr lang="en-US" altLang="zh-CN" sz="2400" dirty="0"/>
              <a:t>(arXiv:2103.00015)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对称性破缺的电子相可以产生中性的集体激发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处于量子</a:t>
            </a:r>
            <a:r>
              <a:rPr lang="en-US" altLang="zh-CN" sz="2400" dirty="0"/>
              <a:t>Hall</a:t>
            </a:r>
            <a:r>
              <a:rPr lang="zh-CN" altLang="en-US" sz="2400" dirty="0"/>
              <a:t>区的单层石墨烯可以形成填充数为</a:t>
            </a:r>
            <a:r>
              <a:rPr lang="en-US" altLang="zh-CN" sz="2400" dirty="0"/>
              <a:t>1</a:t>
            </a:r>
            <a:r>
              <a:rPr lang="zh-CN" altLang="en-US" sz="2400" dirty="0"/>
              <a:t>的铁磁相，可以产生</a:t>
            </a:r>
            <a:r>
              <a:rPr lang="en-US" altLang="zh-CN" sz="2400" dirty="0"/>
              <a:t>magnon</a:t>
            </a:r>
            <a:r>
              <a:rPr lang="zh-CN" altLang="en-US" sz="2400" dirty="0"/>
              <a:t>并被探测到（</a:t>
            </a:r>
            <a:r>
              <a:rPr lang="en-US" altLang="zh-CN" sz="2400" dirty="0"/>
              <a:t>QHFM</a:t>
            </a:r>
            <a:r>
              <a:rPr lang="zh-CN" altLang="en-US" sz="2400" dirty="0"/>
              <a:t>）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 err="1"/>
              <a:t>magnon的热力学性质（化学势、密度）还没人研究</a:t>
            </a:r>
            <a:endParaRPr lang="en-US" sz="2400" dirty="0"/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存在</a:t>
            </a:r>
            <a:r>
              <a:rPr lang="en-US" sz="2400" dirty="0"/>
              <a:t>magnon</a:t>
            </a:r>
            <a:r>
              <a:rPr lang="zh-CN" altLang="en-US" sz="2400" dirty="0"/>
              <a:t>时对电子压缩率进行局域测量，反映出能隙减少了</a:t>
            </a:r>
            <a:r>
              <a:rPr lang="en-US" sz="2400" dirty="0"/>
              <a:t>20%</a:t>
            </a:r>
            <a:r>
              <a:rPr lang="zh-CN" altLang="en-US" sz="2400" dirty="0"/>
              <a:t>（</a:t>
            </a:r>
            <a:r>
              <a:rPr lang="en-US" sz="2400" dirty="0" err="1"/>
              <a:t>magnon注入后与电子空穴bind,形成skyrmion</a:t>
            </a:r>
            <a:r>
              <a:rPr lang="en-US" sz="2400" dirty="0"/>
              <a:t>）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实验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92E8E-5307-436A-99FB-16D1308469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4884420"/>
          </a:xfrm>
        </p:spPr>
        <p:txBody>
          <a:bodyPr vert="horz">
            <a:norm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Gapless Spin Wave Transport through a Quantum Canted-antiferromagnet (arXiv:2103.00018)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strong electron-electron interaction gives rise to quantum Hall ferromagnetism with spontaneously broken symmetries (QHFM)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400" dirty="0"/>
              <a:t>graphene heterostructures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400" dirty="0"/>
              <a:t>实验上观测到了：在</a:t>
            </a:r>
            <a:r>
              <a:rPr lang="en-US" sz="2400" dirty="0"/>
              <a:t>quantum </a:t>
            </a:r>
            <a:r>
              <a:rPr lang="en-US" sz="2400" dirty="0" err="1"/>
              <a:t>canted-antiferromagnet中的线性无能隙自旋波激发，出现在双层石墨烯中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E45482-BFC9-41C2-9964-F126B4BD90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4968240"/>
          </a:xfrm>
        </p:spPr>
        <p:txBody>
          <a:bodyPr vert="horz">
            <a:noAutofit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sz="2000" dirty="0"/>
              <a:t>ArXiv:2103.00152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声子</a:t>
            </a:r>
            <a:r>
              <a:rPr lang="en-US" altLang="zh-CN" sz="2000" dirty="0"/>
              <a:t>Hall</a:t>
            </a:r>
            <a:r>
              <a:rPr lang="zh-CN" altLang="en-US" sz="2000" dirty="0"/>
              <a:t>效应</a:t>
            </a:r>
            <a:r>
              <a:rPr lang="en-US" altLang="zh-CN" sz="2000" dirty="0"/>
              <a:t>(PHE)2005</a:t>
            </a:r>
            <a:r>
              <a:rPr lang="zh-CN" altLang="en-US" sz="2000" dirty="0"/>
              <a:t>年实验上观测到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微观理论：声子结构的拓扑结构（对最近的实验解释得不好）</a:t>
            </a:r>
            <a:r>
              <a:rPr lang="en-US" altLang="zh-CN" sz="2000" dirty="0"/>
              <a:t>PRL, 124, 105901 (2020)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第一性原理计算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000" dirty="0"/>
              <a:t>Phonon dispersion: harmonic to anharmonic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处理非简谐性的三种方法：</a:t>
            </a:r>
            <a:r>
              <a:rPr lang="en-US" altLang="zh-CN" sz="2000" dirty="0"/>
              <a:t>1.</a:t>
            </a:r>
            <a:r>
              <a:rPr lang="zh-CN" altLang="en-US" sz="2000" dirty="0"/>
              <a:t>多体微扰理论</a:t>
            </a:r>
            <a:r>
              <a:rPr lang="en-US" altLang="zh-CN" sz="2000" dirty="0"/>
              <a:t>(</a:t>
            </a:r>
            <a:r>
              <a:rPr lang="zh-CN" altLang="en-US" sz="2000" dirty="0"/>
              <a:t>弱非简谐性有效</a:t>
            </a:r>
            <a:r>
              <a:rPr lang="en-US" altLang="zh-CN" sz="2000" dirty="0"/>
              <a:t>) 2.</a:t>
            </a:r>
            <a:r>
              <a:rPr lang="zh-CN" altLang="en-US" sz="2000" dirty="0"/>
              <a:t>从头算分子动力学</a:t>
            </a:r>
            <a:r>
              <a:rPr lang="en-US" altLang="zh-CN" sz="2000" dirty="0"/>
              <a:t>(</a:t>
            </a:r>
            <a:r>
              <a:rPr lang="zh-CN" altLang="en-US" sz="2000" dirty="0"/>
              <a:t>非微扰，不包含零点振动能</a:t>
            </a:r>
            <a:r>
              <a:rPr lang="en-US" altLang="zh-CN" sz="2000" dirty="0"/>
              <a:t>) 3.</a:t>
            </a:r>
            <a:r>
              <a:rPr lang="zh-CN" altLang="en-US" sz="2000" dirty="0"/>
              <a:t>自洽声子理论</a:t>
            </a:r>
            <a:r>
              <a:rPr lang="en-US" altLang="zh-CN" sz="2000" dirty="0"/>
              <a:t>(</a:t>
            </a:r>
            <a:r>
              <a:rPr lang="zh-CN" altLang="en-US" sz="2000" dirty="0"/>
              <a:t>非微扰，可处理量子效应</a:t>
            </a:r>
            <a:r>
              <a:rPr lang="en-US" altLang="zh-CN" sz="2000" dirty="0"/>
              <a:t>)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实验上在</a:t>
            </a:r>
            <a:r>
              <a:rPr lang="en-US" altLang="zh-CN" sz="2000" dirty="0"/>
              <a:t>STO</a:t>
            </a:r>
            <a:r>
              <a:rPr lang="zh-CN" altLang="en-US" sz="2000" dirty="0"/>
              <a:t>中观测到了很大的声子</a:t>
            </a:r>
            <a:r>
              <a:rPr lang="en-US" altLang="zh-CN" sz="2000" dirty="0"/>
              <a:t>Hall</a:t>
            </a:r>
            <a:r>
              <a:rPr lang="zh-CN" altLang="en-US" sz="2000" dirty="0"/>
              <a:t>电导率，比理论大了四个量级。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zh-CN" altLang="en-US" sz="2000" dirty="0"/>
              <a:t>自旋声子相互作用不适用于解释实际材料中的</a:t>
            </a:r>
            <a:r>
              <a:rPr lang="en-US" altLang="zh-CN" sz="2000" dirty="0"/>
              <a:t>PHE</a:t>
            </a:r>
            <a:r>
              <a:rPr lang="zh-CN" altLang="en-US" sz="2000" dirty="0"/>
              <a:t>，</a:t>
            </a:r>
            <a:r>
              <a:rPr lang="en-US" altLang="zh-CN" sz="2000" dirty="0"/>
              <a:t>STO</a:t>
            </a:r>
            <a:r>
              <a:rPr lang="zh-CN" altLang="en-US" sz="2000" dirty="0"/>
              <a:t>的内部电子结构可能对</a:t>
            </a:r>
            <a:r>
              <a:rPr lang="en-US" altLang="zh-CN" sz="2000" dirty="0"/>
              <a:t>PHE</a:t>
            </a:r>
            <a:r>
              <a:rPr lang="zh-CN" altLang="en-US" sz="2000" dirty="0"/>
              <a:t>影响较大。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B65C5D-5301-4BD8-8C74-5F2662A0C52F}"/>
              </a:ext>
            </a:extLst>
          </p:cNvPr>
          <p:cNvSpPr txBox="1"/>
          <p:nvPr/>
        </p:nvSpPr>
        <p:spPr>
          <a:xfrm>
            <a:off x="701040" y="533400"/>
            <a:ext cx="8785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10.1103/PhysRevX.10.041063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磁性拓扑绝缘体</a:t>
            </a:r>
            <a:r>
              <a:rPr lang="en-US" altLang="zh-CN" dirty="0"/>
              <a:t>(TI)</a:t>
            </a:r>
            <a:r>
              <a:rPr lang="zh-CN" altLang="en-US" dirty="0"/>
              <a:t>中的量子反常</a:t>
            </a:r>
            <a:r>
              <a:rPr lang="en-US" altLang="zh-CN" dirty="0"/>
              <a:t>Hall</a:t>
            </a:r>
            <a:r>
              <a:rPr lang="zh-CN" altLang="en-US" dirty="0"/>
              <a:t>效应（</a:t>
            </a:r>
            <a:r>
              <a:rPr lang="en-US" altLang="zh-CN" dirty="0"/>
              <a:t>QAH, </a:t>
            </a:r>
            <a:r>
              <a:rPr lang="zh-CN" altLang="en-US" dirty="0"/>
              <a:t>拓扑</a:t>
            </a:r>
            <a:r>
              <a:rPr lang="en-US" altLang="zh-CN" dirty="0"/>
              <a:t>+</a:t>
            </a:r>
            <a:r>
              <a:rPr lang="zh-CN" altLang="en-US" dirty="0"/>
              <a:t>磁性）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标志性的</a:t>
            </a:r>
            <a:r>
              <a:rPr lang="en-US" altLang="zh-CN" dirty="0"/>
              <a:t>QAH</a:t>
            </a:r>
            <a:r>
              <a:rPr lang="zh-CN" altLang="en-US" dirty="0"/>
              <a:t>基态特征：在无外</a:t>
            </a:r>
            <a:r>
              <a:rPr lang="en-US" altLang="zh-CN" dirty="0"/>
              <a:t>+</a:t>
            </a:r>
            <a:r>
              <a:rPr lang="zh-CN" altLang="en-US" dirty="0"/>
              <a:t>磁场时，量子化的</a:t>
            </a:r>
            <a:r>
              <a:rPr lang="en-US" altLang="zh-CN" dirty="0"/>
              <a:t>Hall</a:t>
            </a:r>
            <a:r>
              <a:rPr lang="zh-CN" altLang="en-US" dirty="0"/>
              <a:t>电阻与消失的径向电阻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系统研究了不同的磁无序强度下</a:t>
            </a:r>
            <a:r>
              <a:rPr lang="en-US" altLang="zh-CN" dirty="0"/>
              <a:t>TI</a:t>
            </a:r>
            <a:r>
              <a:rPr lang="zh-CN" altLang="en-US" dirty="0"/>
              <a:t>的输运性质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结论为，</a:t>
            </a:r>
            <a:r>
              <a:rPr lang="en-US" altLang="zh-CN" dirty="0"/>
              <a:t>QAHE</a:t>
            </a:r>
            <a:r>
              <a:rPr lang="zh-CN" altLang="en-US" dirty="0"/>
              <a:t>的基态有两类：</a:t>
            </a:r>
            <a:r>
              <a:rPr lang="en-US" altLang="zh-CN" dirty="0"/>
              <a:t>1. QAH</a:t>
            </a:r>
            <a:r>
              <a:rPr lang="zh-CN" altLang="en-US" dirty="0"/>
              <a:t>绝缘体相 </a:t>
            </a:r>
            <a:r>
              <a:rPr lang="en-US" altLang="zh-CN" dirty="0"/>
              <a:t>2. AH</a:t>
            </a:r>
            <a:r>
              <a:rPr lang="zh-CN" altLang="en-US" dirty="0"/>
              <a:t>绝缘体相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QAH</a:t>
            </a:r>
            <a:r>
              <a:rPr lang="zh-CN" altLang="en-US" dirty="0"/>
              <a:t>系统中有强的无序（来源于磁性掺杂的随机分布）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目前尚不清楚无序如何影响</a:t>
            </a:r>
            <a:r>
              <a:rPr lang="en-US" altLang="zh-CN" dirty="0"/>
              <a:t>QAH</a:t>
            </a:r>
            <a:r>
              <a:rPr lang="zh-CN" altLang="en-US" dirty="0"/>
              <a:t>的基态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文献</a:t>
            </a:r>
            <a:r>
              <a:rPr lang="en-US" altLang="zh-CN" dirty="0"/>
              <a:t>28</a:t>
            </a:r>
            <a:r>
              <a:rPr lang="zh-CN" altLang="en-US" dirty="0"/>
              <a:t>研究了</a:t>
            </a:r>
            <a:r>
              <a:rPr lang="en-US" altLang="zh-CN" dirty="0"/>
              <a:t>QAH</a:t>
            </a:r>
            <a:r>
              <a:rPr lang="zh-CN" altLang="en-US" dirty="0"/>
              <a:t>系统中的</a:t>
            </a:r>
            <a:r>
              <a:rPr lang="en-US" altLang="zh-CN" dirty="0"/>
              <a:t>on-site potential disorder, </a:t>
            </a:r>
            <a:r>
              <a:rPr lang="zh-CN" altLang="en-US" dirty="0"/>
              <a:t>得到了</a:t>
            </a:r>
            <a:r>
              <a:rPr lang="en-US" altLang="zh-CN" dirty="0"/>
              <a:t>Anderson </a:t>
            </a:r>
            <a:r>
              <a:rPr lang="zh-CN" altLang="en-US" dirty="0"/>
              <a:t>绝缘体相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光谱实验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表明体系中的磁无序更重要。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A9B230-7E70-4E5D-8619-D620F109D911}"/>
              </a:ext>
            </a:extLst>
          </p:cNvPr>
          <p:cNvSpPr txBox="1"/>
          <p:nvPr/>
        </p:nvSpPr>
        <p:spPr>
          <a:xfrm>
            <a:off x="632460" y="449580"/>
            <a:ext cx="91566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10.1088/1361-648X/</a:t>
            </a:r>
            <a:r>
              <a:rPr lang="en-US" altLang="zh-CN" dirty="0" err="1"/>
              <a:t>abdffd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Graphene-like</a:t>
            </a:r>
            <a:r>
              <a:rPr lang="zh-CN" altLang="en-US" dirty="0"/>
              <a:t>二维材料</a:t>
            </a:r>
            <a:r>
              <a:rPr lang="en-US" altLang="zh-CN" dirty="0"/>
              <a:t>(TMDs)</a:t>
            </a:r>
            <a:r>
              <a:rPr lang="zh-CN" altLang="en-US" dirty="0"/>
              <a:t>：</a:t>
            </a:r>
            <a:r>
              <a:rPr lang="en-US" altLang="zh-CN" dirty="0"/>
              <a:t>MX</a:t>
            </a:r>
            <a:r>
              <a:rPr lang="en-US" altLang="zh-CN" sz="1200" dirty="0"/>
              <a:t>2</a:t>
            </a:r>
            <a:r>
              <a:rPr lang="en-US" altLang="zh-CN" dirty="0"/>
              <a:t>,           M:Mo, W       X: S, Se</a:t>
            </a:r>
          </a:p>
          <a:p>
            <a:r>
              <a:rPr lang="en-US" altLang="zh-CN" dirty="0"/>
              <a:t>TMD</a:t>
            </a:r>
            <a:r>
              <a:rPr lang="zh-CN" altLang="en-US" dirty="0"/>
              <a:t>的性质：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价带边处有较强的</a:t>
            </a:r>
            <a:r>
              <a:rPr lang="en-US" altLang="zh-CN" dirty="0"/>
              <a:t>SOC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带隙与材料的层数有关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与传统半导体相比，单位厚度的吸收系数更高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较长的自旋寿命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较强的激子效应</a:t>
            </a:r>
            <a:endParaRPr lang="en-US" altLang="zh-CN" dirty="0"/>
          </a:p>
          <a:p>
            <a:r>
              <a:rPr lang="en-US" altLang="zh-CN" dirty="0"/>
              <a:t>TMD</a:t>
            </a:r>
            <a:r>
              <a:rPr lang="zh-CN" altLang="en-US" dirty="0"/>
              <a:t>是基于自旋的器件的主要备选，实验上致力于提升</a:t>
            </a:r>
            <a:r>
              <a:rPr lang="en-US" altLang="zh-CN" dirty="0"/>
              <a:t>TMD</a:t>
            </a:r>
            <a:r>
              <a:rPr lang="zh-CN" altLang="en-US" dirty="0"/>
              <a:t>的各项性能，如自旋寿命、</a:t>
            </a:r>
            <a:endParaRPr lang="en-US" altLang="zh-CN" dirty="0"/>
          </a:p>
          <a:p>
            <a:r>
              <a:rPr lang="en-US" altLang="zh-CN" dirty="0"/>
              <a:t>SOC</a:t>
            </a:r>
            <a:r>
              <a:rPr lang="zh-CN" altLang="en-US" dirty="0"/>
              <a:t>强度、稳定性等。</a:t>
            </a:r>
            <a:endParaRPr lang="en-US" altLang="zh-CN" dirty="0"/>
          </a:p>
          <a:p>
            <a:r>
              <a:rPr lang="zh-CN" altLang="en-US" dirty="0"/>
              <a:t>计算方法：三带模型</a:t>
            </a:r>
            <a:r>
              <a:rPr lang="en-US" altLang="zh-CN" dirty="0"/>
              <a:t>+NEGF</a:t>
            </a:r>
          </a:p>
          <a:p>
            <a:r>
              <a:rPr lang="zh-CN" altLang="en-US" dirty="0"/>
              <a:t>结论：在系统外加平面内横向电场、偏压、光照等条件时，在</a:t>
            </a:r>
            <a:r>
              <a:rPr lang="en-US" altLang="zh-CN" dirty="0"/>
              <a:t>0.42meV&lt;=E&lt;=0.44eV</a:t>
            </a:r>
            <a:r>
              <a:rPr lang="zh-CN" altLang="en-US" dirty="0"/>
              <a:t>内有</a:t>
            </a:r>
            <a:endParaRPr lang="en-US" altLang="zh-CN" dirty="0"/>
          </a:p>
          <a:p>
            <a:r>
              <a:rPr lang="zh-CN" altLang="en-US" dirty="0"/>
              <a:t>明显的自旋极化产生。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68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AD144F-7620-4E3A-AF8A-13AE2C00DF0D}"/>
              </a:ext>
            </a:extLst>
          </p:cNvPr>
          <p:cNvSpPr txBox="1"/>
          <p:nvPr/>
        </p:nvSpPr>
        <p:spPr>
          <a:xfrm>
            <a:off x="990600" y="609600"/>
            <a:ext cx="888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单层石墨烯没有能隙，</a:t>
            </a:r>
            <a:r>
              <a:rPr lang="en-US" altLang="zh-CN" dirty="0"/>
              <a:t>Bernal stacking</a:t>
            </a:r>
            <a:r>
              <a:rPr lang="zh-CN" altLang="en-US" dirty="0"/>
              <a:t>的</a:t>
            </a:r>
            <a:r>
              <a:rPr lang="en-US" altLang="zh-CN" dirty="0"/>
              <a:t>BLG</a:t>
            </a:r>
            <a:r>
              <a:rPr lang="zh-CN" altLang="en-US" dirty="0"/>
              <a:t>有一个巨大的能隙</a:t>
            </a:r>
            <a:r>
              <a:rPr lang="en-US" altLang="zh-CN" dirty="0"/>
              <a:t>380meV</a:t>
            </a:r>
            <a:r>
              <a:rPr lang="zh-CN" altLang="en-US" dirty="0"/>
              <a:t>。施加垂直方向</a:t>
            </a:r>
            <a:endParaRPr lang="en-US" altLang="zh-CN" dirty="0"/>
          </a:p>
          <a:p>
            <a:r>
              <a:rPr lang="zh-CN" altLang="en-US" dirty="0"/>
              <a:t>电场可以调节能隙的大小，用以构造隧穿势垒，多个这种结构可以制成量子点。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C5694D-82AC-4ADF-930A-BA78C1F14C54}"/>
              </a:ext>
            </a:extLst>
          </p:cNvPr>
          <p:cNvSpPr txBox="1"/>
          <p:nvPr/>
        </p:nvSpPr>
        <p:spPr>
          <a:xfrm>
            <a:off x="990600" y="2156965"/>
            <a:ext cx="7941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自旋波基础</a:t>
            </a:r>
            <a:endParaRPr lang="en-US" altLang="zh-CN" sz="2400" dirty="0"/>
          </a:p>
          <a:p>
            <a:r>
              <a:rPr lang="zh-CN" altLang="en-US" dirty="0"/>
              <a:t>磁性材料的磁化处于非平衡态时，由磁矩引起的磁化动力学由</a:t>
            </a:r>
            <a:r>
              <a:rPr lang="en-US" altLang="zh-CN" dirty="0"/>
              <a:t>LLG</a:t>
            </a:r>
            <a:r>
              <a:rPr lang="zh-CN" altLang="en-US" dirty="0"/>
              <a:t>方程描述：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F6FD2D-7976-4E22-A35F-4B7EF8C0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50" y="3009481"/>
            <a:ext cx="3327898" cy="5109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6AF097-C1BF-4937-BBFA-9CD7E57DD9B3}"/>
              </a:ext>
            </a:extLst>
          </p:cNvPr>
          <p:cNvSpPr txBox="1"/>
          <p:nvPr/>
        </p:nvSpPr>
        <p:spPr>
          <a:xfrm>
            <a:off x="990600" y="3520440"/>
            <a:ext cx="849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在小的磁微扰下，此方程可以线性化而产生波形的解，即自旋波</a:t>
            </a:r>
            <a:r>
              <a:rPr lang="en-US" altLang="zh-CN" dirty="0"/>
              <a:t>(SW)</a:t>
            </a:r>
            <a:r>
              <a:rPr lang="zh-CN" altLang="en-US" dirty="0"/>
              <a:t>，也可以看作</a:t>
            </a:r>
            <a:endParaRPr lang="en-US" altLang="zh-CN" dirty="0"/>
          </a:p>
          <a:p>
            <a:r>
              <a:rPr lang="zh-CN" altLang="en-US" dirty="0"/>
              <a:t>磁性材料中的集体激发。其准粒子的色散关系对于磁振子器件制造等有重要意义。</a:t>
            </a:r>
          </a:p>
        </p:txBody>
      </p:sp>
    </p:spTree>
    <p:extLst>
      <p:ext uri="{BB962C8B-B14F-4D97-AF65-F5344CB8AC3E}">
        <p14:creationId xmlns:p14="http://schemas.microsoft.com/office/powerpoint/2010/main" val="395879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AF055C-556F-4084-A249-5EA7B844F578}"/>
              </a:ext>
            </a:extLst>
          </p:cNvPr>
          <p:cNvSpPr txBox="1"/>
          <p:nvPr/>
        </p:nvSpPr>
        <p:spPr>
          <a:xfrm>
            <a:off x="617220" y="46482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Skyrmion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23D186-6DE6-4CD2-A30E-698063A436A9}"/>
              </a:ext>
            </a:extLst>
          </p:cNvPr>
          <p:cNvSpPr txBox="1"/>
          <p:nvPr/>
        </p:nvSpPr>
        <p:spPr>
          <a:xfrm>
            <a:off x="731520" y="139446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arXiv:2103.13036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0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754</Words>
  <Application>Microsoft Office PowerPoint</Application>
  <PresentationFormat>自定义</PresentationFormat>
  <Paragraphs>67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Liberation Sans</vt:lpstr>
      <vt:lpstr>Liberation Serif</vt:lpstr>
      <vt:lpstr>StarSymbol</vt:lpstr>
      <vt:lpstr>等线</vt:lpstr>
      <vt:lpstr>Arial</vt:lpstr>
      <vt:lpstr>Default</vt:lpstr>
      <vt:lpstr>arxiv reading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看到此处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arxiv reading summary</dc:title>
  <dc:creator>李高阳</dc:creator>
  <cp:lastModifiedBy>李 高阳</cp:lastModifiedBy>
  <cp:revision>90</cp:revision>
  <dcterms:created xsi:type="dcterms:W3CDTF">2021-03-26T09:23:44Z</dcterms:created>
  <dcterms:modified xsi:type="dcterms:W3CDTF">2021-03-29T06:56:55Z</dcterms:modified>
</cp:coreProperties>
</file>