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792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14320" y="922492"/>
            <a:ext cx="8229600" cy="3672131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8474801" y="4815936"/>
            <a:ext cx="342081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Plassholder for tittel 1">
            <a:extLst>
              <a:ext uri="{FF2B5EF4-FFF2-40B4-BE49-F238E27FC236}">
                <a16:creationId xmlns:a16="http://schemas.microsoft.com/office/drawing/2014/main" id="{1C81586A-D2DD-7947-8C07-6EE6282A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0" y="205979"/>
            <a:ext cx="8229600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4815936"/>
            <a:ext cx="426966" cy="27384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>
            <a:extLst>
              <a:ext uri="{FF2B5EF4-FFF2-40B4-BE49-F238E27FC236}">
                <a16:creationId xmlns:a16="http://schemas.microsoft.com/office/drawing/2014/main" id="{AEE93D7A-5A17-EC4F-B9C3-76C226D3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10" name="Plassholder for innhold 3">
            <a:extLst>
              <a:ext uri="{FF2B5EF4-FFF2-40B4-BE49-F238E27FC236}">
                <a16:creationId xmlns:a16="http://schemas.microsoft.com/office/drawing/2014/main" id="{535197FD-69E0-9640-999B-997526342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4">
            <a:extLst>
              <a:ext uri="{FF2B5EF4-FFF2-40B4-BE49-F238E27FC236}">
                <a16:creationId xmlns:a16="http://schemas.microsoft.com/office/drawing/2014/main" id="{5FCFC815-88F1-F54D-931D-DFB06C53C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2" name="Plassholder for innhold 5">
            <a:extLst>
              <a:ext uri="{FF2B5EF4-FFF2-40B4-BE49-F238E27FC236}">
                <a16:creationId xmlns:a16="http://schemas.microsoft.com/office/drawing/2014/main" id="{09690C63-91BD-DF46-89B9-CE22FFC54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3" name="Plassholder for tekst 4">
            <a:extLst>
              <a:ext uri="{FF2B5EF4-FFF2-40B4-BE49-F238E27FC236}">
                <a16:creationId xmlns:a16="http://schemas.microsoft.com/office/drawing/2014/main" id="{FC862961-AFCA-7E4D-BB5E-885FA1C59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14320" y="205979"/>
            <a:ext cx="8229600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14320" y="946768"/>
            <a:ext cx="8229600" cy="3647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241294" y="4815936"/>
            <a:ext cx="426966" cy="27384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EC151788-4963-A348-A694-628F9AEA45F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25115" y="4785586"/>
            <a:ext cx="2693470" cy="2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956" y="2298575"/>
            <a:ext cx="8114088" cy="1200329"/>
          </a:xfrm>
        </p:spPr>
        <p:txBody>
          <a:bodyPr/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Pre-processor for high troughput sequencing reads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88B19D96-02F0-DB47-BCCF-7D70761C2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55" y="3644123"/>
            <a:ext cx="8114089" cy="598097"/>
          </a:xfrm>
        </p:spPr>
        <p:txBody>
          <a:bodyPr>
            <a:normAutofit/>
          </a:bodyPr>
          <a:lstStyle/>
          <a:p>
            <a:pPr algn="ctr"/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Sophie Kilders, Luuk Wubben</a:t>
            </a:r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A71F1799-6D83-B042-96E3-C1F8A01F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21" y="1140272"/>
            <a:ext cx="5406359" cy="50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90D641-08A5-1101-EE68-CB0E8D54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0" y="205979"/>
            <a:ext cx="8229600" cy="646331"/>
          </a:xfrm>
        </p:spPr>
        <p:txBody>
          <a:bodyPr anchor="t">
            <a:normAutofit/>
          </a:bodyPr>
          <a:lstStyle/>
          <a:p>
            <a:r>
              <a:rPr lang="en-GB" dirty="0"/>
              <a:t>Finding the adapter sequence</a:t>
            </a:r>
            <a:endParaRPr lang="en-NL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A7FFA-25B5-EA9E-8792-E4B3A5E23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 dirty="0"/>
              <a:t>Solution:</a:t>
            </a:r>
          </a:p>
          <a:p>
            <a:pPr>
              <a:lnSpc>
                <a:spcPct val="90000"/>
              </a:lnSpc>
            </a:pPr>
            <a:r>
              <a:rPr lang="en-GB" sz="2600" dirty="0"/>
              <a:t>Find most common characters</a:t>
            </a:r>
          </a:p>
          <a:p>
            <a:pPr lvl="1">
              <a:lnSpc>
                <a:spcPct val="90000"/>
              </a:lnSpc>
            </a:pPr>
            <a:r>
              <a:rPr lang="en-GB" sz="2600" dirty="0"/>
              <a:t>Use appropriate data structures</a:t>
            </a:r>
          </a:p>
          <a:p>
            <a:pPr>
              <a:lnSpc>
                <a:spcPct val="90000"/>
              </a:lnSpc>
            </a:pPr>
            <a:r>
              <a:rPr lang="en-GB" sz="2600" dirty="0"/>
              <a:t>Reconstruct adapter from most common characters</a:t>
            </a:r>
            <a:endParaRPr lang="en-NL" sz="26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EA60C3A-2984-3EEA-6D2A-9B4BD093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147" y="1200151"/>
            <a:ext cx="3792706" cy="3394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686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8B0B79-7535-887F-49CB-47BCDB42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Multi-step problem</a:t>
            </a:r>
          </a:p>
          <a:p>
            <a:pPr lvl="1"/>
            <a:r>
              <a:rPr lang="en-GB" dirty="0"/>
              <a:t>Identify barcodes</a:t>
            </a:r>
          </a:p>
          <a:p>
            <a:pPr lvl="1"/>
            <a:r>
              <a:rPr lang="en-GB" dirty="0"/>
              <a:t>Identify samples from barcodes</a:t>
            </a:r>
          </a:p>
          <a:p>
            <a:pPr lvl="1"/>
            <a:r>
              <a:rPr lang="en-GB" dirty="0"/>
              <a:t>Analyse samples</a:t>
            </a:r>
          </a:p>
          <a:p>
            <a:r>
              <a:rPr lang="en-GB" dirty="0"/>
              <a:t>Similar approach as previous problem</a:t>
            </a:r>
          </a:p>
          <a:p>
            <a:pPr lvl="1"/>
            <a:r>
              <a:rPr lang="en-GB" dirty="0"/>
              <a:t>Identify most common characters</a:t>
            </a:r>
          </a:p>
          <a:p>
            <a:pPr lvl="1"/>
            <a:r>
              <a:rPr lang="en-GB" dirty="0"/>
              <a:t>Reconstruct barcodes</a:t>
            </a:r>
          </a:p>
          <a:p>
            <a:r>
              <a:rPr lang="en-GB" dirty="0"/>
              <a:t>Leaves last two steps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3AF800-AA97-99EE-4C8B-02645EA8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De-multiplexing with barcodes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156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3AF800-AA97-99EE-4C8B-02645EA8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0" y="205979"/>
            <a:ext cx="8229600" cy="646331"/>
          </a:xfrm>
        </p:spPr>
        <p:txBody>
          <a:bodyPr anchor="t">
            <a:normAutofit/>
          </a:bodyPr>
          <a:lstStyle/>
          <a:p>
            <a:r>
              <a:rPr lang="en-GB" dirty="0"/>
              <a:t>De-multiplexing with barcodes</a:t>
            </a:r>
            <a:endParaRPr lang="en-NL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8B0B79-7535-887F-49CB-47BCDB42E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/>
              <a:t>Identify samples from barcodes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Map sequences to barcodes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Remove barcodes</a:t>
            </a:r>
          </a:p>
          <a:p>
            <a:pPr>
              <a:lnSpc>
                <a:spcPct val="90000"/>
              </a:lnSpc>
            </a:pPr>
            <a:r>
              <a:rPr lang="en-GB" sz="2000"/>
              <a:t>Analyse samples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Sample size per barcode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Unique samples per barcode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Length distributions</a:t>
            </a:r>
            <a:endParaRPr lang="en-NL" sz="200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022D5F7-0175-1EED-CAEA-FF4D7500E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678" y="1200151"/>
            <a:ext cx="3689643" cy="3394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734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3E7DCE-996C-DEEE-FF9C-20A1FEE2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Differences and advantages of full and approximate suffix-prefix matching</a:t>
            </a:r>
          </a:p>
          <a:p>
            <a:r>
              <a:rPr lang="en-GB" dirty="0"/>
              <a:t>Challenges and solutions to finding adapter sequence</a:t>
            </a:r>
          </a:p>
          <a:p>
            <a:r>
              <a:rPr lang="en-GB" dirty="0"/>
              <a:t>Identifying barcodes and multiplexed samples</a:t>
            </a:r>
          </a:p>
          <a:p>
            <a:r>
              <a:rPr lang="en-GB" dirty="0"/>
              <a:t>Challenges of unknown alleles</a:t>
            </a:r>
          </a:p>
          <a:p>
            <a:r>
              <a:rPr lang="en-GB" dirty="0"/>
              <a:t>Challenges of errors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84E3F9-4963-7C5D-4D85-2BD21C3C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6018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97E5B4-D63C-6AF7-E3BC-1663DF30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problems can have similar solutions</a:t>
            </a:r>
          </a:p>
          <a:p>
            <a:r>
              <a:rPr lang="en-GB" dirty="0"/>
              <a:t>Try to work smarter, not harder</a:t>
            </a:r>
          </a:p>
          <a:p>
            <a:r>
              <a:rPr lang="en-GB" dirty="0"/>
              <a:t>Data structures of high importance</a:t>
            </a:r>
          </a:p>
          <a:p>
            <a:r>
              <a:rPr lang="en-GB" dirty="0"/>
              <a:t>Room for optimalisation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AD055-922C-E0F2-415D-9D69D553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939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CB79C0D1-C264-BE41-97A2-A21B4FC4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Full suffix-prefix matching</a:t>
            </a:r>
          </a:p>
          <a:p>
            <a:r>
              <a:rPr lang="nb-NO" dirty="0"/>
              <a:t>Approximate suffix-prefix matching</a:t>
            </a:r>
          </a:p>
          <a:p>
            <a:r>
              <a:rPr lang="nb-NO" dirty="0"/>
              <a:t>Sequencing errors and error distribution</a:t>
            </a:r>
          </a:p>
          <a:p>
            <a:r>
              <a:rPr lang="nb-NO" dirty="0"/>
              <a:t>Finding the adapter sequence</a:t>
            </a:r>
          </a:p>
          <a:p>
            <a:r>
              <a:rPr lang="nb-NO" dirty="0"/>
              <a:t>De-multiplexing with barcodes</a:t>
            </a:r>
          </a:p>
          <a:p>
            <a:r>
              <a:rPr lang="nb-NO" dirty="0"/>
              <a:t>Summary</a:t>
            </a:r>
          </a:p>
          <a:p>
            <a:r>
              <a:rPr lang="nb-NO" dirty="0"/>
              <a:t>Conclusion</a:t>
            </a:r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0130F847-9A87-AB4D-8D0D-FF9DA6C9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1873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1817A5-147A-7893-AF9B-59A37005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complete suffix-prefix matches</a:t>
            </a:r>
          </a:p>
          <a:p>
            <a:r>
              <a:rPr lang="en-GB" dirty="0"/>
              <a:t>Challenge of different prefix sizes</a:t>
            </a:r>
          </a:p>
          <a:p>
            <a:r>
              <a:rPr lang="en-GB" dirty="0"/>
              <a:t>Challenge of unknown alleles</a:t>
            </a:r>
          </a:p>
          <a:p>
            <a:r>
              <a:rPr lang="en-GB" dirty="0"/>
              <a:t>Challenge of fast solution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D4902-0833-A045-BAB5-75AB23D3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suffix-prefix matching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174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DD4902-0833-A045-BAB5-75AB23D3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0" y="205979"/>
            <a:ext cx="8229600" cy="646331"/>
          </a:xfrm>
        </p:spPr>
        <p:txBody>
          <a:bodyPr anchor="t">
            <a:normAutofit/>
          </a:bodyPr>
          <a:lstStyle/>
          <a:p>
            <a:r>
              <a:rPr lang="en-GB" dirty="0"/>
              <a:t>Full suffix-prefix matching</a:t>
            </a:r>
            <a:endParaRPr lang="en-NL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1817A5-147A-7893-AF9B-59A370054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r>
              <a:rPr lang="en-GB" dirty="0"/>
              <a:t>Two approaches used</a:t>
            </a:r>
          </a:p>
          <a:p>
            <a:pPr lvl="1"/>
            <a:r>
              <a:rPr lang="en-GB" sz="2800"/>
              <a:t>Slow solution</a:t>
            </a:r>
          </a:p>
          <a:p>
            <a:pPr lvl="1"/>
            <a:r>
              <a:rPr lang="en-GB" sz="2800"/>
              <a:t>Fast solution</a:t>
            </a:r>
          </a:p>
          <a:p>
            <a:r>
              <a:rPr lang="en-GB" dirty="0"/>
              <a:t>Keyword trees</a:t>
            </a:r>
          </a:p>
          <a:p>
            <a:pPr lvl="1"/>
            <a:r>
              <a:rPr lang="en-GB" sz="2800"/>
              <a:t>Advantages</a:t>
            </a:r>
          </a:p>
          <a:p>
            <a:pPr lvl="1"/>
            <a:r>
              <a:rPr lang="en-GB" sz="2800"/>
              <a:t>Disadvantages</a:t>
            </a:r>
            <a:endParaRPr lang="en-NL" sz="28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CBAAD73-1298-2700-DE56-BCA10DF5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271404"/>
            <a:ext cx="4038600" cy="1251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431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1817A5-147A-7893-AF9B-59A37005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Similarities to previous task</a:t>
            </a:r>
          </a:p>
          <a:p>
            <a:r>
              <a:rPr lang="en-GB" dirty="0"/>
              <a:t>Differences to previous task</a:t>
            </a:r>
          </a:p>
          <a:p>
            <a:r>
              <a:rPr lang="en-GB" dirty="0"/>
              <a:t>Challenges of approximate matching</a:t>
            </a:r>
          </a:p>
          <a:p>
            <a:pPr lvl="1"/>
            <a:r>
              <a:rPr lang="en-GB" dirty="0"/>
              <a:t>Unknown characters</a:t>
            </a:r>
          </a:p>
          <a:p>
            <a:pPr lvl="1"/>
            <a:r>
              <a:rPr lang="en-GB" dirty="0"/>
              <a:t>Keeping a decent runtime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D4902-0833-A045-BAB5-75AB23D3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suffix-prefix matching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0260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DD4902-0833-A045-BAB5-75AB23D3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0" y="205979"/>
            <a:ext cx="8229600" cy="646331"/>
          </a:xfrm>
        </p:spPr>
        <p:txBody>
          <a:bodyPr anchor="t">
            <a:normAutofit/>
          </a:bodyPr>
          <a:lstStyle/>
          <a:p>
            <a:r>
              <a:rPr lang="en-GB" dirty="0"/>
              <a:t>Approximate suffix-prefix matching</a:t>
            </a:r>
            <a:endParaRPr lang="en-NL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1817A5-147A-7893-AF9B-59A370054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/>
              <a:t>Return to two approaches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Slow solution</a:t>
            </a:r>
            <a:endParaRPr lang="en-GB"/>
          </a:p>
          <a:p>
            <a:pPr lvl="1">
              <a:lnSpc>
                <a:spcPct val="90000"/>
              </a:lnSpc>
            </a:pPr>
            <a:r>
              <a:rPr lang="en-GB" dirty="0"/>
              <a:t>Fast solution</a:t>
            </a:r>
            <a:endParaRPr lang="en-GB"/>
          </a:p>
          <a:p>
            <a:pPr>
              <a:lnSpc>
                <a:spcPct val="90000"/>
              </a:lnSpc>
            </a:pPr>
            <a:r>
              <a:rPr lang="en-GB" sz="2400"/>
              <a:t>Advantages of keyword tree method</a:t>
            </a:r>
          </a:p>
          <a:p>
            <a:pPr>
              <a:lnSpc>
                <a:spcPct val="90000"/>
              </a:lnSpc>
            </a:pPr>
            <a:r>
              <a:rPr lang="en-GB" sz="2400"/>
              <a:t>Challenges of keyword tree method</a:t>
            </a:r>
          </a:p>
          <a:p>
            <a:pPr>
              <a:lnSpc>
                <a:spcPct val="90000"/>
              </a:lnSpc>
            </a:pPr>
            <a:r>
              <a:rPr lang="en-GB" sz="2400"/>
              <a:t>Overall hit in runtime</a:t>
            </a:r>
            <a:endParaRPr lang="en-NL" sz="240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5CF02FB-DC42-F20A-BA74-C5FD0749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033" y="1200151"/>
            <a:ext cx="3454933" cy="3394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39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5344E1-7BDD-6F45-D97E-2AB6C8AE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they are</a:t>
            </a:r>
          </a:p>
          <a:p>
            <a:r>
              <a:rPr lang="en-GB" dirty="0"/>
              <a:t>Why are they important</a:t>
            </a:r>
          </a:p>
          <a:p>
            <a:r>
              <a:rPr lang="en-GB" dirty="0"/>
              <a:t>How can they be handled in algorithms</a:t>
            </a:r>
          </a:p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0DE6B0-361F-8A5B-558C-45D60625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Sequencing errors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9710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BE5755-496B-9D42-BED6-667F4AE0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 per sequence</a:t>
            </a:r>
          </a:p>
          <a:p>
            <a:pPr lvl="1"/>
            <a:r>
              <a:rPr lang="en-GB" dirty="0"/>
              <a:t>Calculation method</a:t>
            </a:r>
          </a:p>
          <a:p>
            <a:pPr lvl="1"/>
            <a:r>
              <a:rPr lang="en-GB" dirty="0"/>
              <a:t>Knowledge to be obtained</a:t>
            </a:r>
          </a:p>
          <a:p>
            <a:r>
              <a:rPr lang="en-GB" dirty="0"/>
              <a:t>Error per nucleotide</a:t>
            </a:r>
          </a:p>
          <a:p>
            <a:pPr lvl="1"/>
            <a:r>
              <a:rPr lang="en-GB" dirty="0"/>
              <a:t>Calculation method</a:t>
            </a:r>
          </a:p>
          <a:p>
            <a:pPr lvl="1"/>
            <a:r>
              <a:rPr lang="en-GB" dirty="0"/>
              <a:t>Knowledge to be obtained</a:t>
            </a:r>
          </a:p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E16249-B09B-DC4F-3633-C2A4EB96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distribution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AD48E-A710-47C5-B1DF-D26364E1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954" y="3679371"/>
            <a:ext cx="5183233" cy="6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6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A7FFA-25B5-EA9E-8792-E4B3A5E23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Unknown adapter sequence</a:t>
            </a:r>
          </a:p>
          <a:p>
            <a:r>
              <a:rPr lang="en-GB" dirty="0"/>
              <a:t>Challenge to identify</a:t>
            </a:r>
          </a:p>
          <a:p>
            <a:pPr lvl="1"/>
            <a:r>
              <a:rPr lang="en-GB" dirty="0"/>
              <a:t>Different (potential) methods</a:t>
            </a:r>
          </a:p>
          <a:p>
            <a:pPr lvl="1"/>
            <a:r>
              <a:rPr lang="en-GB" dirty="0"/>
              <a:t>Speed of different methods</a:t>
            </a:r>
          </a:p>
          <a:p>
            <a:r>
              <a:rPr lang="en-GB" dirty="0"/>
              <a:t>Handling unknown alleles</a:t>
            </a:r>
          </a:p>
          <a:p>
            <a:r>
              <a:rPr lang="en-GB" dirty="0"/>
              <a:t>Slowly scanning different prefix lengths</a:t>
            </a:r>
          </a:p>
          <a:p>
            <a:pPr lvl="1"/>
            <a:r>
              <a:rPr lang="en-GB" dirty="0"/>
              <a:t>Too slow</a:t>
            </a:r>
          </a:p>
          <a:p>
            <a:pPr lvl="1"/>
            <a:r>
              <a:rPr lang="en-GB" dirty="0"/>
              <a:t>Hard to implement</a:t>
            </a:r>
          </a:p>
          <a:p>
            <a:pPr lvl="1"/>
            <a:r>
              <a:rPr lang="en-GB" dirty="0"/>
              <a:t>Hard to debug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90D641-08A5-1101-EE68-CB0E8D54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the adapter sequence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555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309</Words>
  <Application>Microsoft Office PowerPoint</Application>
  <PresentationFormat>On-screen Show (16:9)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Office-tema</vt:lpstr>
      <vt:lpstr>Pre-processor for high troughput sequencing reads</vt:lpstr>
      <vt:lpstr>In this presentation</vt:lpstr>
      <vt:lpstr>Full suffix-prefix matching</vt:lpstr>
      <vt:lpstr>Full suffix-prefix matching</vt:lpstr>
      <vt:lpstr>Approximate suffix-prefix matching</vt:lpstr>
      <vt:lpstr>Approximate suffix-prefix matching</vt:lpstr>
      <vt:lpstr>Sequencing errors</vt:lpstr>
      <vt:lpstr>Error distribution</vt:lpstr>
      <vt:lpstr>Finding the adapter sequence</vt:lpstr>
      <vt:lpstr>Finding the adapter sequence</vt:lpstr>
      <vt:lpstr>De-multiplexing with barcodes</vt:lpstr>
      <vt:lpstr>De-multiplexing with barcodes</vt:lpstr>
      <vt:lpstr>Summary</vt:lpstr>
      <vt:lpstr>Conclusion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Luuk</cp:lastModifiedBy>
  <cp:revision>125</cp:revision>
  <dcterms:created xsi:type="dcterms:W3CDTF">2013-06-10T16:56:09Z</dcterms:created>
  <dcterms:modified xsi:type="dcterms:W3CDTF">2022-11-04T10:16:57Z</dcterms:modified>
</cp:coreProperties>
</file>