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439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vation" id="{D07EECA8-93EC-4635-9F59-7961C0326549}">
          <p14:sldIdLst>
            <p14:sldId id="439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4BACC6"/>
    <a:srgbClr val="1F497D"/>
    <a:srgbClr val="FF00FF"/>
    <a:srgbClr val="9AB5E4"/>
    <a:srgbClr val="FCF2E3"/>
    <a:srgbClr val="FFFFCC"/>
    <a:srgbClr val="1D7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86679" autoAdjust="0"/>
  </p:normalViewPr>
  <p:slideViewPr>
    <p:cSldViewPr>
      <p:cViewPr varScale="1">
        <p:scale>
          <a:sx n="111" d="100"/>
          <a:sy n="111" d="100"/>
        </p:scale>
        <p:origin x="-17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7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540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306D4-9232-4223-9CA0-AC182AAC815C}" type="datetimeFigureOut">
              <a:rPr lang="en-US" smtClean="0"/>
              <a:pPr/>
              <a:t>21/11/2013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5308653-EF91-4FE7-9F3E-9D928BD1B0A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77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92C6A9-E6DD-4FC7-8E96-F4F3489EB816}" type="datetimeFigureOut">
              <a:rPr lang="en-US" smtClean="0"/>
              <a:pPr/>
              <a:t>21/11/2013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07C926C-DA01-4991-B115-F5DF6BBBAB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718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2714644"/>
          </a:xfrm>
        </p:spPr>
        <p:txBody>
          <a:bodyPr>
            <a:noAutofit/>
          </a:bodyPr>
          <a:lstStyle>
            <a:lvl1pPr>
              <a:defRPr sz="6600" b="0" cap="none" spc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5" y="-84"/>
            <a:ext cx="261905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922717" y="5929330"/>
            <a:ext cx="529856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sto MT" pitchFamily="18" charset="0"/>
                <a:cs typeface="Times New Roman" pitchFamily="18" charset="0"/>
              </a:rPr>
              <a:t>University of Alabama</a:t>
            </a:r>
            <a:endParaRPr lang="en-CA" sz="4000" b="1" dirty="0">
              <a:solidFill>
                <a:srgbClr val="C00000"/>
              </a:solidFill>
              <a:latin typeface="Calisto MT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907025" y="5223683"/>
            <a:ext cx="332995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Software Engineering Group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Department of Computer Science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5795688" y="4221088"/>
            <a:ext cx="2891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Eugene Syriani</a:t>
            </a: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</p:txBody>
      </p:sp>
      <p:pic>
        <p:nvPicPr>
          <p:cNvPr id="12" name="Picture 4" descr="D:\Documents\My Documents\Alabama\Development\workplaces\WAToMPM\atompm-world\trunk\client\img\AToMPM-no_b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"/>
            <a:ext cx="615852" cy="2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703282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>
            <a:normAutofit/>
          </a:bodyPr>
          <a:lstStyle>
            <a:lvl1pPr marL="265113" indent="-265113">
              <a:spcAft>
                <a:spcPts val="600"/>
              </a:spcAft>
              <a:defRPr sz="2400" b="1">
                <a:solidFill>
                  <a:schemeClr val="bg1"/>
                </a:solidFill>
              </a:defRPr>
            </a:lvl1pPr>
            <a:lvl2pPr marL="742950" indent="-285750">
              <a:spcAft>
                <a:spcPts val="600"/>
              </a:spcAft>
              <a:defRPr sz="2000" b="1">
                <a:solidFill>
                  <a:schemeClr val="bg1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0" y="0"/>
            <a:ext cx="91440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5" y="-84"/>
            <a:ext cx="261905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 descr="D:\Documents\My Documents\Alabama\Development\workplaces\WAToMPM\atompm-world\trunk\client\img\AToMPM-no_b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"/>
            <a:ext cx="615852" cy="2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551554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2844" y="1628800"/>
            <a:ext cx="8858312" cy="4872034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 b="1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2000" b="1">
                <a:solidFill>
                  <a:schemeClr val="bg1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1"/>
          </p:nvPr>
        </p:nvSpPr>
        <p:spPr>
          <a:xfrm>
            <a:off x="142844" y="980728"/>
            <a:ext cx="8858312" cy="557824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0" y="0"/>
            <a:ext cx="91440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5" y="-84"/>
            <a:ext cx="261905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D:\Documents\My Documents\Alabama\Development\workplaces\WAToMPM\atompm-world\trunk\client\img\AToMPM-no_b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"/>
            <a:ext cx="615852" cy="2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858312" cy="53823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 b="1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2000" b="1">
                <a:solidFill>
                  <a:schemeClr val="bg1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0" y="0"/>
            <a:ext cx="91440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5" y="-84"/>
            <a:ext cx="261905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4" descr="D:\Documents\My Documents\Alabama\Development\workplaces\WAToMPM\atompm-world\trunk\client\img\AToMPM-no_b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"/>
            <a:ext cx="615852" cy="2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3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44" y="1214422"/>
            <a:ext cx="4286280" cy="528641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4" y="1214422"/>
            <a:ext cx="4214842" cy="528641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0" y="0"/>
            <a:ext cx="91440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5" y="-84"/>
            <a:ext cx="261905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4" descr="D:\Documents\My Documents\Alabama\Development\workplaces\WAToMPM\atompm-world\trunk\client\img\AToMPM-no_b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"/>
            <a:ext cx="615852" cy="2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703282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31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0"/>
            <a:ext cx="91440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half" idx="11"/>
          </p:nvPr>
        </p:nvSpPr>
        <p:spPr>
          <a:xfrm>
            <a:off x="142844" y="1772816"/>
            <a:ext cx="4206240" cy="472801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5" y="-84"/>
            <a:ext cx="261905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4572000" y="980728"/>
            <a:ext cx="0" cy="55446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4" descr="D:\Documents\My Documents\Alabama\Development\workplaces\WAToMPM\atompm-world\trunk\client\img\AToMPM-no_b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"/>
            <a:ext cx="615852" cy="2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42844" y="357166"/>
            <a:ext cx="8858312" cy="551554"/>
          </a:xfrm>
        </p:spPr>
        <p:txBody>
          <a:bodyPr>
            <a:normAutofit/>
          </a:bodyPr>
          <a:lstStyle>
            <a:lvl1pPr algn="ctr">
              <a:defRPr sz="3600" b="0" u="none" cap="none" spc="0" baseline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>
          <a:xfrm>
            <a:off x="142844" y="980728"/>
            <a:ext cx="4213132" cy="720080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4788024" y="1772816"/>
            <a:ext cx="4206240" cy="472801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4788024" y="980728"/>
            <a:ext cx="42131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967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0" y="0"/>
            <a:ext cx="91440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5" y="-84"/>
            <a:ext cx="261905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D:\Documents\My Documents\Alabama\Development\workplaces\WAToMPM\atompm-world\trunk\client\img\AToMPM-no_b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"/>
            <a:ext cx="615852" cy="2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79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229600" cy="2714644"/>
          </a:xfrm>
        </p:spPr>
        <p:txBody>
          <a:bodyPr>
            <a:noAutofit/>
          </a:bodyPr>
          <a:lstStyle>
            <a:lvl1pPr>
              <a:defRPr sz="6600" b="0" cap="none" spc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0"/>
            <a:ext cx="91440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5" y="-84"/>
            <a:ext cx="261905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D:\Documents\My Documents\Alabama\Development\workplaces\WAToMPM\atompm-world\trunk\client\img\AToMPM-no_b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"/>
            <a:ext cx="615852" cy="2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1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0" y="0"/>
            <a:ext cx="91440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43966" y="6492875"/>
            <a:ext cx="500034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4" y="2564904"/>
            <a:ext cx="8858312" cy="393593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buFont typeface="Wingdings" pitchFamily="2" charset="2"/>
              <a:buChar char="Ø"/>
              <a:defRPr sz="2400" b="1" baseline="0">
                <a:solidFill>
                  <a:srgbClr val="00B050"/>
                </a:solidFill>
              </a:defRPr>
            </a:lvl1pPr>
            <a:lvl2pPr marL="914400" indent="-457200">
              <a:spcAft>
                <a:spcPts val="600"/>
              </a:spcAft>
              <a:buFont typeface="+mj-lt"/>
              <a:buAutoNum type="arabicPeriod"/>
              <a:defRPr sz="2000" b="1">
                <a:solidFill>
                  <a:srgbClr val="00B050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rgbClr val="00B050"/>
                </a:solidFill>
              </a:defRPr>
            </a:lvl3pPr>
            <a:lvl4pPr>
              <a:defRPr sz="1600" b="1">
                <a:solidFill>
                  <a:srgbClr val="00B050"/>
                </a:solidFill>
              </a:defRPr>
            </a:lvl4pPr>
            <a:lvl5pPr>
              <a:defRPr sz="1600" b="1">
                <a:solidFill>
                  <a:srgbClr val="00B050"/>
                </a:solidFill>
              </a:defRPr>
            </a:lvl5pPr>
          </a:lstStyle>
          <a:p>
            <a:pPr lvl="0"/>
            <a:r>
              <a:rPr lang="en-US" dirty="0" smtClean="0"/>
              <a:t>Click to enter the answer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142844" y="980728"/>
            <a:ext cx="8858312" cy="1500198"/>
          </a:xfrm>
        </p:spPr>
        <p:txBody>
          <a:bodyPr>
            <a:normAutofit/>
          </a:bodyPr>
          <a:lstStyle>
            <a:lvl1pPr marL="0" indent="0" algn="ctr">
              <a:buNone/>
              <a:defRPr sz="2600" b="1" i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the question</a:t>
            </a:r>
            <a:endParaRPr lang="en-CA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844" y="35716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QUESTION</a:t>
            </a:r>
            <a:endParaRPr lang="en-US" sz="1600" b="1" dirty="0" smtClean="0">
              <a:solidFill>
                <a:srgbClr val="1F497D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5" y="-84"/>
            <a:ext cx="261905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 descr="D:\Documents\My Documents\Alabama\Development\workplaces\WAToMPM\atompm-world\trunk\client\img\AToMPM-no_b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"/>
            <a:ext cx="615852" cy="2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43966" y="6492875"/>
            <a:ext cx="5000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7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yriani.cs.ua.edu/atompm/atompm.ht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syriani.cs.ua.edu/atompm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hyperlink" Target="http://www.youtube.com/watch?v=iBbdpmpwn6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688" y="620688"/>
            <a:ext cx="5398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6484"/>
            <a:ext cx="8229600" cy="2714644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process enforced in </a:t>
            </a:r>
            <a:r>
              <a:rPr lang="en-US" dirty="0" err="1" smtClean="0"/>
              <a:t>AToMPM</a:t>
            </a:r>
            <a:r>
              <a:rPr lang="en-US" dirty="0" smtClean="0"/>
              <a:t> by a custom DSL based on UML activity diagrams</a:t>
            </a:r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54" y="2348880"/>
            <a:ext cx="4552950" cy="420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9512" y="2564904"/>
            <a:ext cx="4572000" cy="33362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</a:pPr>
            <a:r>
              <a:rPr lang="en-US" sz="2000" b="1" dirty="0">
                <a:solidFill>
                  <a:schemeClr val="bg1"/>
                </a:solidFill>
              </a:rPr>
              <a:t>The process for defining a meta-model, then assigning the concrete syntax and, finally, generating the modeling environment is a process model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chain of model transformations</a:t>
            </a:r>
          </a:p>
          <a:p>
            <a:pPr marL="265113" lvl="0" indent="-265113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Activities are either automatic (transformations, plugins) or manual</a:t>
            </a:r>
          </a:p>
        </p:txBody>
      </p:sp>
    </p:spTree>
    <p:extLst>
      <p:ext uri="{BB962C8B-B14F-4D97-AF65-F5344CB8AC3E}">
        <p14:creationId xmlns:p14="http://schemas.microsoft.com/office/powerpoint/2010/main" val="34677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IDE </a:t>
            </a:r>
            <a:r>
              <a:rPr lang="en-US" dirty="0" smtClean="0">
                <a:sym typeface="Symbol"/>
              </a:rPr>
              <a:t> collaborate and share modeling artifacts</a:t>
            </a:r>
          </a:p>
          <a:p>
            <a:r>
              <a:rPr lang="en-US" dirty="0" smtClean="0">
                <a:sym typeface="Symbol"/>
              </a:rPr>
              <a:t>Multiple users can be logged in at the same time, each having their own view of the models</a:t>
            </a:r>
          </a:p>
          <a:p>
            <a:r>
              <a:rPr lang="en-US" dirty="0" smtClean="0">
                <a:sym typeface="Symbol"/>
              </a:rPr>
              <a:t>Visibility controlled with permission roles set by admin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Screenshare</a:t>
            </a:r>
            <a:r>
              <a:rPr lang="en-US" dirty="0" smtClean="0"/>
              <a:t>: Two </a:t>
            </a:r>
            <a:r>
              <a:rPr lang="en-US" dirty="0"/>
              <a:t>or more clients to share the exact same canvas</a:t>
            </a:r>
            <a:endParaRPr lang="en-US" dirty="0" smtClean="0"/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Modelshare</a:t>
            </a:r>
            <a:r>
              <a:rPr lang="en-US" dirty="0" smtClean="0"/>
              <a:t>: Share the </a:t>
            </a:r>
            <a:r>
              <a:rPr lang="en-US" dirty="0"/>
              <a:t>abstract syntax of a model between </a:t>
            </a: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088"/>
            <a:ext cx="9121091" cy="2363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3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FRAMEWORK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4519484"/>
            <a:ext cx="8858312" cy="20058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Asynchronous communication paths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Call-back for client sending request to server &amp; receive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Headless mode for sending batch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Broadcast to notify registered clients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Communication with external tools (local, remote) similar to clients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1" y="1196752"/>
            <a:ext cx="8644877" cy="329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0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PLUGINS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as models</a:t>
            </a:r>
          </a:p>
          <a:p>
            <a:pPr lvl="1"/>
            <a:r>
              <a:rPr lang="en-US" dirty="0" err="1" smtClean="0"/>
              <a:t>Statecharts</a:t>
            </a:r>
            <a:r>
              <a:rPr lang="en-US" dirty="0" smtClean="0"/>
              <a:t> +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pPr lvl="2"/>
            <a:r>
              <a:rPr lang="en-US" dirty="0" smtClean="0"/>
              <a:t>Can wrap any other programming language, DLL, COM, etc.</a:t>
            </a:r>
          </a:p>
          <a:p>
            <a:pPr lvl="1"/>
            <a:r>
              <a:rPr lang="en-US" dirty="0" smtClean="0"/>
              <a:t>Operate on models through ArkM</a:t>
            </a:r>
            <a:r>
              <a:rPr lang="en-US" baseline="30000" dirty="0" smtClean="0"/>
              <a:t>3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Deployment specified as a custom UML component diagram</a:t>
            </a:r>
          </a:p>
          <a:p>
            <a:r>
              <a:rPr lang="en-US" dirty="0" smtClean="0"/>
              <a:t>Explicitly model of plugins and their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8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AToMPM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Tool for Multi-Paradigm Modeling”</a:t>
            </a:r>
          </a:p>
          <a:p>
            <a:r>
              <a:rPr lang="en-US" dirty="0"/>
              <a:t>Successor of good old AToM</a:t>
            </a:r>
            <a:r>
              <a:rPr lang="en-US" baseline="30000" dirty="0"/>
              <a:t>3</a:t>
            </a:r>
          </a:p>
          <a:p>
            <a:r>
              <a:rPr lang="en-US" dirty="0"/>
              <a:t>Web-based, runs on the cloud</a:t>
            </a: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syriani.cs.ua.edu/atompm/atompm.htm</a:t>
            </a:r>
            <a:endParaRPr lang="en-US" dirty="0" smtClean="0"/>
          </a:p>
          <a:p>
            <a:r>
              <a:rPr lang="en-US" dirty="0" smtClean="0"/>
              <a:t>Demo: </a:t>
            </a:r>
            <a:r>
              <a:rPr lang="en-US" dirty="0" smtClean="0">
                <a:hlinkClick r:id="rId4"/>
              </a:rPr>
              <a:t>http://www.youtube.com/watch?v=iBbdpmpwn6M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E. Syriani, H. </a:t>
            </a:r>
            <a:r>
              <a:rPr lang="en-US" dirty="0" err="1">
                <a:solidFill>
                  <a:schemeClr val="bg1"/>
                </a:solidFill>
              </a:rPr>
              <a:t>Vangheluwe</a:t>
            </a:r>
            <a:r>
              <a:rPr lang="en-US" dirty="0">
                <a:solidFill>
                  <a:schemeClr val="bg1"/>
                </a:solidFill>
              </a:rPr>
              <a:t>, R. </a:t>
            </a:r>
            <a:r>
              <a:rPr lang="en-US" dirty="0" err="1">
                <a:solidFill>
                  <a:schemeClr val="bg1"/>
                </a:solidFill>
              </a:rPr>
              <a:t>Mannadiar</a:t>
            </a:r>
            <a:r>
              <a:rPr lang="en-US" dirty="0">
                <a:solidFill>
                  <a:schemeClr val="bg1"/>
                </a:solidFill>
              </a:rPr>
              <a:t>, C. Hansen, S. Van </a:t>
            </a:r>
            <a:r>
              <a:rPr lang="en-US" dirty="0" err="1">
                <a:solidFill>
                  <a:schemeClr val="bg1"/>
                </a:solidFill>
              </a:rPr>
              <a:t>Mierlo</a:t>
            </a:r>
            <a:r>
              <a:rPr lang="en-US" dirty="0">
                <a:solidFill>
                  <a:schemeClr val="bg1"/>
                </a:solidFill>
              </a:rPr>
              <a:t> and H. </a:t>
            </a:r>
            <a:r>
              <a:rPr lang="en-US" dirty="0" err="1">
                <a:solidFill>
                  <a:schemeClr val="bg1"/>
                </a:solidFill>
              </a:rPr>
              <a:t>Ergin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AToMPM</a:t>
            </a:r>
            <a:r>
              <a:rPr lang="en-US" dirty="0">
                <a:solidFill>
                  <a:schemeClr val="bg1"/>
                </a:solidFill>
              </a:rPr>
              <a:t>: A Web-based Modeling Environment. MODELS'13 Demonstrations, , CEUR, Miami FL, USA, 2013.</a:t>
            </a:r>
          </a:p>
        </p:txBody>
      </p:sp>
      <p:pic>
        <p:nvPicPr>
          <p:cNvPr id="1026" name="Picture 2" descr="University of Alab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" y="4941168"/>
            <a:ext cx="1952625" cy="71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Gill Univers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4999523"/>
            <a:ext cx="18383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Antwer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268" y="4887897"/>
            <a:ext cx="19526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</a:t>
            </a:r>
            <a:r>
              <a:rPr lang="en-US" dirty="0"/>
              <a:t>from which you can generate domain-specific modeling web-based tools that run on the </a:t>
            </a:r>
            <a:r>
              <a:rPr lang="en-US" dirty="0" smtClean="0"/>
              <a:t>cloud</a:t>
            </a:r>
          </a:p>
          <a:p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Open-source</a:t>
            </a:r>
            <a:r>
              <a:rPr lang="en-US" dirty="0" smtClean="0"/>
              <a:t> </a:t>
            </a:r>
            <a:r>
              <a:rPr lang="en-US" dirty="0"/>
              <a:t>framework for designing DSML </a:t>
            </a:r>
            <a:r>
              <a:rPr lang="en-US" dirty="0" smtClean="0"/>
              <a:t>environments, </a:t>
            </a:r>
            <a:r>
              <a:rPr lang="en-US" dirty="0"/>
              <a:t>performing model transformations, and manipulating and managing </a:t>
            </a:r>
            <a:r>
              <a:rPr lang="en-US" dirty="0" smtClean="0"/>
              <a:t>models</a:t>
            </a:r>
          </a:p>
          <a:p>
            <a:endParaRPr lang="en-US" dirty="0" smtClean="0"/>
          </a:p>
          <a:p>
            <a:r>
              <a:rPr lang="en-US" dirty="0" smtClean="0"/>
              <a:t>Runs </a:t>
            </a:r>
            <a:r>
              <a:rPr lang="en-US" dirty="0"/>
              <a:t>completely over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en-US" dirty="0" smtClean="0"/>
              <a:t>: OS, platform, device independent</a:t>
            </a:r>
          </a:p>
          <a:p>
            <a:endParaRPr lang="en-US" dirty="0" smtClean="0"/>
          </a:p>
          <a:p>
            <a:r>
              <a:rPr lang="en-US" dirty="0" smtClean="0"/>
              <a:t>Follows </a:t>
            </a:r>
            <a:r>
              <a:rPr lang="en-US" dirty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MPM</a:t>
            </a:r>
            <a:r>
              <a:rPr lang="en-US" dirty="0" smtClean="0"/>
              <a:t> philosophy </a:t>
            </a:r>
            <a:r>
              <a:rPr lang="en-US" dirty="0"/>
              <a:t>of </a:t>
            </a:r>
            <a:r>
              <a:rPr lang="en-US" dirty="0" smtClean="0"/>
              <a:t>“</a:t>
            </a:r>
            <a:r>
              <a:rPr lang="en-US" i="1" dirty="0" smtClean="0"/>
              <a:t>modeling </a:t>
            </a:r>
            <a:r>
              <a:rPr lang="en-US" i="1" dirty="0"/>
              <a:t>everything explicitly, at the right level of abstraction(s), using the most appropriate formalism(s) and process(</a:t>
            </a:r>
            <a:r>
              <a:rPr lang="en-US" i="1" dirty="0" err="1"/>
              <a:t>es</a:t>
            </a:r>
            <a:r>
              <a:rPr lang="en-US" i="1" dirty="0" smtClean="0"/>
              <a:t>)”</a:t>
            </a:r>
          </a:p>
          <a:p>
            <a:pPr lvl="1"/>
            <a:r>
              <a:rPr lang="en-US" dirty="0" smtClean="0"/>
              <a:t>Completely </a:t>
            </a:r>
            <a:r>
              <a:rPr lang="en-US" dirty="0"/>
              <a:t>modeled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6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Modeling in the cloud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Graphical vs. Textual Modeling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Synthesis </a:t>
            </a:r>
            <a:r>
              <a:rPr lang="en-US" dirty="0"/>
              <a:t>of Domain-Specific Modeling </a:t>
            </a:r>
            <a:r>
              <a:rPr lang="en-US" dirty="0" smtClean="0"/>
              <a:t>Environments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</a:t>
            </a:r>
            <a:r>
              <a:rPr lang="en-US" dirty="0"/>
              <a:t>Transformation, Code Generation and </a:t>
            </a:r>
            <a:r>
              <a:rPr lang="en-US" dirty="0" smtClean="0"/>
              <a:t>Debugging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Process Modeling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Collaborative Modeling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Modeled Plugin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3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 client: all you need is an SVG-compliant web browser</a:t>
            </a:r>
          </a:p>
          <a:p>
            <a:r>
              <a:rPr lang="en-US" dirty="0" smtClean="0"/>
              <a:t>Nothing is stored on the client</a:t>
            </a:r>
          </a:p>
          <a:p>
            <a:r>
              <a:rPr lang="en-US" dirty="0" smtClean="0"/>
              <a:t>User files, models, all artifacts are saved in the cloud</a:t>
            </a:r>
          </a:p>
          <a:p>
            <a:r>
              <a:rPr lang="en-US" dirty="0" smtClean="0"/>
              <a:t>Multi-user system</a:t>
            </a:r>
          </a:p>
          <a:p>
            <a:pPr lvl="1"/>
            <a:r>
              <a:rPr lang="en-US" dirty="0" smtClean="0"/>
              <a:t>User access control at custom level of granularity</a:t>
            </a:r>
          </a:p>
          <a:p>
            <a:pPr lvl="2"/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0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GRAPHICAL VS. TEXTUAL 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primarily a graphical modeling environment</a:t>
            </a:r>
          </a:p>
          <a:p>
            <a:r>
              <a:rPr lang="en-US" dirty="0" smtClean="0"/>
              <a:t>All model elements are displayed 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</a:t>
            </a:r>
          </a:p>
          <a:p>
            <a:pPr lvl="1"/>
            <a:r>
              <a:rPr lang="en-US" dirty="0" smtClean="0"/>
              <a:t>Fully supports all static and dynamic SVG manipulation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CRUD operations performed by mouse clicks</a:t>
            </a:r>
          </a:p>
          <a:p>
            <a:r>
              <a:rPr lang="en-US" dirty="0" smtClean="0"/>
              <a:t>Possible to write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textual commands</a:t>
            </a:r>
            <a:r>
              <a:rPr lang="en-US" dirty="0" smtClean="0"/>
              <a:t>, modeled by a DSL</a:t>
            </a:r>
          </a:p>
          <a:p>
            <a:pPr lvl="1"/>
            <a:r>
              <a:rPr lang="en-US" dirty="0" smtClean="0"/>
              <a:t>Useful for bulk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2828925"/>
            <a:ext cx="1743075" cy="1200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622751"/>
            <a:ext cx="3524250" cy="119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SYNTHESIS OF DOMAIN-SPECIFIC MODELING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supported</a:t>
            </a:r>
          </a:p>
          <a:p>
            <a:r>
              <a:rPr lang="en-US" dirty="0" smtClean="0"/>
              <a:t>Default language is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class diagram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modeling language can be </a:t>
            </a:r>
            <a:r>
              <a:rPr lang="en-US" dirty="0" smtClean="0"/>
              <a:t>used to </a:t>
            </a:r>
            <a:r>
              <a:rPr lang="en-US" dirty="0"/>
              <a:t>define meta-models, as long as there is a transformation defined mapping that </a:t>
            </a:r>
            <a:r>
              <a:rPr lang="en-US" dirty="0" smtClean="0"/>
              <a:t>meta-modeling language </a:t>
            </a:r>
            <a:r>
              <a:rPr lang="en-US" dirty="0"/>
              <a:t>to the default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Static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r>
              <a:rPr lang="en-US" dirty="0" smtClean="0"/>
              <a:t> can be expressed on top of the abstract syntax model using a textual DSL or via the </a:t>
            </a:r>
            <a:r>
              <a:rPr lang="en-US" dirty="0" err="1" smtClean="0"/>
              <a:t>Javascript</a:t>
            </a:r>
            <a:r>
              <a:rPr lang="en-US" dirty="0" smtClean="0"/>
              <a:t> API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concrete syntax </a:t>
            </a:r>
            <a:r>
              <a:rPr lang="en-US" dirty="0" smtClean="0"/>
              <a:t>can be assigned to the same abstract syntax</a:t>
            </a:r>
          </a:p>
          <a:p>
            <a:pPr lvl="1"/>
            <a:r>
              <a:rPr lang="en-US" dirty="0" smtClean="0"/>
              <a:t>Custom views per user preference</a:t>
            </a:r>
          </a:p>
          <a:p>
            <a:r>
              <a:rPr lang="en-US" dirty="0" smtClean="0"/>
              <a:t>Concrete syntax language is itself meta-modeled to represent geometric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SYNTHESIS OF DOMAIN-SPECIFIC MODELING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4077072"/>
            <a:ext cx="5891893" cy="252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3" y="1762372"/>
            <a:ext cx="5036919" cy="1632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05" y="1772816"/>
            <a:ext cx="3281803" cy="1611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7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TRANSFORMATION, CODE GENERATION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 </a:t>
            </a:r>
            <a:r>
              <a:rPr lang="en-US" dirty="0" smtClean="0"/>
              <a:t>transformations are </a:t>
            </a:r>
            <a:r>
              <a:rPr lang="en-US" dirty="0"/>
              <a:t>based 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T-Core</a:t>
            </a:r>
          </a:p>
          <a:p>
            <a:pPr lvl="1"/>
            <a:r>
              <a:rPr lang="en-US" dirty="0" smtClean="0"/>
              <a:t>Minimal </a:t>
            </a:r>
            <a:r>
              <a:rPr lang="en-US" dirty="0"/>
              <a:t>collection of model transformation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Execute </a:t>
            </a:r>
            <a:r>
              <a:rPr lang="en-US" dirty="0"/>
              <a:t>automatically any custom-built rule-based </a:t>
            </a:r>
            <a:r>
              <a:rPr lang="en-US" dirty="0" smtClean="0"/>
              <a:t>transformation language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/>
              <a:t>for designing domain-specific rules is automatically </a:t>
            </a:r>
            <a:r>
              <a:rPr lang="en-US" dirty="0" smtClean="0"/>
              <a:t>generated given the </a:t>
            </a:r>
            <a:r>
              <a:rPr lang="en-US" dirty="0"/>
              <a:t>input and output meta-models of a </a:t>
            </a:r>
            <a:r>
              <a:rPr lang="en-US" dirty="0" smtClean="0"/>
              <a:t>transformation</a:t>
            </a:r>
          </a:p>
          <a:p>
            <a:r>
              <a:rPr lang="en-US" dirty="0" smtClean="0"/>
              <a:t>Rules specified using concrete syntax of domain languages</a:t>
            </a:r>
          </a:p>
          <a:p>
            <a:r>
              <a:rPr lang="en-US" dirty="0" smtClean="0"/>
              <a:t>Default MTL is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MoTif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Any </a:t>
            </a:r>
            <a:r>
              <a:rPr lang="en-US" dirty="0"/>
              <a:t>modeling </a:t>
            </a:r>
            <a:r>
              <a:rPr lang="en-US" dirty="0" smtClean="0"/>
              <a:t>language can </a:t>
            </a:r>
            <a:r>
              <a:rPr lang="en-US" dirty="0"/>
              <a:t>be used to define the transformation language, as long as there is a </a:t>
            </a:r>
            <a:r>
              <a:rPr lang="en-US" dirty="0" smtClean="0"/>
              <a:t>higher-order transformation </a:t>
            </a:r>
            <a:r>
              <a:rPr lang="en-US" dirty="0"/>
              <a:t>defined mapping that language to the T-Core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Execution of transformation 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or debug mode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630060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E. Syriani, H. </a:t>
            </a:r>
            <a:r>
              <a:rPr lang="en-US" sz="1600" dirty="0" err="1">
                <a:solidFill>
                  <a:schemeClr val="bg1"/>
                </a:solidFill>
              </a:rPr>
              <a:t>Vangheluwe</a:t>
            </a:r>
            <a:r>
              <a:rPr lang="en-US" sz="1600" dirty="0">
                <a:solidFill>
                  <a:schemeClr val="bg1"/>
                </a:solidFill>
              </a:rPr>
              <a:t> and B. </a:t>
            </a:r>
            <a:r>
              <a:rPr lang="en-US" sz="1600" dirty="0" err="1">
                <a:solidFill>
                  <a:schemeClr val="bg1"/>
                </a:solidFill>
              </a:rPr>
              <a:t>LaShomb</a:t>
            </a:r>
            <a:r>
              <a:rPr lang="en-US" sz="1600" dirty="0">
                <a:solidFill>
                  <a:schemeClr val="bg1"/>
                </a:solidFill>
              </a:rPr>
              <a:t>. T-Core: A Framework for </a:t>
            </a:r>
            <a:r>
              <a:rPr lang="en-US" sz="1600" dirty="0" smtClean="0">
                <a:solidFill>
                  <a:schemeClr val="bg1"/>
                </a:solidFill>
              </a:rPr>
              <a:t>Custom-built Transformation </a:t>
            </a:r>
            <a:r>
              <a:rPr lang="en-US" sz="1600" dirty="0">
                <a:solidFill>
                  <a:schemeClr val="bg1"/>
                </a:solidFill>
              </a:rPr>
              <a:t>Languages. Journal on Software and Systems Modeling, </a:t>
            </a:r>
            <a:r>
              <a:rPr lang="en-US" sz="1600" dirty="0" err="1">
                <a:solidFill>
                  <a:schemeClr val="bg1"/>
                </a:solidFill>
              </a:rPr>
              <a:t>jul</a:t>
            </a:r>
            <a:r>
              <a:rPr lang="en-US" sz="1600" dirty="0">
                <a:solidFill>
                  <a:schemeClr val="bg1"/>
                </a:solidFill>
              </a:rPr>
              <a:t> 2013. </a:t>
            </a:r>
          </a:p>
        </p:txBody>
      </p:sp>
    </p:spTree>
    <p:extLst>
      <p:ext uri="{BB962C8B-B14F-4D97-AF65-F5344CB8AC3E}">
        <p14:creationId xmlns:p14="http://schemas.microsoft.com/office/powerpoint/2010/main" val="26646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2"/>
          </a:solidFill>
          <a:tailEnd type="none" w="lg" len="lg"/>
        </a:ln>
      </a:spPr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32478</TotalTime>
  <Words>700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Features</vt:lpstr>
      <vt:lpstr>AToMPM</vt:lpstr>
      <vt:lpstr>PURPOSE</vt:lpstr>
      <vt:lpstr>HIGHLIGHT OF FEATURES</vt:lpstr>
      <vt:lpstr>MODELING IN THE CLOUD</vt:lpstr>
      <vt:lpstr>GRAPHICAL VS. TEXTUAL MODELING</vt:lpstr>
      <vt:lpstr>SYNTHESIS OF DOMAIN-SPECIFIC MODELING ENVIRONMENTS</vt:lpstr>
      <vt:lpstr>SYNTHESIS OF DOMAIN-SPECIFIC MODELING ENVIRONMENTS</vt:lpstr>
      <vt:lpstr>MODEL TRANSFORMATION, CODE GENERATION AND DEBUGGING</vt:lpstr>
      <vt:lpstr>PROCESS MODELING</vt:lpstr>
      <vt:lpstr>COLLABORATIVE MODELING</vt:lpstr>
      <vt:lpstr>PLUGIN FRAMEWORK ARCHITECTURE</vt:lpstr>
      <vt:lpstr>PLUGINS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Design</dc:title>
  <dc:creator>Eugene Syriani</dc:creator>
  <cp:lastModifiedBy>Eugene Syriani</cp:lastModifiedBy>
  <cp:revision>4509</cp:revision>
  <cp:lastPrinted>2011-11-03T15:41:26Z</cp:lastPrinted>
  <dcterms:created xsi:type="dcterms:W3CDTF">2009-12-19T14:25:13Z</dcterms:created>
  <dcterms:modified xsi:type="dcterms:W3CDTF">2013-11-21T17:14:32Z</dcterms:modified>
</cp:coreProperties>
</file>