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41"/>
  </p:notesMasterIdLst>
  <p:handoutMasterIdLst>
    <p:handoutMasterId r:id="rId42"/>
  </p:handoutMasterIdLst>
  <p:sldIdLst>
    <p:sldId id="278" r:id="rId2"/>
    <p:sldId id="439" r:id="rId3"/>
    <p:sldId id="406" r:id="rId4"/>
    <p:sldId id="407" r:id="rId5"/>
    <p:sldId id="410" r:id="rId6"/>
    <p:sldId id="408" r:id="rId7"/>
    <p:sldId id="409" r:id="rId8"/>
    <p:sldId id="411" r:id="rId9"/>
    <p:sldId id="412" r:id="rId10"/>
    <p:sldId id="413" r:id="rId11"/>
    <p:sldId id="414" r:id="rId12"/>
    <p:sldId id="415" r:id="rId13"/>
    <p:sldId id="423" r:id="rId14"/>
    <p:sldId id="417" r:id="rId15"/>
    <p:sldId id="418" r:id="rId16"/>
    <p:sldId id="419" r:id="rId17"/>
    <p:sldId id="420" r:id="rId18"/>
    <p:sldId id="421" r:id="rId19"/>
    <p:sldId id="425" r:id="rId20"/>
    <p:sldId id="424" r:id="rId21"/>
    <p:sldId id="426" r:id="rId22"/>
    <p:sldId id="400" r:id="rId23"/>
    <p:sldId id="402" r:id="rId24"/>
    <p:sldId id="427" r:id="rId25"/>
    <p:sldId id="428" r:id="rId26"/>
    <p:sldId id="429" r:id="rId27"/>
    <p:sldId id="430" r:id="rId28"/>
    <p:sldId id="398" r:id="rId29"/>
    <p:sldId id="434" r:id="rId30"/>
    <p:sldId id="431" r:id="rId31"/>
    <p:sldId id="399" r:id="rId32"/>
    <p:sldId id="403" r:id="rId33"/>
    <p:sldId id="404" r:id="rId34"/>
    <p:sldId id="405" r:id="rId35"/>
    <p:sldId id="435" r:id="rId36"/>
    <p:sldId id="432" r:id="rId37"/>
    <p:sldId id="437" r:id="rId38"/>
    <p:sldId id="436" r:id="rId39"/>
    <p:sldId id="438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ivation" id="{D07EECA8-93EC-4635-9F59-7961C0326549}">
          <p14:sldIdLst>
            <p14:sldId id="278"/>
            <p14:sldId id="439"/>
            <p14:sldId id="406"/>
            <p14:sldId id="407"/>
            <p14:sldId id="410"/>
            <p14:sldId id="408"/>
            <p14:sldId id="409"/>
            <p14:sldId id="411"/>
            <p14:sldId id="412"/>
            <p14:sldId id="413"/>
            <p14:sldId id="414"/>
            <p14:sldId id="415"/>
            <p14:sldId id="423"/>
            <p14:sldId id="417"/>
            <p14:sldId id="418"/>
            <p14:sldId id="419"/>
            <p14:sldId id="420"/>
            <p14:sldId id="421"/>
            <p14:sldId id="425"/>
            <p14:sldId id="424"/>
            <p14:sldId id="426"/>
            <p14:sldId id="400"/>
            <p14:sldId id="402"/>
            <p14:sldId id="427"/>
            <p14:sldId id="428"/>
            <p14:sldId id="429"/>
            <p14:sldId id="430"/>
            <p14:sldId id="398"/>
            <p14:sldId id="434"/>
            <p14:sldId id="431"/>
            <p14:sldId id="399"/>
            <p14:sldId id="403"/>
            <p14:sldId id="404"/>
            <p14:sldId id="405"/>
            <p14:sldId id="435"/>
            <p14:sldId id="432"/>
            <p14:sldId id="437"/>
            <p14:sldId id="436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4BACC6"/>
    <a:srgbClr val="1F497D"/>
    <a:srgbClr val="FF00FF"/>
    <a:srgbClr val="9AB5E4"/>
    <a:srgbClr val="FCF2E3"/>
    <a:srgbClr val="FFFFCC"/>
    <a:srgbClr val="1D7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86679" autoAdjust="0"/>
  </p:normalViewPr>
  <p:slideViewPr>
    <p:cSldViewPr>
      <p:cViewPr varScale="1">
        <p:scale>
          <a:sx n="97" d="100"/>
          <a:sy n="97" d="100"/>
        </p:scale>
        <p:origin x="21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7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14"/>
    </p:cViewPr>
  </p:sorterViewPr>
  <p:notesViewPr>
    <p:cSldViewPr>
      <p:cViewPr varScale="1">
        <p:scale>
          <a:sx n="83" d="100"/>
          <a:sy n="83" d="100"/>
        </p:scale>
        <p:origin x="-3108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9306D4-9232-4223-9CA0-AC182AAC815C}" type="datetimeFigureOut">
              <a:rPr lang="en-US" smtClean="0"/>
              <a:pPr/>
              <a:t>3/10/2015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5308653-EF91-4FE7-9F3E-9D928BD1B0A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77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92C6A9-E6DD-4FC7-8E96-F4F3489EB816}" type="datetimeFigureOut">
              <a:rPr lang="en-US" smtClean="0"/>
              <a:pPr/>
              <a:t>3/10/2015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07C926C-DA01-4991-B115-F5DF6BBBAB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718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550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550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1146404"/>
            <a:ext cx="8229600" cy="2714644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4400" b="1" cap="none" spc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701111" y="4221088"/>
            <a:ext cx="3190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sz="3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Eugene </a:t>
            </a:r>
            <a:r>
              <a:rPr lang="fr-FR" sz="3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Syriani</a:t>
            </a:r>
            <a:endParaRPr lang="fr-FR" sz="32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309320"/>
            <a:ext cx="9144000" cy="53115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2" name="Picture 4" descr="http://geodes.iro.umontreal.ca/assets/img/geodes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35" y="6411520"/>
            <a:ext cx="1219540" cy="21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Documents\Documents\UdM\sms\dev\websites\EugeneUdMWebSite\img\WEB_UdeM\UdeM_RV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35334"/>
            <a:ext cx="976536" cy="37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9" y="6657141"/>
            <a:ext cx="3528392" cy="15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28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43966" y="6492875"/>
            <a:ext cx="5000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‹#›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Introductory Tutorial</a:t>
            </a:r>
            <a:endParaRPr lang="en-CA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3" descr="D:\Downloads\WEB_UdeM\UdeM_Blanc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7" y="0"/>
            <a:ext cx="652236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64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8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229600" cy="2714644"/>
          </a:xfrm>
        </p:spPr>
        <p:txBody>
          <a:bodyPr>
            <a:noAutofit/>
          </a:bodyPr>
          <a:lstStyle>
            <a:lvl1pPr>
              <a:defRPr sz="6600" b="0" cap="none" spc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43966" y="6492875"/>
            <a:ext cx="5000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‹#›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Introductory Tutorial</a:t>
            </a:r>
            <a:endParaRPr lang="en-CA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3" descr="D:\Downloads\WEB_UdeM\UdeM_Blanc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7" y="0"/>
            <a:ext cx="652236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64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3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42844" y="357166"/>
            <a:ext cx="8858312" cy="703282"/>
          </a:xfrm>
        </p:spPr>
        <p:txBody>
          <a:bodyPr>
            <a:normAutofit/>
          </a:bodyPr>
          <a:lstStyle>
            <a:lvl1pPr algn="ctr">
              <a:defRPr sz="3600" b="0" u="none" cap="none" spc="0" baseline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noProof="0" dirty="0" smtClean="0"/>
              <a:t>CLICK TO EDIT MASTER TITLE STYLE</a:t>
            </a:r>
            <a:endParaRPr lang="fr-FR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286412"/>
          </a:xfrm>
        </p:spPr>
        <p:txBody>
          <a:bodyPr>
            <a:normAutofit/>
          </a:bodyPr>
          <a:lstStyle>
            <a:lvl1pPr marL="265113" indent="-265113">
              <a:lnSpc>
                <a:spcPct val="114000"/>
              </a:lnSpc>
              <a:spcAft>
                <a:spcPts val="600"/>
              </a:spcAft>
              <a:defRPr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14000"/>
              </a:lnSpc>
              <a:spcAft>
                <a:spcPts val="600"/>
              </a:spcAft>
              <a:defRPr sz="2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14000"/>
              </a:lnSpc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14000"/>
              </a:lnSpc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14000"/>
              </a:lnSpc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‹#›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Introductory Tutorial</a:t>
            </a:r>
            <a:endParaRPr lang="en-CA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3" descr="D:\Downloads\WEB_UdeM\UdeM_Blanc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7" y="0"/>
            <a:ext cx="652236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64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42844" y="357166"/>
            <a:ext cx="8858312" cy="703282"/>
          </a:xfrm>
        </p:spPr>
        <p:txBody>
          <a:bodyPr>
            <a:normAutofit/>
          </a:bodyPr>
          <a:lstStyle>
            <a:lvl1pPr algn="ctr">
              <a:defRPr sz="3600" b="0" u="none" cap="none" spc="0" baseline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noProof="0" dirty="0" smtClean="0"/>
              <a:t>CLICK TO EDIT MASTER TITLE STYLE</a:t>
            </a:r>
            <a:endParaRPr lang="fr-FR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286412"/>
          </a:xfrm>
        </p:spPr>
        <p:txBody>
          <a:bodyPr>
            <a:normAutofit/>
          </a:bodyPr>
          <a:lstStyle>
            <a:lvl1pPr marL="4572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  <a:defRPr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  <a:defRPr sz="2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lnSpc>
                <a:spcPct val="114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0" indent="-342900">
              <a:lnSpc>
                <a:spcPct val="114000"/>
              </a:lnSpc>
              <a:buFont typeface="+mj-lt"/>
              <a:buAutoNum type="arabicPeriod"/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171700" indent="-342900">
              <a:lnSpc>
                <a:spcPct val="114000"/>
              </a:lnSpc>
              <a:buFont typeface="+mj-lt"/>
              <a:buAutoNum type="arabicPeriod"/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‹#›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Introductory Tutorial</a:t>
            </a:r>
            <a:endParaRPr lang="en-CA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3" descr="D:\Downloads\WEB_UdeM\UdeM_Blanc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7" y="0"/>
            <a:ext cx="652236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64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29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2844" y="357166"/>
            <a:ext cx="8858312" cy="551554"/>
          </a:xfrm>
        </p:spPr>
        <p:txBody>
          <a:bodyPr>
            <a:normAutofit/>
          </a:bodyPr>
          <a:lstStyle>
            <a:lvl1pPr algn="ctr">
              <a:defRPr sz="3600" b="0" u="none" cap="none" spc="0" baseline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noProof="0" dirty="0" smtClean="0"/>
              <a:t>CLICK TO EDIT MASTER TITLE STYLE</a:t>
            </a:r>
            <a:endParaRPr lang="fr-FR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2844" y="1628800"/>
            <a:ext cx="8858312" cy="4872034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600"/>
              </a:spcAft>
              <a:defRPr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spcAft>
                <a:spcPts val="600"/>
              </a:spcAft>
              <a:defRPr sz="2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14000"/>
              </a:lnSpc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14000"/>
              </a:lnSpc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14000"/>
              </a:lnSpc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1"/>
          </p:nvPr>
        </p:nvSpPr>
        <p:spPr>
          <a:xfrm>
            <a:off x="142844" y="980728"/>
            <a:ext cx="8858312" cy="557824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subtitle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43966" y="6492875"/>
            <a:ext cx="5000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‹#›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Introductory Tutorial</a:t>
            </a:r>
            <a:endParaRPr lang="en-CA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3" descr="D:\Downloads\WEB_UdeM\UdeM_Blanc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7" y="0"/>
            <a:ext cx="652236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64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6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 and Content Layou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2844" y="357166"/>
            <a:ext cx="8858312" cy="551554"/>
          </a:xfrm>
        </p:spPr>
        <p:txBody>
          <a:bodyPr>
            <a:normAutofit/>
          </a:bodyPr>
          <a:lstStyle>
            <a:lvl1pPr algn="ctr">
              <a:defRPr sz="3600" b="0" u="none" cap="none" spc="0" baseline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noProof="0" dirty="0" smtClean="0"/>
              <a:t>CLICK TO EDIT MASTER TITLE STYLE</a:t>
            </a:r>
            <a:endParaRPr lang="fr-FR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2844" y="1628800"/>
            <a:ext cx="8858312" cy="4872034"/>
          </a:xfrm>
        </p:spPr>
        <p:txBody>
          <a:bodyPr>
            <a:normAutofit/>
          </a:bodyPr>
          <a:lstStyle>
            <a:lvl1pPr marL="4572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  <a:defRPr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  <a:defRPr sz="2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lnSpc>
                <a:spcPct val="114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0" indent="-342900">
              <a:lnSpc>
                <a:spcPct val="114000"/>
              </a:lnSpc>
              <a:buFont typeface="+mj-lt"/>
              <a:buAutoNum type="arabicPeriod"/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171700" indent="-342900">
              <a:lnSpc>
                <a:spcPct val="114000"/>
              </a:lnSpc>
              <a:buFont typeface="+mj-lt"/>
              <a:buAutoNum type="arabicPeriod"/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1"/>
          </p:nvPr>
        </p:nvSpPr>
        <p:spPr>
          <a:xfrm>
            <a:off x="142844" y="980728"/>
            <a:ext cx="8858312" cy="557824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subtitle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43966" y="6492875"/>
            <a:ext cx="5000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‹#›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Introductory Tutorial</a:t>
            </a:r>
            <a:endParaRPr lang="en-CA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3" descr="D:\Downloads\WEB_UdeM\UdeM_Blanc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7" y="0"/>
            <a:ext cx="652236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64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2844" y="404664"/>
            <a:ext cx="8858312" cy="612068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600"/>
              </a:spcAft>
              <a:defRPr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spcAft>
                <a:spcPts val="600"/>
              </a:spcAft>
              <a:defRPr sz="2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14000"/>
              </a:lnSpc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14000"/>
              </a:lnSpc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14000"/>
              </a:lnSpc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43966" y="6492875"/>
            <a:ext cx="5000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‹#›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Introductory Tutorial</a:t>
            </a:r>
            <a:endParaRPr lang="en-CA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3" descr="D:\Downloads\WEB_UdeM\UdeM_Blanc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7" y="0"/>
            <a:ext cx="652236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64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Only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2844" y="404664"/>
            <a:ext cx="8858312" cy="6120680"/>
          </a:xfrm>
        </p:spPr>
        <p:txBody>
          <a:bodyPr>
            <a:normAutofit/>
          </a:bodyPr>
          <a:lstStyle>
            <a:lvl1pPr marL="4572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  <a:defRPr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  <a:defRPr sz="2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lnSpc>
                <a:spcPct val="114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0" indent="-342900">
              <a:lnSpc>
                <a:spcPct val="114000"/>
              </a:lnSpc>
              <a:buFont typeface="+mj-lt"/>
              <a:buAutoNum type="arabicPeriod"/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171700" indent="-342900">
              <a:lnSpc>
                <a:spcPct val="114000"/>
              </a:lnSpc>
              <a:buFont typeface="+mj-lt"/>
              <a:buAutoNum type="arabicPeriod"/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43966" y="6492875"/>
            <a:ext cx="5000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‹#›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Introductory Tutorial</a:t>
            </a:r>
            <a:endParaRPr lang="en-CA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3" descr="D:\Downloads\WEB_UdeM\UdeM_Blanc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7" y="0"/>
            <a:ext cx="652236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64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85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44" y="1214422"/>
            <a:ext cx="4286280" cy="5286412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defRPr sz="1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14000"/>
              </a:lnSpc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14000"/>
              </a:lnSpc>
              <a:defRPr sz="1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14000"/>
              </a:lnSpc>
              <a:defRPr sz="1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4" y="1214422"/>
            <a:ext cx="4214842" cy="5286412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defRPr sz="1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14000"/>
              </a:lnSpc>
              <a:defRPr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14000"/>
              </a:lnSpc>
              <a:defRPr sz="1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14000"/>
              </a:lnSpc>
              <a:defRPr sz="1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2844" y="357166"/>
            <a:ext cx="8858312" cy="703282"/>
          </a:xfrm>
        </p:spPr>
        <p:txBody>
          <a:bodyPr>
            <a:normAutofit/>
          </a:bodyPr>
          <a:lstStyle>
            <a:lvl1pPr algn="ctr">
              <a:defRPr sz="3600" b="0" u="none" cap="none" spc="0" baseline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noProof="0" dirty="0" smtClean="0"/>
              <a:t>CLICK TO EDIT MASTER TITLE STYLE</a:t>
            </a:r>
            <a:endParaRPr lang="fr-FR" noProof="0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43966" y="6492875"/>
            <a:ext cx="5000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‹#›</a:t>
            </a:fld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0" y="1124744"/>
            <a:ext cx="0" cy="55446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Introductory Tutorial</a:t>
            </a:r>
            <a:endParaRPr lang="en-CA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3" descr="D:\Downloads\WEB_UdeM\UdeM_Blanc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7" y="0"/>
            <a:ext cx="652236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64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9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half" idx="11"/>
          </p:nvPr>
        </p:nvSpPr>
        <p:spPr>
          <a:xfrm>
            <a:off x="142844" y="1772816"/>
            <a:ext cx="4206240" cy="472801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defRPr sz="1800" b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14000"/>
              </a:lnSpc>
              <a:defRPr sz="1600" b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14000"/>
              </a:lnSpc>
              <a:defRPr sz="1400" b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14000"/>
              </a:lnSpc>
              <a:defRPr sz="1400" b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0" y="980728"/>
            <a:ext cx="0" cy="55446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42844" y="357166"/>
            <a:ext cx="8858312" cy="551554"/>
          </a:xfrm>
        </p:spPr>
        <p:txBody>
          <a:bodyPr>
            <a:normAutofit/>
          </a:bodyPr>
          <a:lstStyle>
            <a:lvl1pPr algn="ctr">
              <a:defRPr sz="3600" b="0" u="none" cap="none" spc="0" baseline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noProof="0" dirty="0" smtClean="0"/>
              <a:t>CLICK TO EDIT MASTER TITLE STYLE</a:t>
            </a:r>
            <a:endParaRPr lang="fr-FR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>
          <a:xfrm>
            <a:off x="142844" y="980728"/>
            <a:ext cx="4213132" cy="720080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subtitle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4788024" y="1772816"/>
            <a:ext cx="4206240" cy="472801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defRPr sz="1800" b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14000"/>
              </a:lnSpc>
              <a:defRPr sz="1600" b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14000"/>
              </a:lnSpc>
              <a:defRPr sz="1400" b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14000"/>
              </a:lnSpc>
              <a:defRPr sz="1400" b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21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43966" y="6492875"/>
            <a:ext cx="5000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‹#›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6016" y="980728"/>
            <a:ext cx="4248150" cy="719138"/>
          </a:xfrm>
        </p:spPr>
        <p:txBody>
          <a:bodyPr lIns="9000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subtitle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Introductory Tutorial</a:t>
            </a:r>
            <a:endParaRPr lang="en-CA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3" descr="D:\Downloads\WEB_UdeM\UdeM_Blanc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27" y="0"/>
            <a:ext cx="652236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64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8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43966" y="6492875"/>
            <a:ext cx="5000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7BF50E5-978C-44B3-B187-A34563863F6E}" type="slidenum">
              <a:rPr lang="fr-FR" smtClean="0">
                <a:solidFill>
                  <a:srgbClr val="4F81BD"/>
                </a:solidFill>
              </a:rPr>
              <a:pPr/>
              <a:t>‹#›</a:t>
            </a:fld>
            <a:endParaRPr lang="fr-FR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36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71" y="188640"/>
            <a:ext cx="4414057" cy="180679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Introductory Tutorial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Concrete 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we assign one possible concrete syntax model to the </a:t>
            </a:r>
            <a:r>
              <a:rPr lang="en-US" dirty="0" smtClean="0"/>
              <a:t>metamodel</a:t>
            </a:r>
            <a:endParaRPr lang="en-US" dirty="0" smtClean="0"/>
          </a:p>
          <a:p>
            <a:r>
              <a:rPr lang="en-US" dirty="0" smtClean="0"/>
              <a:t>We can do that by drawing some shapes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68960"/>
            <a:ext cx="6696744" cy="328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0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Concrete syntax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791668"/>
            <a:ext cx="8858250" cy="45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ConcreteSyntax</a:t>
            </a:r>
            <a:r>
              <a:rPr lang="en-US" dirty="0" smtClean="0"/>
              <a:t> </a:t>
            </a:r>
            <a:r>
              <a:rPr lang="en-US" dirty="0" smtClean="0"/>
              <a:t>formalism toolbar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502920" y="1828800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</a:t>
            </a:r>
            <a:r>
              <a:rPr lang="en-US" dirty="0" smtClean="0"/>
              <a:t>concrete </a:t>
            </a:r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35185"/>
            <a:ext cx="8858250" cy="445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the concrete syntax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563888" y="3356992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79912" y="3789040"/>
            <a:ext cx="1656184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concrete syntax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en-US" dirty="0" smtClean="0"/>
              <a:t> instance on the canvas for classes of your </a:t>
            </a:r>
            <a:r>
              <a:rPr lang="en-US" dirty="0" smtClean="0"/>
              <a:t>metamodel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/>
              <a:t> attribute must be in the </a:t>
            </a:r>
            <a:r>
              <a:rPr lang="en-US" dirty="0" smtClean="0"/>
              <a:t>form: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CLASSNAME+“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dirty="0" smtClean="0"/>
              <a:t>Create the shape you want outside the icon</a:t>
            </a:r>
          </a:p>
          <a:p>
            <a:r>
              <a:rPr lang="en-US" dirty="0" smtClean="0"/>
              <a:t>Modify resize it using its SVG attributes</a:t>
            </a:r>
          </a:p>
          <a:p>
            <a:r>
              <a:rPr lang="en-US" dirty="0" smtClean="0"/>
              <a:t>You may have multiple shapes for the same class icon</a:t>
            </a:r>
          </a:p>
          <a:p>
            <a:r>
              <a:rPr lang="en-US" dirty="0" smtClean="0"/>
              <a:t>Select the (group of) shape(s) and drag-n-drop it inside the icon close to the top left corner</a:t>
            </a:r>
          </a:p>
          <a:p>
            <a:r>
              <a:rPr lang="en-US" dirty="0" smtClean="0"/>
              <a:t>For associations, create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dirty="0" smtClean="0"/>
              <a:t> instance on the canvas</a:t>
            </a:r>
          </a:p>
          <a:p>
            <a:r>
              <a:rPr lang="en-US" dirty="0" smtClean="0"/>
              <a:t>To display some text, create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dirty="0" smtClean="0"/>
              <a:t> instance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6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concrete syntax</a:t>
            </a:r>
            <a:endParaRPr lang="en-US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43849"/>
            <a:ext cx="8858250" cy="444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the concrete syntax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concrete syntax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65009"/>
            <a:ext cx="8858250" cy="439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the name of the state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779912" y="4797152"/>
            <a:ext cx="2160240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concrete syntax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39636"/>
            <a:ext cx="8858250" cy="445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the event on the transition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3707904" y="5085184"/>
            <a:ext cx="2160240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concrete syntax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69268"/>
            <a:ext cx="8858250" cy="439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the event list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2" name="Oval 11"/>
          <p:cNvSpPr/>
          <p:nvPr/>
        </p:nvSpPr>
        <p:spPr>
          <a:xfrm>
            <a:off x="3707904" y="5183771"/>
            <a:ext cx="2376264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concrete syntax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43837"/>
            <a:ext cx="8858250" cy="44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the color of the current state to yellow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2699792" y="3789040"/>
            <a:ext cx="6192688" cy="273630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concrete syntax</a:t>
            </a:r>
            <a:endParaRPr lang="en-US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58652"/>
            <a:ext cx="8858250" cy="441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as the concrete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2195736" y="1874520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02509" y="6309320"/>
            <a:ext cx="934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name must be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METAMODELNAME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+“.”+“CONCRETESYNTAXNAME”+“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Icons.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model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4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this tutorial, you will learn to…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domains-specific language for modeling </a:t>
            </a:r>
            <a:r>
              <a:rPr lang="en-CA" b="1" dirty="0" smtClean="0"/>
              <a:t>finite state automata (FSA)</a:t>
            </a:r>
          </a:p>
          <a:p>
            <a:r>
              <a:rPr lang="en-CA" dirty="0" smtClean="0"/>
              <a:t>Synthesize a </a:t>
            </a:r>
            <a:r>
              <a:rPr lang="en-CA" b="1" dirty="0" smtClean="0"/>
              <a:t>modeling environment </a:t>
            </a:r>
            <a:r>
              <a:rPr lang="en-CA" dirty="0" smtClean="0"/>
              <a:t>for designing FSA models</a:t>
            </a:r>
          </a:p>
          <a:p>
            <a:r>
              <a:rPr lang="en-CA" dirty="0" smtClean="0"/>
              <a:t>Design a </a:t>
            </a:r>
            <a:r>
              <a:rPr lang="en-CA" b="1" dirty="0" smtClean="0"/>
              <a:t>simulator</a:t>
            </a:r>
            <a:r>
              <a:rPr lang="en-CA" dirty="0" smtClean="0"/>
              <a:t> for FSA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For that, we will:</a:t>
            </a:r>
            <a:endParaRPr lang="en-CA" dirty="0"/>
          </a:p>
          <a:p>
            <a:pPr lvl="1"/>
            <a:r>
              <a:rPr lang="en-CA" dirty="0" smtClean="0"/>
              <a:t>Define the abstract syntax</a:t>
            </a:r>
          </a:p>
          <a:p>
            <a:pPr lvl="1"/>
            <a:r>
              <a:rPr lang="en-CA" dirty="0" smtClean="0"/>
              <a:t>Define the concrete syntax</a:t>
            </a:r>
          </a:p>
          <a:p>
            <a:pPr lvl="1"/>
            <a:r>
              <a:rPr lang="en-CA" dirty="0" smtClean="0"/>
              <a:t>Define a model transformation for simulation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08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concrete syntax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736263"/>
            <a:ext cx="8858250" cy="465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a modeling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5394960" y="2148840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43197" y="6387425"/>
            <a:ext cx="92304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name must be 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METAMODELNAME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+“.”+“CONCRETESYNTAXNAME”+“</a:t>
            </a:r>
            <a:r>
              <a:rPr lang="en-US" sz="1700" dirty="0" err="1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Icons.meta</a:t>
            </a:r>
            <a:r>
              <a:rPr lang="en-US" sz="1700" dirty="0" err="1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model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4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model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798124"/>
            <a:ext cx="8858250" cy="453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FSA</a:t>
            </a:r>
            <a:r>
              <a:rPr lang="en-US" dirty="0" smtClean="0"/>
              <a:t> formalism toolbar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39552" y="1844824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model</a:t>
            </a:r>
            <a:endParaRPr lang="en-US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3012" y="2433638"/>
            <a:ext cx="66579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240272" y="6309320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name must be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NAME+“.”+“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model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6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defined the syntax of the </a:t>
            </a:r>
            <a:r>
              <a:rPr lang="en-US" dirty="0" smtClean="0"/>
              <a:t>language,</a:t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 smtClean="0"/>
              <a:t>shall define its behavior</a:t>
            </a:r>
          </a:p>
          <a:p>
            <a:r>
              <a:rPr lang="en-US" dirty="0" smtClean="0"/>
              <a:t>With a model transformation that serves as </a:t>
            </a:r>
            <a:r>
              <a:rPr lang="en-US" b="1" dirty="0" smtClean="0"/>
              <a:t>simulation</a:t>
            </a:r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how </a:t>
            </a:r>
            <a:r>
              <a:rPr lang="en-US" dirty="0" smtClean="0"/>
              <a:t>to do that?</a:t>
            </a:r>
          </a:p>
          <a:p>
            <a:pPr lvl="1"/>
            <a:r>
              <a:rPr lang="en-US" dirty="0" smtClean="0"/>
              <a:t>Define the rules</a:t>
            </a:r>
          </a:p>
          <a:p>
            <a:pPr lvl="1"/>
            <a:r>
              <a:rPr lang="en-US" dirty="0" smtClean="0"/>
              <a:t>Define the scheduling of the rules (control flow)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5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rule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Generate a modeling environment for designing patterns of FSA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657864" y="6309320"/>
            <a:ext cx="382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the 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NAME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+“.metamodel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”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70" y="1484784"/>
            <a:ext cx="7600059" cy="487203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305464" y="1484784"/>
            <a:ext cx="361381" cy="36138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Build a rule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808858"/>
            <a:ext cx="8858250" cy="4511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TransformationRule</a:t>
            </a:r>
            <a:r>
              <a:rPr lang="en-US" dirty="0" smtClean="0"/>
              <a:t> formalism toolbar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539552" y="1844824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rule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83596"/>
            <a:ext cx="8858250" cy="436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FSA.pattern</a:t>
            </a:r>
            <a:r>
              <a:rPr lang="en-US" dirty="0" smtClean="0"/>
              <a:t> formalism toolbar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2" name="Oval 11"/>
          <p:cNvSpPr/>
          <p:nvPr/>
        </p:nvSpPr>
        <p:spPr>
          <a:xfrm>
            <a:off x="467544" y="1916832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rule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 this simple FSA example, we can assume that</a:t>
            </a:r>
          </a:p>
          <a:p>
            <a:pPr lvl="1"/>
            <a:r>
              <a:rPr lang="en-US" dirty="0" smtClean="0"/>
              <a:t>An event is specified by one character</a:t>
            </a:r>
          </a:p>
          <a:p>
            <a:pPr lvl="1"/>
            <a:r>
              <a:rPr lang="en-US" dirty="0" smtClean="0"/>
              <a:t>There is exactly one state that is current</a:t>
            </a:r>
          </a:p>
          <a:p>
            <a:pPr lvl="1"/>
            <a:r>
              <a:rPr lang="en-US" dirty="0" smtClean="0"/>
              <a:t>This is a deterministic FSA so it is a DFA</a:t>
            </a:r>
          </a:p>
          <a:p>
            <a:pPr lvl="0"/>
            <a:r>
              <a:rPr lang="en-US" dirty="0" smtClean="0"/>
              <a:t>We can therefore define the behavior of such FSAs with only one rule:</a:t>
            </a:r>
          </a:p>
          <a:p>
            <a:pPr marL="0" lvl="0" indent="0" algn="ctr">
              <a:buNone/>
            </a:pPr>
            <a:r>
              <a:rPr lang="en-US" i="1" dirty="0" smtClean="0"/>
              <a:t>If there are two states connected by a transition such that</a:t>
            </a:r>
            <a:br>
              <a:rPr lang="en-US" i="1" dirty="0" smtClean="0"/>
            </a:br>
            <a:r>
              <a:rPr lang="en-US" i="1" dirty="0" smtClean="0"/>
              <a:t>the event on the transition is equal to</a:t>
            </a:r>
            <a:br>
              <a:rPr lang="en-US" i="1" dirty="0" smtClean="0"/>
            </a:br>
            <a:r>
              <a:rPr lang="en-US" i="1" dirty="0" smtClean="0"/>
              <a:t>the first input in the event list</a:t>
            </a:r>
            <a:br>
              <a:rPr lang="en-US" i="1" dirty="0" smtClean="0"/>
            </a:br>
            <a:r>
              <a:rPr lang="en-US" i="1" dirty="0" smtClean="0"/>
              <a:t>and the incoming state is the current state,</a:t>
            </a:r>
            <a:br>
              <a:rPr lang="en-US" i="1" dirty="0" smtClean="0"/>
            </a:br>
            <a:r>
              <a:rPr lang="en-US" i="1" dirty="0" smtClean="0"/>
              <a:t>then remove the first event from the event list</a:t>
            </a:r>
            <a:br>
              <a:rPr lang="en-US" i="1" dirty="0" smtClean="0"/>
            </a:br>
            <a:r>
              <a:rPr lang="en-US" i="1" dirty="0" smtClean="0"/>
              <a:t>and set the current state to be the outgoing state only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3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graph transformation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7"/>
            <a:ext cx="8928992" cy="371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" y="4869160"/>
            <a:ext cx="5210175" cy="77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869160"/>
            <a:ext cx="1666875" cy="1000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" y="5795555"/>
            <a:ext cx="2266950" cy="857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095" y="4871145"/>
            <a:ext cx="1476375" cy="1000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28" y="5912927"/>
            <a:ext cx="2008080" cy="900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  <p:cxnSp>
        <p:nvCxnSpPr>
          <p:cNvPr id="9" name="Straight Connector 8"/>
          <p:cNvCxnSpPr>
            <a:stCxn id="1030" idx="0"/>
          </p:cNvCxnSpPr>
          <p:nvPr/>
        </p:nvCxnSpPr>
        <p:spPr>
          <a:xfrm flipH="1" flipV="1">
            <a:off x="1907704" y="3789040"/>
            <a:ext cx="802420" cy="1080120"/>
          </a:xfrm>
          <a:prstGeom prst="line">
            <a:avLst/>
          </a:prstGeom>
          <a:ln w="28575">
            <a:solidFill>
              <a:schemeClr val="bg2"/>
            </a:solidFill>
            <a:prstDash val="dash"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038" idx="0"/>
          </p:cNvCxnSpPr>
          <p:nvPr/>
        </p:nvCxnSpPr>
        <p:spPr>
          <a:xfrm flipH="1" flipV="1">
            <a:off x="1043608" y="3356992"/>
            <a:ext cx="194903" cy="2438563"/>
          </a:xfrm>
          <a:prstGeom prst="line">
            <a:avLst/>
          </a:prstGeom>
          <a:ln w="28575">
            <a:solidFill>
              <a:schemeClr val="bg2"/>
            </a:solidFill>
            <a:prstDash val="dash"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037" idx="0"/>
          </p:cNvCxnSpPr>
          <p:nvPr/>
        </p:nvCxnSpPr>
        <p:spPr>
          <a:xfrm flipH="1" flipV="1">
            <a:off x="6341541" y="3356992"/>
            <a:ext cx="1" cy="1512168"/>
          </a:xfrm>
          <a:prstGeom prst="line">
            <a:avLst/>
          </a:prstGeom>
          <a:ln w="28575">
            <a:solidFill>
              <a:schemeClr val="bg2"/>
            </a:solidFill>
            <a:prstDash val="dash"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1039" idx="0"/>
          </p:cNvCxnSpPr>
          <p:nvPr/>
        </p:nvCxnSpPr>
        <p:spPr>
          <a:xfrm flipV="1">
            <a:off x="8276283" y="3356992"/>
            <a:ext cx="0" cy="1514153"/>
          </a:xfrm>
          <a:prstGeom prst="line">
            <a:avLst/>
          </a:prstGeom>
          <a:ln w="28575">
            <a:solidFill>
              <a:schemeClr val="bg2"/>
            </a:solidFill>
            <a:prstDash val="dash"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22" idx="0"/>
          </p:cNvCxnSpPr>
          <p:nvPr/>
        </p:nvCxnSpPr>
        <p:spPr>
          <a:xfrm flipH="1" flipV="1">
            <a:off x="7174979" y="3789040"/>
            <a:ext cx="65389" cy="2123887"/>
          </a:xfrm>
          <a:prstGeom prst="line">
            <a:avLst/>
          </a:prstGeom>
          <a:ln w="28575">
            <a:solidFill>
              <a:schemeClr val="bg2"/>
            </a:solidFill>
            <a:prstDash val="dash"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070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</a:t>
            </a:r>
            <a:r>
              <a:rPr lang="en-US" dirty="0" smtClean="0"/>
              <a:t>the </a:t>
            </a:r>
            <a:r>
              <a:rPr lang="en-US" dirty="0" smtClean="0"/>
              <a:t>rule</a:t>
            </a:r>
            <a:endParaRPr lang="en-US" dirty="0"/>
          </a:p>
        </p:txBody>
      </p:sp>
      <p:pic>
        <p:nvPicPr>
          <p:cNvPr id="1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96" y="1484784"/>
            <a:ext cx="8214208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as the transformation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15" name="Oval 14"/>
          <p:cNvSpPr/>
          <p:nvPr/>
        </p:nvSpPr>
        <p:spPr>
          <a:xfrm>
            <a:off x="2339752" y="1484809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13635" y="6381328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name must be </a:t>
            </a:r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“</a:t>
            </a:r>
            <a:r>
              <a:rPr lang="en-CA" dirty="0" err="1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R</a:t>
            </a:r>
            <a:r>
              <a:rPr lang="en-CA" dirty="0" err="1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_”+NAME+“.</a:t>
            </a:r>
            <a:r>
              <a:rPr lang="en-CA" dirty="0" err="1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model</a:t>
            </a:r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3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is to build the </a:t>
            </a:r>
            <a:r>
              <a:rPr lang="en-US" dirty="0" smtClean="0"/>
              <a:t>metamodel</a:t>
            </a:r>
            <a:endParaRPr lang="en-US" dirty="0" smtClean="0"/>
          </a:p>
          <a:p>
            <a:r>
              <a:rPr lang="en-US" dirty="0" smtClean="0"/>
              <a:t>We can use class diagrams to do that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6592469" cy="213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4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rule scheduling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795793"/>
            <a:ext cx="8858250" cy="4538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MoTif</a:t>
            </a:r>
            <a:r>
              <a:rPr lang="en-US" dirty="0" smtClean="0"/>
              <a:t> formalism toolbar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467544" y="1844824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Rule scheduling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MoTif</a:t>
            </a:r>
            <a:r>
              <a:rPr lang="en-US" dirty="0" smtClean="0"/>
              <a:t> language, we can execute our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simulate</a:t>
            </a:r>
            <a:r>
              <a:rPr lang="en-US" dirty="0" smtClean="0"/>
              <a:t> </a:t>
            </a:r>
            <a:r>
              <a:rPr lang="en-US" dirty="0" smtClean="0"/>
              <a:t>rule as an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SRule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SRule</a:t>
            </a:r>
            <a:r>
              <a:rPr lang="en-US" dirty="0" smtClean="0"/>
              <a:t>: Apply the rule recursively as long as possible</a:t>
            </a:r>
          </a:p>
          <a:p>
            <a:pPr lvl="1"/>
            <a:r>
              <a:rPr lang="en-US" dirty="0" smtClean="0"/>
              <a:t>Find a match, rewrite the model, then re-match, rewrite the model,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8856984" cy="243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97152"/>
            <a:ext cx="3581400" cy="118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0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MoTif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44" y="3927252"/>
            <a:ext cx="8858312" cy="257358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ARule</a:t>
            </a:r>
            <a:r>
              <a:rPr lang="en-US" dirty="0" smtClean="0"/>
              <a:t>: (atomic) </a:t>
            </a:r>
            <a:r>
              <a:rPr lang="en-US" dirty="0"/>
              <a:t>Applies the </a:t>
            </a:r>
            <a:r>
              <a:rPr lang="en-US" dirty="0" smtClean="0"/>
              <a:t>rule </a:t>
            </a:r>
            <a:r>
              <a:rPr lang="en-US" dirty="0"/>
              <a:t>on one </a:t>
            </a:r>
            <a:r>
              <a:rPr lang="en-US" dirty="0" smtClean="0"/>
              <a:t>match</a:t>
            </a:r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FRule</a:t>
            </a:r>
            <a:r>
              <a:rPr lang="en-US" dirty="0"/>
              <a:t>: </a:t>
            </a:r>
            <a:r>
              <a:rPr lang="en-US" dirty="0" smtClean="0"/>
              <a:t>(for all) Applies </a:t>
            </a:r>
            <a:r>
              <a:rPr lang="en-US" dirty="0"/>
              <a:t>the </a:t>
            </a:r>
            <a:r>
              <a:rPr lang="en-US" dirty="0" smtClean="0"/>
              <a:t>rule </a:t>
            </a:r>
            <a:r>
              <a:rPr lang="en-US" dirty="0"/>
              <a:t>on all matches </a:t>
            </a:r>
            <a:r>
              <a:rPr lang="en-US" dirty="0" smtClean="0"/>
              <a:t>found in </a:t>
            </a:r>
            <a:r>
              <a:rPr lang="en-US" dirty="0" smtClean="0"/>
              <a:t>parallel</a:t>
            </a:r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SRule</a:t>
            </a:r>
            <a:r>
              <a:rPr lang="en-US" dirty="0"/>
              <a:t>: </a:t>
            </a:r>
            <a:r>
              <a:rPr lang="en-US" dirty="0" smtClean="0"/>
              <a:t>(star) Applies </a:t>
            </a:r>
            <a:r>
              <a:rPr lang="en-US" dirty="0"/>
              <a:t>the </a:t>
            </a:r>
            <a:r>
              <a:rPr lang="en-US" dirty="0" smtClean="0"/>
              <a:t>rule recursively as </a:t>
            </a:r>
            <a:r>
              <a:rPr lang="en-US" dirty="0"/>
              <a:t>long as matches can be </a:t>
            </a:r>
            <a:r>
              <a:rPr lang="en-US" dirty="0" smtClean="0"/>
              <a:t>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32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985" y="1196752"/>
            <a:ext cx="885603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3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MoTif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44" y="3927252"/>
            <a:ext cx="8858312" cy="257358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/>
              <a:t>: </a:t>
            </a:r>
            <a:r>
              <a:rPr lang="en-US" dirty="0" smtClean="0"/>
              <a:t>(query) Finds </a:t>
            </a:r>
            <a:r>
              <a:rPr lang="en-US" dirty="0"/>
              <a:t>a match for the </a:t>
            </a:r>
            <a:r>
              <a:rPr lang="en-US" dirty="0" smtClean="0"/>
              <a:t>LHS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CQRule2,3</a:t>
            </a:r>
            <a:r>
              <a:rPr lang="en-US" dirty="0" smtClean="0"/>
              <a:t>: (composite queries) Nested query for 2 or 3 </a:t>
            </a:r>
            <a:r>
              <a:rPr lang="en-US" dirty="0" smtClean="0"/>
              <a:t>levels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  <a:r>
              <a:rPr lang="en-US" dirty="0" smtClean="0"/>
              <a:t>: Applies a set of rules in ordered </a:t>
            </a:r>
            <a:r>
              <a:rPr lang="en-US" dirty="0" smtClean="0"/>
              <a:t>sequence</a:t>
            </a:r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CRule</a:t>
            </a:r>
            <a:r>
              <a:rPr lang="en-US" dirty="0" smtClean="0"/>
              <a:t>: (composite) Refers to another (sub-)transformation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33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985" y="1196752"/>
            <a:ext cx="885603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2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MoTif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44" y="4063556"/>
            <a:ext cx="8858312" cy="243727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BRule</a:t>
            </a:r>
            <a:r>
              <a:rPr lang="en-US" dirty="0" smtClean="0"/>
              <a:t>: (branch</a:t>
            </a:r>
            <a:r>
              <a:rPr lang="en-US" dirty="0"/>
              <a:t>) non-deterministically selects one successful branch of </a:t>
            </a:r>
            <a:r>
              <a:rPr lang="en-US" dirty="0" smtClean="0"/>
              <a:t>execution</a:t>
            </a:r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BSRule</a:t>
            </a:r>
            <a:r>
              <a:rPr lang="en-US" dirty="0"/>
              <a:t>: (branch star) </a:t>
            </a:r>
            <a:r>
              <a:rPr lang="en-US" dirty="0" smtClean="0"/>
              <a:t>Recursive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BRule</a:t>
            </a:r>
            <a:endParaRPr lang="en-US" dirty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LRule</a:t>
            </a:r>
            <a:r>
              <a:rPr lang="en-US" dirty="0" smtClean="0"/>
              <a:t>: (loop) For each match of the base rule, apply the loop </a:t>
            </a:r>
            <a:r>
              <a:rPr lang="en-US" dirty="0" smtClean="0"/>
              <a:t>rule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EndSuccess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EndFail</a:t>
            </a:r>
            <a:r>
              <a:rPr lang="en-US" dirty="0" smtClean="0"/>
              <a:t> pseudo-states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985" y="1196752"/>
            <a:ext cx="885603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5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</a:t>
            </a:r>
            <a:r>
              <a:rPr lang="en-US" dirty="0" smtClean="0"/>
              <a:t>the </a:t>
            </a:r>
            <a:r>
              <a:rPr lang="en-US" dirty="0" smtClean="0"/>
              <a:t>rule </a:t>
            </a:r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67104"/>
            <a:ext cx="8858250" cy="43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as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MoTif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2148840" y="1844824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13635" y="6381328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name must be </a:t>
            </a:r>
            <a:r>
              <a:rPr lang="en-CA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“</a:t>
            </a:r>
            <a:r>
              <a:rPr lang="en-CA" dirty="0" err="1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T_”+NAME+“.</a:t>
            </a:r>
            <a:r>
              <a:rPr lang="en-CA" dirty="0" err="1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model</a:t>
            </a:r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6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Execute the model transformation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11151"/>
            <a:ext cx="8858250" cy="450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TransformationController</a:t>
            </a:r>
            <a:r>
              <a:rPr lang="en-US" dirty="0" smtClean="0"/>
              <a:t> </a:t>
            </a:r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502920" y="1828800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Execute the model transformation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Build/open an FSA model &amp; load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T_FSA_simulation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321" y="1628775"/>
            <a:ext cx="7249357" cy="4872038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6300192" y="1628775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Execute the model transformation</a:t>
            </a:r>
            <a:endParaRPr lang="en-US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2017796"/>
            <a:ext cx="8858250" cy="409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&lt;SHIFT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&gt;+&lt;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&gt;+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 </a:t>
            </a:r>
            <a:r>
              <a:rPr lang="en-US" dirty="0" smtClean="0"/>
              <a:t>to view the chrome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Execute the model transformation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773061"/>
            <a:ext cx="8858250" cy="458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the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5868144" y="1783080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28184" y="1772816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8722" y="2492896"/>
            <a:ext cx="327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Continuously or step-by-step</a:t>
            </a:r>
          </a:p>
        </p:txBody>
      </p:sp>
    </p:spTree>
    <p:extLst>
      <p:ext uri="{BB962C8B-B14F-4D97-AF65-F5344CB8AC3E}">
        <p14:creationId xmlns:p14="http://schemas.microsoft.com/office/powerpoint/2010/main" val="3319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</a:t>
            </a:r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91030"/>
            <a:ext cx="8858250" cy="434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SimpleClass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iagram</a:t>
            </a:r>
            <a:r>
              <a:rPr lang="en-US" dirty="0" smtClean="0"/>
              <a:t> </a:t>
            </a:r>
            <a:r>
              <a:rPr lang="en-US" dirty="0" smtClean="0"/>
              <a:t>formalism toolbar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395536" y="1844824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56" y="2456368"/>
            <a:ext cx="4392488" cy="321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</a:t>
            </a:r>
            <a:r>
              <a:rPr lang="en-US" dirty="0" smtClean="0"/>
              <a:t>the </a:t>
            </a:r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Click on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dirty="0" smtClean="0"/>
              <a:t>icon in the toolbar</a:t>
            </a:r>
          </a:p>
          <a:p>
            <a:r>
              <a:rPr lang="en-US" dirty="0" smtClean="0"/>
              <a:t>Right click on the canvas to create a class</a:t>
            </a:r>
          </a:p>
          <a:p>
            <a:r>
              <a:rPr lang="en-US" dirty="0" smtClean="0"/>
              <a:t>To </a:t>
            </a:r>
            <a:r>
              <a:rPr lang="en-US" dirty="0"/>
              <a:t>edit its </a:t>
            </a:r>
            <a:r>
              <a:rPr lang="en-US" dirty="0" smtClean="0"/>
              <a:t>properties, middle </a:t>
            </a:r>
            <a:r>
              <a:rPr lang="en-US" dirty="0"/>
              <a:t>click </a:t>
            </a:r>
            <a:r>
              <a:rPr lang="en-US" dirty="0" smtClean="0"/>
              <a:t>on the class with no selection, or select the </a:t>
            </a:r>
            <a:r>
              <a:rPr lang="en-US" dirty="0" smtClean="0"/>
              <a:t>class </a:t>
            </a:r>
            <a:r>
              <a:rPr lang="en-US" dirty="0" smtClean="0"/>
              <a:t>and </a:t>
            </a:r>
            <a:r>
              <a:rPr lang="en-US" dirty="0" smtClean="0"/>
              <a:t>press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&lt;INSERT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dirty="0" smtClean="0"/>
              <a:t> to apply the changes</a:t>
            </a:r>
          </a:p>
          <a:p>
            <a:r>
              <a:rPr lang="en-US" dirty="0" smtClean="0"/>
              <a:t>To create an association, right click on the source class and drag your mouse to the target class (which can be the same class), then release your mouse</a:t>
            </a:r>
          </a:p>
          <a:p>
            <a:r>
              <a:rPr lang="en-US" dirty="0" smtClean="0"/>
              <a:t>Select the association and press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&lt;SHIFT&gt;</a:t>
            </a:r>
            <a:r>
              <a:rPr lang="en-US" dirty="0" smtClean="0"/>
              <a:t> to move its control points</a:t>
            </a:r>
          </a:p>
          <a:p>
            <a:r>
              <a:rPr lang="en-US" dirty="0" smtClean="0"/>
              <a:t>Select an element and press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&lt;CTRL&gt;</a:t>
            </a:r>
            <a:r>
              <a:rPr lang="en-US" dirty="0" smtClean="0"/>
              <a:t> to scale or rotate the element</a:t>
            </a:r>
          </a:p>
          <a:p>
            <a:pPr lvl="1"/>
            <a:r>
              <a:rPr lang="en-US" dirty="0" smtClean="0"/>
              <a:t>Move the cursor to the icon corresponding to the action you want to perform</a:t>
            </a:r>
          </a:p>
          <a:p>
            <a:pPr lvl="1"/>
            <a:r>
              <a:rPr lang="en-US" dirty="0" smtClean="0"/>
              <a:t>Scroll down or up on that icon. When you are satisfied, click on the </a:t>
            </a:r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1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</a:t>
            </a:r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/>
              <a:t>Draw the </a:t>
            </a:r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8885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40" y="4789537"/>
            <a:ext cx="38766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37909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0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the metamodel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1834203"/>
            <a:ext cx="8858250" cy="446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as your model under a new folder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FSA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1835696" y="1844824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40272" y="6309320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name must be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NAME+“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MM.model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4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the metamodel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2027163"/>
            <a:ext cx="8858250" cy="407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CompileMenu</a:t>
            </a:r>
            <a:r>
              <a:rPr lang="en-US" dirty="0" smtClean="0"/>
              <a:t> </a:t>
            </a:r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457200" y="2011680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</a:t>
            </a:r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" y="2026301"/>
            <a:ext cx="8858250" cy="407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Generate the </a:t>
            </a:r>
            <a:r>
              <a:rPr lang="en-US" dirty="0" smtClean="0"/>
              <a:t>metamodel </a:t>
            </a:r>
            <a:r>
              <a:rPr lang="en-US" dirty="0" smtClean="0"/>
              <a:t>from this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2" name="Oval 11"/>
          <p:cNvSpPr/>
          <p:nvPr/>
        </p:nvSpPr>
        <p:spPr>
          <a:xfrm>
            <a:off x="8244408" y="2011680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6953" y="6309320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name must be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NAME+“.metamodel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6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>
        <a:spAutoFit/>
      </a:bodyPr>
      <a:lstStyle>
        <a:defPPr algn="ctr">
          <a:defRPr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  <a:tailEnd type="none" w="lg" len="lg"/>
        </a:ln>
      </a:spPr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lnDef>
    <a:txDef>
      <a:spPr>
        <a:noFill/>
      </a:spPr>
      <a:bodyPr wrap="none" rtlCol="0">
        <a:spAutoFit/>
      </a:bodyPr>
      <a:lstStyle>
        <a:defPPr>
          <a:defRPr sz="2000" b="0" dirty="0" smtClean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32575</TotalTime>
  <Words>950</Words>
  <Application>Microsoft Office PowerPoint</Application>
  <PresentationFormat>On-screen Show (4:3)</PresentationFormat>
  <Paragraphs>170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Open Sans</vt:lpstr>
      <vt:lpstr>Wingdings</vt:lpstr>
      <vt:lpstr>2_Office Theme</vt:lpstr>
      <vt:lpstr>Introductory Tutorial</vt:lpstr>
      <vt:lpstr>In this tutorial, you will learn to…</vt:lpstr>
      <vt:lpstr>Abstract syntax</vt:lpstr>
      <vt:lpstr>Build the metamodel</vt:lpstr>
      <vt:lpstr>Build the metamodel</vt:lpstr>
      <vt:lpstr>Build the metamodel</vt:lpstr>
      <vt:lpstr>Build the metamodel</vt:lpstr>
      <vt:lpstr>Build the metamodel</vt:lpstr>
      <vt:lpstr>Build the metamodel</vt:lpstr>
      <vt:lpstr>Concrete syntax</vt:lpstr>
      <vt:lpstr>Concrete syntax</vt:lpstr>
      <vt:lpstr>Build a concrete syntax</vt:lpstr>
      <vt:lpstr>Build a concrete syntax</vt:lpstr>
      <vt:lpstr>Build a concrete syntax</vt:lpstr>
      <vt:lpstr>Build a concrete syntax</vt:lpstr>
      <vt:lpstr>Build a concrete syntax</vt:lpstr>
      <vt:lpstr>Build a concrete syntax</vt:lpstr>
      <vt:lpstr>Build a concrete syntax</vt:lpstr>
      <vt:lpstr>Build a concrete syntax</vt:lpstr>
      <vt:lpstr>Build a concrete syntax</vt:lpstr>
      <vt:lpstr>Build a model</vt:lpstr>
      <vt:lpstr>Build a model</vt:lpstr>
      <vt:lpstr>Behavior: Simulation</vt:lpstr>
      <vt:lpstr>Build a rule</vt:lpstr>
      <vt:lpstr>Build a rule</vt:lpstr>
      <vt:lpstr>Build a rule</vt:lpstr>
      <vt:lpstr>Define the rule</vt:lpstr>
      <vt:lpstr>As a graph transformation rule</vt:lpstr>
      <vt:lpstr>Build the rule</vt:lpstr>
      <vt:lpstr>Build the rule scheduling</vt:lpstr>
      <vt:lpstr>Rule scheduling</vt:lpstr>
      <vt:lpstr>MoTif constructs</vt:lpstr>
      <vt:lpstr>MoTif constructs</vt:lpstr>
      <vt:lpstr>MoTif constructs</vt:lpstr>
      <vt:lpstr>Build the rule scheduling</vt:lpstr>
      <vt:lpstr>Execute the model transformation</vt:lpstr>
      <vt:lpstr>Execute the model transformation</vt:lpstr>
      <vt:lpstr>Execute the model transformation</vt:lpstr>
      <vt:lpstr>Execute the model transformation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Design</dc:title>
  <dc:creator>Eugene Syriani</dc:creator>
  <cp:lastModifiedBy>Eugene Syriani</cp:lastModifiedBy>
  <cp:revision>4558</cp:revision>
  <cp:lastPrinted>2011-11-03T15:41:26Z</cp:lastPrinted>
  <dcterms:created xsi:type="dcterms:W3CDTF">2009-12-19T14:25:13Z</dcterms:created>
  <dcterms:modified xsi:type="dcterms:W3CDTF">2015-03-10T19:24:59Z</dcterms:modified>
</cp:coreProperties>
</file>