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Varela Round"/>
      <p:regular r:id="rId27"/>
    </p:embeddedFont>
    <p:embeddedFont>
      <p:font typeface="Didact Gothic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idactGothic-regular.fntdata"/><Relationship Id="rId27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Shape 10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11" name="Shape 11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" name="Shape 13"/>
          <p:cNvGrpSpPr/>
          <p:nvPr/>
        </p:nvGrpSpPr>
        <p:grpSpPr>
          <a:xfrm>
            <a:off x="7590819" y="3227708"/>
            <a:ext cx="1171804" cy="1387410"/>
            <a:chOff x="1384300" y="1439862"/>
            <a:chExt cx="1433400" cy="1697137"/>
          </a:xfrm>
        </p:grpSpPr>
        <p:sp>
          <p:nvSpPr>
            <p:cNvPr id="14" name="Shape 14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055813" y="1498600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403350" y="1620837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Varela Round"/>
              <a:buNone/>
              <a:defRPr b="1" i="0" sz="6000" u="none" cap="none" strike="noStrike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346" name="Shape 346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7" name="Shape 34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grpSp>
        <p:nvGrpSpPr>
          <p:cNvPr id="348" name="Shape 348"/>
          <p:cNvGrpSpPr/>
          <p:nvPr/>
        </p:nvGrpSpPr>
        <p:grpSpPr>
          <a:xfrm>
            <a:off x="7553735" y="3456311"/>
            <a:ext cx="1453992" cy="1092425"/>
            <a:chOff x="3708400" y="3798887"/>
            <a:chExt cx="1844700" cy="1385975"/>
          </a:xfrm>
        </p:grpSpPr>
        <p:sp>
          <p:nvSpPr>
            <p:cNvPr id="349" name="Shape 349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Fish)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7401335" y="3761111"/>
            <a:ext cx="1453992" cy="1092425"/>
            <a:chOff x="3708400" y="3798887"/>
            <a:chExt cx="1844700" cy="1385975"/>
          </a:xfrm>
        </p:grpSpPr>
        <p:sp>
          <p:nvSpPr>
            <p:cNvPr id="390" name="Shape 390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Shape 431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432" name="Shape 432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433" name="Shape 433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34" name="Shape 434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435" name="Shape 435"/>
          <p:cNvGrpSpPr/>
          <p:nvPr/>
        </p:nvGrpSpPr>
        <p:grpSpPr>
          <a:xfrm>
            <a:off x="7522237" y="3121170"/>
            <a:ext cx="1194509" cy="1523626"/>
            <a:chOff x="1300162" y="3487737"/>
            <a:chExt cx="1549499" cy="1976425"/>
          </a:xfrm>
        </p:grpSpPr>
        <p:sp>
          <p:nvSpPr>
            <p:cNvPr id="436" name="Shape 436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636712" y="4316412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443037" y="3668712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72" name="Shape 4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49" name="Shape 49"/>
          <p:cNvGrpSpPr/>
          <p:nvPr/>
        </p:nvGrpSpPr>
        <p:grpSpPr>
          <a:xfrm>
            <a:off x="7590819" y="3532508"/>
            <a:ext cx="1171804" cy="1387410"/>
            <a:chOff x="1384300" y="1439862"/>
            <a:chExt cx="1433400" cy="1697137"/>
          </a:xfrm>
        </p:grpSpPr>
        <p:sp>
          <p:nvSpPr>
            <p:cNvPr id="50" name="Shape 50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2055813" y="1498600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403350" y="1620837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Hamster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7522237" y="3425970"/>
            <a:ext cx="1194509" cy="1523626"/>
            <a:chOff x="1300162" y="3487737"/>
            <a:chExt cx="1549499" cy="1976425"/>
          </a:xfrm>
        </p:grpSpPr>
        <p:sp>
          <p:nvSpPr>
            <p:cNvPr id="86" name="Shape 86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636712" y="4316412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443037" y="3668712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123" name="Shape 123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24" name="Shape 124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25" name="Shape 125"/>
          <p:cNvGrpSpPr/>
          <p:nvPr/>
        </p:nvGrpSpPr>
        <p:grpSpPr>
          <a:xfrm>
            <a:off x="7651745" y="3237539"/>
            <a:ext cx="1194348" cy="1381259"/>
            <a:chOff x="3895725" y="1433512"/>
            <a:chExt cx="1490700" cy="1723987"/>
          </a:xfrm>
        </p:grpSpPr>
        <p:sp>
          <p:nvSpPr>
            <p:cNvPr id="126" name="Shape 126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5102225" y="1601787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662487" y="1557337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927475" y="1479550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914775" y="1433512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830762" y="1498600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Shape 154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Varela Round"/>
              <a:buNone/>
              <a:defRPr b="1" i="0" sz="4800" u="none" cap="none" strike="noStrike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967600" y="2840050"/>
            <a:ext cx="571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7553735" y="3075311"/>
            <a:ext cx="1453992" cy="1092425"/>
            <a:chOff x="3708400" y="3798887"/>
            <a:chExt cx="1844700" cy="1385975"/>
          </a:xfrm>
        </p:grpSpPr>
        <p:sp>
          <p:nvSpPr>
            <p:cNvPr id="158" name="Shape 158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198" name="Shape 198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99" name="Shape 199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00" name="Shape 200"/>
          <p:cNvSpPr txBox="1"/>
          <p:nvPr>
            <p:ph idx="1" type="body"/>
          </p:nvPr>
        </p:nvSpPr>
        <p:spPr>
          <a:xfrm>
            <a:off x="1133024" y="1018800"/>
            <a:ext cx="5457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1" sz="30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1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1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25000"/>
              <a:buFont typeface="Varela Round"/>
              <a:buNone/>
            </a:pPr>
            <a:r>
              <a:rPr b="1" i="0" lang="en" sz="7200" u="none" cap="none" strike="noStrike">
                <a:solidFill>
                  <a:srgbClr val="6D9EEB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Shape 20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30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208" name="Shape 208"/>
          <p:cNvGrpSpPr/>
          <p:nvPr/>
        </p:nvGrpSpPr>
        <p:grpSpPr>
          <a:xfrm>
            <a:off x="7522237" y="3425970"/>
            <a:ext cx="1194509" cy="1523626"/>
            <a:chOff x="1300162" y="3487737"/>
            <a:chExt cx="1549499" cy="1976425"/>
          </a:xfrm>
        </p:grpSpPr>
        <p:sp>
          <p:nvSpPr>
            <p:cNvPr id="209" name="Shape 209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636712" y="4316412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443037" y="3668712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Cat)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Shape 245"/>
          <p:cNvGrpSpPr/>
          <p:nvPr/>
        </p:nvGrpSpPr>
        <p:grpSpPr>
          <a:xfrm>
            <a:off x="7651745" y="3542339"/>
            <a:ext cx="1194348" cy="1381259"/>
            <a:chOff x="3895725" y="1433512"/>
            <a:chExt cx="1490700" cy="1723987"/>
          </a:xfrm>
        </p:grpSpPr>
        <p:sp>
          <p:nvSpPr>
            <p:cNvPr id="246" name="Shape 246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5102225" y="1601787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662487" y="1557337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927475" y="1479550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914775" y="1433512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830762" y="1498600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277" name="Shape 277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Shape 27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535674" y="971550"/>
            <a:ext cx="213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2778055" y="971550"/>
            <a:ext cx="2132999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3" type="body"/>
          </p:nvPr>
        </p:nvSpPr>
        <p:spPr>
          <a:xfrm>
            <a:off x="5020435" y="971550"/>
            <a:ext cx="213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282" name="Shape 282"/>
          <p:cNvGrpSpPr/>
          <p:nvPr/>
        </p:nvGrpSpPr>
        <p:grpSpPr>
          <a:xfrm>
            <a:off x="7651745" y="3542339"/>
            <a:ext cx="1194348" cy="1381259"/>
            <a:chOff x="3895725" y="1433512"/>
            <a:chExt cx="1490700" cy="1723987"/>
          </a:xfrm>
        </p:grpSpPr>
        <p:sp>
          <p:nvSpPr>
            <p:cNvPr id="283" name="Shape 283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02225" y="1601787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662487" y="1557337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927475" y="1479550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914775" y="1433512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4830762" y="1498600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(Dog)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7590819" y="3532508"/>
            <a:ext cx="1171804" cy="1387410"/>
            <a:chOff x="1384300" y="1439862"/>
            <a:chExt cx="1433400" cy="1697137"/>
          </a:xfrm>
        </p:grpSpPr>
        <p:sp>
          <p:nvSpPr>
            <p:cNvPr id="314" name="Shape 314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55813" y="1498600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403350" y="1620837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1CD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30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79" name="Shape 4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Shush App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Team AuRave: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Aaron Turner and Kumin In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150" y="535474"/>
            <a:ext cx="2261701" cy="22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Application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535674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>
            <p:ph idx="2" type="body"/>
          </p:nvPr>
        </p:nvSpPr>
        <p:spPr>
          <a:xfrm>
            <a:off x="2778055" y="971550"/>
            <a:ext cx="2132999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3" type="body"/>
          </p:nvPr>
        </p:nvSpPr>
        <p:spPr>
          <a:xfrm>
            <a:off x="5020435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75" y="937474"/>
            <a:ext cx="2132999" cy="37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399" y="937475"/>
            <a:ext cx="2087649" cy="37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100" y="937475"/>
            <a:ext cx="2087649" cy="37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Application (Continued...)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Client Application handles Server Requests, and encryption.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is build in Ionic v2, but uses libraries, such as Animate.css, to look pleasing to users!</a:t>
            </a:r>
          </a:p>
        </p:txBody>
      </p:sp>
      <p:sp>
        <p:nvSpPr>
          <p:cNvPr id="550" name="Shape 550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 b="13700" l="16610" r="39896" t="5472"/>
          <a:stretch/>
        </p:blipFill>
        <p:spPr>
          <a:xfrm>
            <a:off x="3895900" y="971550"/>
            <a:ext cx="3287976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557" name="Shape 557"/>
          <p:cNvSpPr txBox="1"/>
          <p:nvPr>
            <p:ph idx="1" type="subTitle"/>
          </p:nvPr>
        </p:nvSpPr>
        <p:spPr>
          <a:xfrm>
            <a:off x="967600" y="2840050"/>
            <a:ext cx="571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facebook Native OAuth Apis to authenticate our users, using Facebook Access Tokens</a:t>
            </a:r>
          </a:p>
        </p:txBody>
      </p:sp>
      <p:sp>
        <p:nvSpPr>
          <p:cNvPr id="564" name="Shape 564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b="12936" l="16867" r="46574" t="7159"/>
          <a:stretch/>
        </p:blipFill>
        <p:spPr>
          <a:xfrm>
            <a:off x="3932350" y="971550"/>
            <a:ext cx="3215102" cy="36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Encryption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" sz="2600"/>
              <a:t>We used CryptoJs and KbPGP to handle encryption on the client.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" sz="2200"/>
              <a:t>On Account Creation, a public pgp key, a private pgp key are generated. The public pgp key is stored on the server.</a:t>
            </a:r>
          </a:p>
          <a:p>
            <a:pPr indent="-368300" lvl="1" marL="914400">
              <a:spcBef>
                <a:spcPts val="0"/>
              </a:spcBef>
              <a:buSzPct val="100000"/>
              <a:buChar char="○"/>
            </a:pPr>
            <a:r>
              <a:rPr lang="en" sz="2200"/>
              <a:t>Also, we create a public key store and private key store, for caching keys. The generated private pgp key is stored in the private key store for each user on the device.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(Continued...)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Whenever a device GETs another user, their key is stored in the public key store. If the keys ever mis match, a warning is shown.</a:t>
            </a:r>
          </a:p>
        </p:txBody>
      </p:sp>
      <p:sp>
        <p:nvSpPr>
          <p:cNvPr id="583" name="Shape 583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4" name="Shape 5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50" y="971550"/>
            <a:ext cx="321510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(Continued...)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523575" y="971550"/>
            <a:ext cx="3215100" cy="33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Messages sent are Encrypted with Unique AES Keys. These keys are then Encrypted with a public PGP key. On receive, the private PGP key decrypts the keys, to decrypt the message.</a:t>
            </a:r>
          </a:p>
        </p:txBody>
      </p:sp>
      <p:sp>
        <p:nvSpPr>
          <p:cNvPr id="591" name="Shape 591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 txBox="1"/>
          <p:nvPr/>
        </p:nvSpPr>
        <p:spPr>
          <a:xfrm>
            <a:off x="388375" y="4455900"/>
            <a:ext cx="335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P.S We use also use HMAC SHA256!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 b="12632" l="16695" r="42294" t="7616"/>
          <a:stretch/>
        </p:blipFill>
        <p:spPr>
          <a:xfrm>
            <a:off x="3774450" y="971550"/>
            <a:ext cx="3420172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 Time!!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Shush was developed to be a secure end-to-end encrypted group messaging application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the client, we used Angular 2 and Ionic 2 Beta 11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the Backend, we used Express and Node.js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For the Database, we used MongoDB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Much Does Something like this cost?</a:t>
            </a: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average Node.js/Javascript developer in the Los Angeles area makes approximately $44/hr.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Kumin and I started the project around Week 3 of 15 of the semester.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We approximately worked between 4-8 hours per week, and about 30 in the last week.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That gives about 80 hours per developer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102 hours * 2 developers * $44/hr = $8,976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Each developer could have paid tuition for an entire semester at CSULB, books for that semester, and a new PC Laptop.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*Based on CSULB tution costing ~$6,452/yr, books costing ~250, new laptop costing ~$800.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650" y="152400"/>
            <a:ext cx="34727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2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68876"/>
            <a:ext cx="7252338" cy="242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 Endpoints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POST /api/v1/login</a:t>
            </a:r>
          </a:p>
          <a:p>
            <a:pPr indent="-317500" lvl="1" marL="914400" rtl="0"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Endpoint for logging in.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/api/v1/user/publicKey/:id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getting any user’s public key.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/api/v1/user/publicKey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setting the public key of the user.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/api/v1/user/:id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getting a user based on their facebook id.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searching users based on query.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/api/v1/user/friend/get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lang="en" sz="1400">
                <a:solidFill>
                  <a:srgbClr val="333333"/>
                </a:solidFill>
              </a:rPr>
              <a:t>Route for getting the list of friends and pending friends for the user.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 Endpoints (Continued...)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/api/v1/user/friend/delete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deleting a friend.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/api/v1/user/friend/accept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accepting a pending friend request.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/api/v1/user/friend/decline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declining a pending friend request.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/api/v1/user/friend/add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creating a friend request.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GET /api/v1/conversation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Route for getting the whole conversation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PUT /api/v1/conversation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Route for updating the whole conversation.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POST /api/v1/conversation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Route for creating a new conversation with friends.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Backend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Handles all routes requested to the specified API endpoints.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Handles CRUD operations for Messages, Users, and Conversations.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Create the data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Read the data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Update the data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Delete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Created using Node JS, Express JS, and Passport JS.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lang="en" sz="1400"/>
              <a:t>Example for creating a user if the user doesn’t exist.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26" name="Shape 526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50" y="971550"/>
            <a:ext cx="3215099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